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6"/>
  </p:notesMasterIdLst>
  <p:sldIdLst>
    <p:sldId id="408" r:id="rId3"/>
    <p:sldId id="342" r:id="rId4"/>
    <p:sldId id="400" r:id="rId5"/>
    <p:sldId id="401" r:id="rId6"/>
    <p:sldId id="407" r:id="rId7"/>
    <p:sldId id="314" r:id="rId8"/>
    <p:sldId id="402" r:id="rId9"/>
    <p:sldId id="307" r:id="rId10"/>
    <p:sldId id="346" r:id="rId11"/>
    <p:sldId id="300" r:id="rId12"/>
    <p:sldId id="382" r:id="rId13"/>
    <p:sldId id="418" r:id="rId14"/>
    <p:sldId id="27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PC" initials="P" lastIdx="3" clrIdx="0">
    <p:extLst>
      <p:ext uri="{19B8F6BF-5375-455C-9EA6-DF929625EA0E}">
        <p15:presenceInfo xmlns:p15="http://schemas.microsoft.com/office/powerpoint/2012/main" userId="P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6-01T10:00:27.851" idx="3">
    <p:pos x="10" y="10"/>
    <p:text/>
    <p:extLst>
      <p:ext uri="{C676402C-5697-4E1C-873F-D02D1690AC5C}">
        <p15:threadingInfo xmlns:p15="http://schemas.microsoft.com/office/powerpoint/2012/main" timeZoneBias="-27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3D5F61-F47C-42E4-ABD4-76D6C05E34D2}" type="datetimeFigureOut">
              <a:rPr lang="en-US" smtClean="0"/>
              <a:t>6/1/2024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478E03-ADE4-45A2-9CFB-19F6913F4B00}" type="slidenum">
              <a:rPr lang="en-US" smtClean="0"/>
              <a:t>‹#›</a:t>
            </a:fld>
            <a:endParaRPr lang="en-US"/>
          </a:p>
        </p:txBody>
      </p:sp>
    </p:spTree>
    <p:extLst>
      <p:ext uri="{BB962C8B-B14F-4D97-AF65-F5344CB8AC3E}">
        <p14:creationId xmlns:p14="http://schemas.microsoft.com/office/powerpoint/2010/main" val="750744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1CCBF-4963-4A0B-A07A-8F0766C1A8DB}" type="slidenum">
              <a:rPr lang="en-US" smtClean="0"/>
              <a:t>2</a:t>
            </a:fld>
            <a:endParaRPr lang="en-US"/>
          </a:p>
        </p:txBody>
      </p:sp>
    </p:spTree>
    <p:extLst>
      <p:ext uri="{BB962C8B-B14F-4D97-AF65-F5344CB8AC3E}">
        <p14:creationId xmlns:p14="http://schemas.microsoft.com/office/powerpoint/2010/main" val="2671116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FF8987D-FB50-479F-B3E4-5584A68911F1}" type="slidenum">
              <a:rPr lang="en-US" smtClean="0"/>
              <a:pPr eaLnBrk="1" hangingPunct="1"/>
              <a:t>10</a:t>
            </a:fld>
            <a:endParaRPr lang="en-US"/>
          </a:p>
        </p:txBody>
      </p:sp>
      <p:sp>
        <p:nvSpPr>
          <p:cNvPr id="137219" name="Rectangle 3"/>
          <p:cNvSpPr>
            <a:spLocks noGrp="1" noChangeArrowheads="1"/>
          </p:cNvSpPr>
          <p:nvPr>
            <p:ph type="body" idx="1"/>
          </p:nvPr>
        </p:nvSpPr>
        <p:spPr>
          <a:xfrm>
            <a:off x="914400" y="4343400"/>
            <a:ext cx="5105400" cy="4114800"/>
          </a:xfrm>
          <a:prstGeom prst="rect">
            <a:avLst/>
          </a:prstGeom>
          <a:ln/>
        </p:spPr>
        <p:txBody>
          <a:bodyPr/>
          <a:lstStyle/>
          <a:p>
            <a:r>
              <a:rPr lang="en-US" sz="1200" b="1" kern="1200" dirty="0">
                <a:solidFill>
                  <a:schemeClr val="tx1"/>
                </a:solidFill>
                <a:effectLst/>
                <a:latin typeface="Arial" charset="0"/>
                <a:ea typeface="+mn-ea"/>
                <a:cs typeface="Arial" charset="0"/>
              </a:rPr>
              <a:t>Conclusion</a:t>
            </a:r>
            <a:endParaRPr lang="en-US" sz="1200" kern="1200" dirty="0">
              <a:solidFill>
                <a:schemeClr val="tx1"/>
              </a:solidFill>
              <a:effectLst/>
              <a:latin typeface="Arial" charset="0"/>
              <a:ea typeface="+mn-ea"/>
              <a:cs typeface="Arial" charset="0"/>
            </a:endParaRPr>
          </a:p>
          <a:p>
            <a:pPr lvl="0"/>
            <a:r>
              <a:rPr lang="en-US" sz="1200" kern="1200" dirty="0">
                <a:solidFill>
                  <a:schemeClr val="tx1"/>
                </a:solidFill>
                <a:effectLst/>
                <a:latin typeface="Arial" charset="0"/>
                <a:ea typeface="+mn-ea"/>
                <a:cs typeface="Arial" charset="0"/>
              </a:rPr>
              <a:t>This section is the place to make a final appeal for your project. </a:t>
            </a:r>
          </a:p>
          <a:p>
            <a:pPr lvl="0"/>
            <a:r>
              <a:rPr lang="en-US" sz="1200" kern="1200" dirty="0">
                <a:solidFill>
                  <a:schemeClr val="tx1"/>
                </a:solidFill>
                <a:effectLst/>
                <a:latin typeface="Arial" charset="0"/>
                <a:ea typeface="+mn-ea"/>
                <a:cs typeface="Arial" charset="0"/>
              </a:rPr>
              <a:t>Briefly repeat what your firm wants to do and why it is important. </a:t>
            </a:r>
          </a:p>
          <a:p>
            <a:pPr lvl="0"/>
            <a:r>
              <a:rPr lang="en-US" sz="1200" kern="1200" dirty="0">
                <a:solidFill>
                  <a:schemeClr val="tx1"/>
                </a:solidFill>
                <a:effectLst/>
                <a:latin typeface="Arial" charset="0"/>
                <a:ea typeface="+mn-ea"/>
                <a:cs typeface="Arial" charset="0"/>
              </a:rPr>
              <a:t>Underscore why your agency needs funding to accomplish it. </a:t>
            </a:r>
          </a:p>
          <a:p>
            <a:pPr lvl="0"/>
            <a:r>
              <a:rPr lang="en-US" sz="1200" kern="1200" dirty="0">
                <a:solidFill>
                  <a:schemeClr val="tx1"/>
                </a:solidFill>
                <a:effectLst/>
                <a:latin typeface="Arial" charset="0"/>
                <a:ea typeface="+mn-ea"/>
                <a:cs typeface="Arial" charset="0"/>
              </a:rPr>
              <a:t>Don't be afraid at this stage to use a bit of emotion to solidify your case.</a:t>
            </a:r>
          </a:p>
          <a:p>
            <a:pPr lvl="0"/>
            <a:r>
              <a:rPr lang="en-US" sz="1200" kern="1200" dirty="0">
                <a:solidFill>
                  <a:schemeClr val="tx1"/>
                </a:solidFill>
                <a:effectLst/>
                <a:latin typeface="Arial" charset="0"/>
                <a:ea typeface="+mn-ea"/>
                <a:cs typeface="Arial" charset="0"/>
              </a:rPr>
              <a:t>If needed, outline some of the follow-up activities that might be undertaken. </a:t>
            </a:r>
          </a:p>
          <a:p>
            <a:pPr lvl="0"/>
            <a:r>
              <a:rPr lang="en-US" sz="1200" kern="1200" dirty="0">
                <a:solidFill>
                  <a:schemeClr val="tx1"/>
                </a:solidFill>
                <a:effectLst/>
                <a:latin typeface="Arial" charset="0"/>
                <a:ea typeface="+mn-ea"/>
                <a:cs typeface="Arial" charset="0"/>
              </a:rPr>
              <a:t>Alternatively, you should state how the project might carry on without further grant support.</a:t>
            </a:r>
          </a:p>
          <a:p>
            <a:r>
              <a:rPr lang="en-US" sz="1200" kern="1200" dirty="0">
                <a:solidFill>
                  <a:schemeClr val="tx1"/>
                </a:solidFill>
                <a:effectLst/>
                <a:latin typeface="Arial" charset="0"/>
                <a:ea typeface="+mn-ea"/>
                <a:cs typeface="Arial" charset="0"/>
              </a:rPr>
              <a:t> </a:t>
            </a:r>
          </a:p>
          <a:p>
            <a:pPr>
              <a:defRPr/>
            </a:pPr>
            <a:endParaRPr lang="en-US" sz="1100" dirty="0">
              <a:latin typeface="Arial" pitchFamily="34" charset="0"/>
              <a:cs typeface="Arial" pitchFamily="34" charset="0"/>
            </a:endParaRPr>
          </a:p>
        </p:txBody>
      </p:sp>
      <p:sp>
        <p:nvSpPr>
          <p:cNvPr id="132100" name="Slide Image Placeholder 6"/>
          <p:cNvSpPr>
            <a:spLocks noGrp="1" noRot="1" noChangeAspect="1" noTextEdit="1"/>
          </p:cNvSpPr>
          <p:nvPr>
            <p:ph type="sldImg"/>
          </p:nvPr>
        </p:nvSpPr>
        <p:spPr>
          <a:ln/>
        </p:spPr>
      </p:sp>
    </p:spTree>
    <p:extLst>
      <p:ext uri="{BB962C8B-B14F-4D97-AF65-F5344CB8AC3E}">
        <p14:creationId xmlns:p14="http://schemas.microsoft.com/office/powerpoint/2010/main" val="3300072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6/1/2024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6/1/2024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718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95915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801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9077A6-C8CA-44B8-A3EF-95A3C59D32E6}" type="datetimeFigureOut">
              <a:rPr lang="en-US" smtClean="0"/>
              <a:t>6/1/2024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3399623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9077A6-C8CA-44B8-A3EF-95A3C59D32E6}" type="datetimeFigureOut">
              <a:rPr lang="en-US" smtClean="0"/>
              <a:t>6/1/2024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625565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9077A6-C8CA-44B8-A3EF-95A3C59D32E6}" type="datetimeFigureOut">
              <a:rPr lang="en-US" smtClean="0"/>
              <a:t>6/1/2024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570779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077A6-C8CA-44B8-A3EF-95A3C59D32E6}" type="datetimeFigureOut">
              <a:rPr lang="en-US" smtClean="0"/>
              <a:t>6/1/2024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972800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9077A6-C8CA-44B8-A3EF-95A3C59D32E6}" type="datetimeFigureOut">
              <a:rPr lang="en-US" smtClean="0"/>
              <a:t>6/1/2024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56978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19077A6-C8CA-44B8-A3EF-95A3C59D32E6}" type="datetimeFigureOut">
              <a:rPr lang="en-US" smtClean="0"/>
              <a:t>6/1/2024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789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812812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005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6/1/2024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6/1/2024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6/1/2024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6/1/2024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6/1/2024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6/1/2024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19077A6-C8CA-44B8-A3EF-95A3C59D32E6}" type="datetimeFigureOut">
              <a:rPr lang="en-US" smtClean="0"/>
              <a:t>6/1/2024</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79FA68-6030-496F-A4D0-324AF30DA6C4}"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3073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954CB-4187-4164-8F82-165DBD9C82A4}"/>
              </a:ext>
            </a:extLst>
          </p:cNvPr>
          <p:cNvSpPr>
            <a:spLocks noGrp="1"/>
          </p:cNvSpPr>
          <p:nvPr>
            <p:ph type="ctrTitle"/>
          </p:nvPr>
        </p:nvSpPr>
        <p:spPr>
          <a:xfrm>
            <a:off x="152400" y="5410200"/>
            <a:ext cx="6324600" cy="990600"/>
          </a:xfrm>
        </p:spPr>
        <p:txBody>
          <a:bodyPr>
            <a:noAutofit/>
          </a:bodyPr>
          <a:lstStyle/>
          <a:p>
            <a:pPr algn="l"/>
            <a:r>
              <a:rPr lang="ps-AF" sz="3600" dirty="0"/>
              <a:t>بودجه و بسته بندی</a:t>
            </a:r>
            <a:endParaRPr lang="en-US" sz="3600" dirty="0"/>
          </a:p>
        </p:txBody>
      </p:sp>
    </p:spTree>
    <p:extLst>
      <p:ext uri="{BB962C8B-B14F-4D97-AF65-F5344CB8AC3E}">
        <p14:creationId xmlns:p14="http://schemas.microsoft.com/office/powerpoint/2010/main" val="972629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89010" y="457200"/>
            <a:ext cx="7183389" cy="892628"/>
          </a:xfrm>
        </p:spPr>
        <p:txBody>
          <a:bodyPr>
            <a:normAutofit/>
          </a:bodyPr>
          <a:lstStyle/>
          <a:p>
            <a:pPr algn="ctr"/>
            <a:r>
              <a:rPr lang="ps-AF" altLang="en-US" sz="3600" dirty="0">
                <a:solidFill>
                  <a:srgbClr val="006699"/>
                </a:solidFill>
                <a:latin typeface="Times New Roman" panose="02020603050405020304" pitchFamily="18" charset="0"/>
                <a:cs typeface="Times New Roman" panose="02020603050405020304" pitchFamily="18" charset="0"/>
              </a:rPr>
              <a:t>ضمیمه ها</a:t>
            </a:r>
            <a:endParaRPr lang="en-US" sz="3600" dirty="0">
              <a:solidFill>
                <a:srgbClr val="006699"/>
              </a:solidFill>
            </a:endParaRPr>
          </a:p>
        </p:txBody>
      </p:sp>
      <p:sp>
        <p:nvSpPr>
          <p:cNvPr id="14339" name="Rectangle 3"/>
          <p:cNvSpPr>
            <a:spLocks noGrp="1" noChangeArrowheads="1"/>
          </p:cNvSpPr>
          <p:nvPr>
            <p:ph idx="1"/>
          </p:nvPr>
        </p:nvSpPr>
        <p:spPr>
          <a:xfrm>
            <a:off x="762000" y="1828800"/>
            <a:ext cx="8090315" cy="3810000"/>
          </a:xfrm>
        </p:spPr>
        <p:txBody>
          <a:bodyPr>
            <a:normAutofit fontScale="92500"/>
          </a:bodyPr>
          <a:lstStyle/>
          <a:p>
            <a:pPr algn="r" rtl="1">
              <a:lnSpc>
                <a:spcPct val="160000"/>
              </a:lnSpc>
              <a:buFont typeface="Courier New" panose="02070309020205020404" pitchFamily="49" charset="0"/>
              <a:buChar char="o"/>
            </a:pPr>
            <a:r>
              <a:rPr lang="ps-AF" altLang="en-US" sz="2100" dirty="0">
                <a:latin typeface="Times New Roman" panose="02020603050405020304" pitchFamily="18" charset="0"/>
                <a:cs typeface="Times New Roman" panose="02020603050405020304" pitchFamily="18" charset="0"/>
              </a:rPr>
              <a:t>ضمیمه ها حاوی مطالبی هستند که نویسنده</a:t>
            </a:r>
            <a:r>
              <a:rPr lang="prs-AF" altLang="en-US" sz="2100" dirty="0">
                <a:latin typeface="Times New Roman" panose="02020603050405020304" pitchFamily="18" charset="0"/>
                <a:cs typeface="Times New Roman" panose="02020603050405020304" pitchFamily="18" charset="0"/>
              </a:rPr>
              <a:t> پیشنهاد</a:t>
            </a:r>
            <a:r>
              <a:rPr lang="ps-AF" altLang="en-US" sz="2100" dirty="0">
                <a:latin typeface="Times New Roman" panose="02020603050405020304" pitchFamily="18" charset="0"/>
                <a:cs typeface="Times New Roman" panose="02020603050405020304" pitchFamily="18" charset="0"/>
              </a:rPr>
              <a:t> </a:t>
            </a:r>
            <a:r>
              <a:rPr lang="prs-AF" altLang="en-US" sz="2100" dirty="0">
                <a:latin typeface="Times New Roman" panose="02020603050405020304" pitchFamily="18" charset="0"/>
                <a:cs typeface="Times New Roman" panose="02020603050405020304" pitchFamily="18" charset="0"/>
              </a:rPr>
              <a:t>(</a:t>
            </a:r>
            <a:r>
              <a:rPr lang="ps-AF" altLang="en-US" sz="2100" dirty="0">
                <a:latin typeface="Times New Roman" panose="02020603050405020304" pitchFamily="18" charset="0"/>
                <a:cs typeface="Times New Roman" panose="02020603050405020304" pitchFamily="18" charset="0"/>
              </a:rPr>
              <a:t>پروپوزال</a:t>
            </a:r>
            <a:r>
              <a:rPr lang="prs-AF" altLang="en-US" sz="2100" dirty="0">
                <a:latin typeface="Times New Roman" panose="02020603050405020304" pitchFamily="18" charset="0"/>
                <a:cs typeface="Times New Roman" panose="02020603050405020304" pitchFamily="18" charset="0"/>
              </a:rPr>
              <a:t>)</a:t>
            </a:r>
            <a:r>
              <a:rPr lang="ps-AF" altLang="en-US" sz="2100" dirty="0">
                <a:latin typeface="Times New Roman" panose="02020603050405020304" pitchFamily="18" charset="0"/>
                <a:cs typeface="Times New Roman" panose="02020603050405020304" pitchFamily="18" charset="0"/>
              </a:rPr>
              <a:t> باید</a:t>
            </a:r>
            <a:r>
              <a:rPr lang="prs-AF" altLang="en-US" sz="2100" dirty="0">
                <a:latin typeface="Times New Roman" panose="02020603050405020304" pitchFamily="18" charset="0"/>
                <a:cs typeface="Times New Roman" panose="02020603050405020304" pitchFamily="18" charset="0"/>
              </a:rPr>
              <a:t> آنها را</a:t>
            </a:r>
            <a:r>
              <a:rPr lang="ps-AF" altLang="en-US" sz="2100" dirty="0">
                <a:latin typeface="Times New Roman" panose="02020603050405020304" pitchFamily="18" charset="0"/>
                <a:cs typeface="Times New Roman" panose="02020603050405020304" pitchFamily="18" charset="0"/>
              </a:rPr>
              <a:t> در جایی </a:t>
            </a:r>
            <a:r>
              <a:rPr lang="prs-AF" altLang="en-US" sz="2100" dirty="0">
                <a:latin typeface="Times New Roman" panose="02020603050405020304" pitchFamily="18" charset="0"/>
                <a:cs typeface="Times New Roman" panose="02020603050405020304" pitchFamily="18" charset="0"/>
              </a:rPr>
              <a:t>از پیشنهاد</a:t>
            </a:r>
            <a:r>
              <a:rPr lang="ps-AF" altLang="en-US" sz="2100" dirty="0">
                <a:latin typeface="Times New Roman" panose="02020603050405020304" pitchFamily="18" charset="0"/>
                <a:cs typeface="Times New Roman" panose="02020603050405020304" pitchFamily="18" charset="0"/>
              </a:rPr>
              <a:t> </a:t>
            </a:r>
            <a:r>
              <a:rPr lang="prs-AF" altLang="en-US" sz="2100" dirty="0">
                <a:latin typeface="Times New Roman" panose="02020603050405020304" pitchFamily="18" charset="0"/>
                <a:cs typeface="Times New Roman" panose="02020603050405020304" pitchFamily="18" charset="0"/>
              </a:rPr>
              <a:t>بگنجاند</a:t>
            </a:r>
            <a:r>
              <a:rPr lang="ps-AF" altLang="en-US" sz="2100" dirty="0">
                <a:latin typeface="Times New Roman" panose="02020603050405020304" pitchFamily="18" charset="0"/>
                <a:cs typeface="Times New Roman" panose="02020603050405020304" pitchFamily="18" charset="0"/>
              </a:rPr>
              <a:t>، اما در توسعه هیچ بخشی از متن ضروری نیستند. با این حال، </a:t>
            </a:r>
            <a:r>
              <a:rPr lang="prs-AF" altLang="en-US" sz="2100" dirty="0">
                <a:latin typeface="Times New Roman" panose="02020603050405020304" pitchFamily="18" charset="0"/>
                <a:cs typeface="Times New Roman" panose="02020603050405020304" pitchFamily="18" charset="0"/>
              </a:rPr>
              <a:t>ضمیمه</a:t>
            </a:r>
            <a:r>
              <a:rPr lang="ps-AF" altLang="en-US" sz="2100" dirty="0">
                <a:latin typeface="Times New Roman" panose="02020603050405020304" pitchFamily="18" charset="0"/>
                <a:cs typeface="Times New Roman" panose="02020603050405020304" pitchFamily="18" charset="0"/>
              </a:rPr>
              <a:t> ممکن است در صورت انتظار </a:t>
            </a:r>
            <a:r>
              <a:rPr lang="prs-AF" altLang="en-US" sz="2100" dirty="0">
                <a:latin typeface="Times New Roman" panose="02020603050405020304" pitchFamily="18" charset="0"/>
                <a:cs typeface="Times New Roman" panose="02020603050405020304" pitchFamily="18" charset="0"/>
              </a:rPr>
              <a:t>عملکرد</a:t>
            </a:r>
            <a:r>
              <a:rPr lang="ps-AF" altLang="en-US" sz="2100" dirty="0">
                <a:latin typeface="Times New Roman" panose="02020603050405020304" pitchFamily="18" charset="0"/>
                <a:cs typeface="Times New Roman" panose="02020603050405020304" pitchFamily="18" charset="0"/>
              </a:rPr>
              <a:t> منفی </a:t>
            </a:r>
            <a:r>
              <a:rPr lang="prs-AF" altLang="en-US" sz="2100" dirty="0">
                <a:latin typeface="Times New Roman" panose="02020603050405020304" pitchFamily="18" charset="0"/>
                <a:cs typeface="Times New Roman" panose="02020603050405020304" pitchFamily="18" charset="0"/>
              </a:rPr>
              <a:t>حذف </a:t>
            </a:r>
            <a:r>
              <a:rPr lang="ps-AF" altLang="en-US" sz="2100" dirty="0">
                <a:latin typeface="Times New Roman" panose="02020603050405020304" pitchFamily="18" charset="0"/>
                <a:cs typeface="Times New Roman" panose="02020603050405020304" pitchFamily="18" charset="0"/>
              </a:rPr>
              <a:t>شود. ممکن است</a:t>
            </a:r>
            <a:r>
              <a:rPr lang="prs-AF" altLang="en-US" sz="2100" dirty="0">
                <a:latin typeface="Times New Roman" panose="02020603050405020304" pitchFamily="18" charset="0"/>
                <a:cs typeface="Times New Roman" panose="02020603050405020304" pitchFamily="18" charset="0"/>
              </a:rPr>
              <a:t> شامل موارد ذیل باشد</a:t>
            </a:r>
            <a:r>
              <a:rPr lang="ps-AF" altLang="en-US" sz="2100" dirty="0">
                <a:latin typeface="Times New Roman" panose="02020603050405020304" pitchFamily="18" charset="0"/>
                <a:cs typeface="Times New Roman" panose="02020603050405020304" pitchFamily="18" charset="0"/>
              </a:rPr>
              <a:t>:</a:t>
            </a:r>
          </a:p>
          <a:p>
            <a:pPr algn="r" rtl="1">
              <a:lnSpc>
                <a:spcPct val="160000"/>
              </a:lnSpc>
              <a:buFont typeface="Courier New" panose="02070309020205020404" pitchFamily="49" charset="0"/>
              <a:buChar char="o"/>
            </a:pPr>
            <a:r>
              <a:rPr lang="ps-AF" altLang="en-US" sz="2100" dirty="0">
                <a:latin typeface="Times New Roman" panose="02020603050405020304" pitchFamily="18" charset="0"/>
                <a:cs typeface="Times New Roman" panose="02020603050405020304" pitchFamily="18" charset="0"/>
              </a:rPr>
              <a:t>چارت سازمانی</a:t>
            </a:r>
          </a:p>
          <a:p>
            <a:pPr algn="r" rtl="1">
              <a:lnSpc>
                <a:spcPct val="160000"/>
              </a:lnSpc>
              <a:buFont typeface="Courier New" panose="02070309020205020404" pitchFamily="49" charset="0"/>
              <a:buChar char="o"/>
            </a:pPr>
            <a:r>
              <a:rPr lang="ps-AF" altLang="en-US" sz="2100" dirty="0">
                <a:latin typeface="Times New Roman" panose="02020603050405020304" pitchFamily="18" charset="0"/>
                <a:cs typeface="Times New Roman" panose="02020603050405020304" pitchFamily="18" charset="0"/>
              </a:rPr>
              <a:t>جداول</a:t>
            </a:r>
          </a:p>
          <a:p>
            <a:pPr algn="r" rtl="1">
              <a:lnSpc>
                <a:spcPct val="160000"/>
              </a:lnSpc>
              <a:buFont typeface="Courier New" panose="02070309020205020404" pitchFamily="49" charset="0"/>
              <a:buChar char="o"/>
            </a:pPr>
            <a:r>
              <a:rPr lang="prs-AF" altLang="en-US" sz="2100" dirty="0">
                <a:latin typeface="Times New Roman" panose="02020603050405020304" pitchFamily="18" charset="0"/>
                <a:cs typeface="Times New Roman" panose="02020603050405020304" pitchFamily="18" charset="0"/>
              </a:rPr>
              <a:t>سروی اطلاعات</a:t>
            </a:r>
            <a:endParaRPr lang="ps-AF" altLang="en-US" sz="2100" dirty="0">
              <a:latin typeface="Times New Roman" panose="02020603050405020304" pitchFamily="18" charset="0"/>
              <a:cs typeface="Times New Roman" panose="02020603050405020304" pitchFamily="18" charset="0"/>
            </a:endParaRPr>
          </a:p>
          <a:p>
            <a:pPr algn="r" rtl="1">
              <a:lnSpc>
                <a:spcPct val="160000"/>
              </a:lnSpc>
              <a:buFont typeface="Courier New" panose="02070309020205020404" pitchFamily="49" charset="0"/>
              <a:buChar char="o"/>
            </a:pPr>
            <a:r>
              <a:rPr lang="ps-AF" altLang="en-US" sz="2100" dirty="0">
                <a:latin typeface="Times New Roman" panose="02020603050405020304" pitchFamily="18" charset="0"/>
                <a:cs typeface="Times New Roman" panose="02020603050405020304" pitchFamily="18" charset="0"/>
              </a:rPr>
              <a:t>و غیره..</a:t>
            </a:r>
            <a:endParaRPr lang="en-US" sz="1800" dirty="0"/>
          </a:p>
        </p:txBody>
      </p:sp>
    </p:spTree>
    <p:extLst>
      <p:ext uri="{BB962C8B-B14F-4D97-AF65-F5344CB8AC3E}">
        <p14:creationId xmlns:p14="http://schemas.microsoft.com/office/powerpoint/2010/main" val="97832415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73E2A0F-914D-79FF-1C09-73C93D92A30C}"/>
              </a:ext>
            </a:extLst>
          </p:cNvPr>
          <p:cNvSpPr>
            <a:spLocks noGrp="1"/>
          </p:cNvSpPr>
          <p:nvPr>
            <p:ph type="title"/>
          </p:nvPr>
        </p:nvSpPr>
        <p:spPr/>
        <p:txBody>
          <a:bodyPr/>
          <a:lstStyle/>
          <a:p>
            <a:pPr algn="ctr"/>
            <a:r>
              <a:rPr lang="ps-AF" altLang="en-US" sz="4000" b="1" dirty="0">
                <a:solidFill>
                  <a:srgbClr val="006699"/>
                </a:solidFill>
              </a:rPr>
              <a:t>بسته بندی</a:t>
            </a:r>
            <a:endParaRPr lang="en-US" altLang="en-US" sz="4000" dirty="0">
              <a:solidFill>
                <a:srgbClr val="006699"/>
              </a:solidFill>
            </a:endParaRPr>
          </a:p>
        </p:txBody>
      </p:sp>
      <p:sp>
        <p:nvSpPr>
          <p:cNvPr id="33795" name="Content Placeholder 2">
            <a:extLst>
              <a:ext uri="{FF2B5EF4-FFF2-40B4-BE49-F238E27FC236}">
                <a16:creationId xmlns:a16="http://schemas.microsoft.com/office/drawing/2014/main" id="{97EB524B-ED44-429C-DF43-B07BEF8B9849}"/>
              </a:ext>
            </a:extLst>
          </p:cNvPr>
          <p:cNvSpPr>
            <a:spLocks noGrp="1"/>
          </p:cNvSpPr>
          <p:nvPr>
            <p:ph idx="1"/>
          </p:nvPr>
        </p:nvSpPr>
        <p:spPr/>
        <p:txBody>
          <a:bodyPr>
            <a:normAutofit fontScale="92500" lnSpcReduction="10000"/>
          </a:bodyPr>
          <a:lstStyle/>
          <a:p>
            <a:pPr algn="just" rtl="1">
              <a:lnSpc>
                <a:spcPct val="150000"/>
              </a:lnSpc>
            </a:pPr>
            <a:r>
              <a:rPr lang="ps-AF" altLang="en-US" sz="2400" dirty="0"/>
              <a:t>این به معنای درست کردن ارائه نیز است.</a:t>
            </a:r>
          </a:p>
          <a:p>
            <a:pPr algn="just" rtl="1">
              <a:lnSpc>
                <a:spcPct val="150000"/>
              </a:lnSpc>
            </a:pPr>
            <a:r>
              <a:rPr lang="prs-AF" altLang="en-US" sz="2400" dirty="0"/>
              <a:t>بعد</a:t>
            </a:r>
            <a:r>
              <a:rPr lang="ps-AF" altLang="en-US" sz="2400" dirty="0"/>
              <a:t> از اهداف و نگرانی ها، باید بدانید که اهداکننده</a:t>
            </a:r>
            <a:r>
              <a:rPr lang="prs-AF" altLang="en-US" sz="2400" dirty="0"/>
              <a:t>/دونر </a:t>
            </a:r>
            <a:r>
              <a:rPr lang="ps-AF" altLang="en-US" sz="2400" dirty="0"/>
              <a:t>از نظر بسته بندی چه می خواهد.</a:t>
            </a:r>
          </a:p>
          <a:p>
            <a:pPr algn="just" rtl="1">
              <a:lnSpc>
                <a:spcPct val="150000"/>
              </a:lnSpc>
            </a:pPr>
            <a:r>
              <a:rPr lang="ps-AF" altLang="en-US" sz="2400" dirty="0"/>
              <a:t>چه فرمتی</a:t>
            </a:r>
          </a:p>
          <a:p>
            <a:pPr algn="just" rtl="1">
              <a:lnSpc>
                <a:spcPct val="150000"/>
              </a:lnSpc>
            </a:pPr>
            <a:r>
              <a:rPr lang="ps-AF" altLang="en-US" sz="2400" dirty="0"/>
              <a:t>آیا باید از یک قالب برنامه ریزی خاص استفاده کرد، مانند </a:t>
            </a:r>
            <a:r>
              <a:rPr lang="prs-AF" altLang="en-US" sz="2400" dirty="0"/>
              <a:t>تحلیل و تجزیه </a:t>
            </a:r>
            <a:r>
              <a:rPr lang="en-US" altLang="en-US" sz="2400" dirty="0"/>
              <a:t>log-frame</a:t>
            </a:r>
          </a:p>
          <a:p>
            <a:pPr algn="just" rtl="1">
              <a:lnSpc>
                <a:spcPct val="150000"/>
              </a:lnSpc>
            </a:pPr>
            <a:r>
              <a:rPr lang="ps-AF" altLang="en-US" sz="2400" dirty="0"/>
              <a:t>چه جزئیاتی باید گنجانده شود</a:t>
            </a:r>
          </a:p>
          <a:p>
            <a:pPr algn="just" rtl="1">
              <a:lnSpc>
                <a:spcPct val="150000"/>
              </a:lnSpc>
            </a:pPr>
            <a:r>
              <a:rPr lang="ps-AF" altLang="en-US" sz="2400" dirty="0"/>
              <a:t>انتظار می رود پیشنهادات چقدر طول بکشد و غیره</a:t>
            </a:r>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a:extLst>
              <a:ext uri="{FF2B5EF4-FFF2-40B4-BE49-F238E27FC236}">
                <a16:creationId xmlns:a16="http://schemas.microsoft.com/office/drawing/2014/main" id="{90D0039E-C50C-9903-30D2-20218AB5F08C}"/>
              </a:ext>
            </a:extLst>
          </p:cNvPr>
          <p:cNvSpPr>
            <a:spLocks noGrp="1"/>
          </p:cNvSpPr>
          <p:nvPr>
            <p:ph idx="1"/>
          </p:nvPr>
        </p:nvSpPr>
        <p:spPr/>
        <p:txBody>
          <a:bodyPr/>
          <a:lstStyle/>
          <a:p>
            <a:pPr algn="r" rtl="1"/>
            <a:r>
              <a:rPr lang="ps-AF" altLang="en-US" sz="2400" dirty="0"/>
              <a:t>آیا </a:t>
            </a:r>
            <a:r>
              <a:rPr lang="ps-AF" altLang="en-US" sz="2400" dirty="0">
                <a:highlight>
                  <a:srgbClr val="FFFF00"/>
                </a:highlight>
              </a:rPr>
              <a:t>اهدا</a:t>
            </a:r>
            <a:r>
              <a:rPr lang="ps-AF" altLang="en-US" sz="2400" dirty="0"/>
              <a:t> کننده</a:t>
            </a:r>
            <a:r>
              <a:rPr lang="prs-AF" altLang="en-US" sz="2400" dirty="0"/>
              <a:t>/دونر</a:t>
            </a:r>
            <a:r>
              <a:rPr lang="ps-AF" altLang="en-US" sz="2400" dirty="0"/>
              <a:t> همه اسناد را در یک </a:t>
            </a:r>
            <a:r>
              <a:rPr lang="prs-AF" altLang="en-US" sz="2400" dirty="0"/>
              <a:t>بسته</a:t>
            </a:r>
            <a:r>
              <a:rPr lang="ps-AF" altLang="en-US" sz="2400" dirty="0"/>
              <a:t> می خواهد یا هر بخش را جداگانه؟</a:t>
            </a:r>
          </a:p>
          <a:p>
            <a:pPr algn="r" rtl="1"/>
            <a:endParaRPr lang="ps-AF" altLang="en-US" sz="2400" dirty="0"/>
          </a:p>
          <a:p>
            <a:pPr algn="r" rtl="1"/>
            <a:r>
              <a:rPr lang="ps-AF" sz="2400" dirty="0"/>
              <a:t>آیا باید فقط به صورت نسخه الکترونیکی ارائه شود یا چند نسخه چاپی هم باید داده شود و </a:t>
            </a:r>
            <a:r>
              <a:rPr lang="prs-AF" sz="2400" dirty="0"/>
              <a:t>یا هم موارد دیگر؟</a:t>
            </a:r>
            <a:endParaRPr lang="en-US" altLang="en-US" sz="2400" dirty="0"/>
          </a:p>
        </p:txBody>
      </p:sp>
      <p:sp>
        <p:nvSpPr>
          <p:cNvPr id="34819" name="Title 1">
            <a:extLst>
              <a:ext uri="{FF2B5EF4-FFF2-40B4-BE49-F238E27FC236}">
                <a16:creationId xmlns:a16="http://schemas.microsoft.com/office/drawing/2014/main" id="{E7134BD9-7AF8-6363-B380-83EEC0A76A5A}"/>
              </a:ext>
            </a:extLst>
          </p:cNvPr>
          <p:cNvSpPr>
            <a:spLocks noGrp="1"/>
          </p:cNvSpPr>
          <p:nvPr>
            <p:ph type="title"/>
          </p:nvPr>
        </p:nvSpPr>
        <p:spPr/>
        <p:txBody>
          <a:bodyPr/>
          <a:lstStyle/>
          <a:p>
            <a:pPr algn="ctr"/>
            <a:r>
              <a:rPr lang="ps-AF" altLang="en-US" sz="4000" b="1" dirty="0">
                <a:solidFill>
                  <a:srgbClr val="006699"/>
                </a:solidFill>
              </a:rPr>
              <a:t>بسته بندی</a:t>
            </a:r>
            <a:endParaRPr lang="en-US" altLang="en-US" sz="4000" dirty="0">
              <a:solidFill>
                <a:srgbClr val="00669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2819400"/>
            <a:ext cx="8153400" cy="1371600"/>
          </a:xfrm>
        </p:spPr>
        <p:txBody>
          <a:bodyPr>
            <a:noAutofit/>
          </a:bodyPr>
          <a:lstStyle/>
          <a:p>
            <a:pPr algn="ctr" rtl="1">
              <a:buNone/>
            </a:pPr>
            <a:r>
              <a:rPr lang="prs-AF"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تشکر از توجه شما</a:t>
            </a:r>
            <a:endParaRPr lang="en-US" sz="8800" b="1" dirty="0">
              <a:ln w="17780" cmpd="sng">
                <a:solidFill>
                  <a:srgbClr val="FFFFFF"/>
                </a:solidFill>
                <a:prstDash val="solid"/>
                <a:miter lim="800000"/>
              </a:ln>
              <a:solidFill>
                <a:schemeClr val="accent1"/>
              </a:soli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3"/>
          <p:cNvSpPr>
            <a:spLocks noGrp="1" noChangeArrowheads="1"/>
          </p:cNvSpPr>
          <p:nvPr>
            <p:ph idx="1"/>
          </p:nvPr>
        </p:nvSpPr>
        <p:spPr bwMode="auto">
          <a:xfrm>
            <a:off x="2313826" y="2286000"/>
            <a:ext cx="6172200" cy="1318928"/>
          </a:xfrm>
          <a:solidFill>
            <a:srgbClr val="FFFFFF"/>
          </a:solidFill>
          <a:ln w="28575">
            <a:solidFill>
              <a:schemeClr val="bg1"/>
            </a:solidFill>
            <a:miter lim="800000"/>
            <a:headEnd/>
            <a:tailEnd/>
          </a:ln>
        </p:spPr>
        <p:txBody>
          <a:bodyPr vert="horz" wrap="square" lIns="68580" tIns="34290" rIns="68580" bIns="34290" numCol="1" rtlCol="0" anchor="t" anchorCtr="0" compatLnSpc="1">
            <a:prstTxWarp prst="textNoShape">
              <a:avLst/>
            </a:prstTxWarp>
            <a:normAutofit/>
          </a:bodyPr>
          <a:lstStyle/>
          <a:p>
            <a:pPr marL="342900" lvl="1" indent="0" algn="r" rtl="1">
              <a:lnSpc>
                <a:spcPct val="150000"/>
              </a:lnSpc>
              <a:buNone/>
            </a:pPr>
            <a:r>
              <a:rPr lang="ps-AF" altLang="en-US" sz="2400" dirty="0"/>
              <a:t>یک برنامه مالی از قبل تنظیم شده برای</a:t>
            </a:r>
          </a:p>
          <a:p>
            <a:pPr marL="342900" lvl="1" indent="0" algn="r" rtl="1">
              <a:lnSpc>
                <a:spcPct val="150000"/>
              </a:lnSpc>
              <a:buNone/>
            </a:pPr>
            <a:r>
              <a:rPr lang="ps-AF" altLang="en-US" sz="2400" dirty="0"/>
              <a:t>یک دوره زمانی معین در آینده</a:t>
            </a:r>
            <a:endParaRPr lang="en-US" sz="3600" b="1" dirty="0">
              <a:latin typeface="Times New Roman" pitchFamily="18" charset="0"/>
              <a:cs typeface="Times New Roman" pitchFamily="18" charset="0"/>
            </a:endParaRPr>
          </a:p>
        </p:txBody>
      </p:sp>
      <p:sp>
        <p:nvSpPr>
          <p:cNvPr id="2" name="Rectangle 1"/>
          <p:cNvSpPr/>
          <p:nvPr/>
        </p:nvSpPr>
        <p:spPr>
          <a:xfrm>
            <a:off x="3048000" y="609600"/>
            <a:ext cx="2351926" cy="646331"/>
          </a:xfrm>
          <a:prstGeom prst="rect">
            <a:avLst/>
          </a:prstGeom>
        </p:spPr>
        <p:txBody>
          <a:bodyPr wrap="none">
            <a:spAutoFit/>
          </a:bodyPr>
          <a:lstStyle/>
          <a:p>
            <a:r>
              <a:rPr lang="ps-AF" sz="3600" b="1" dirty="0">
                <a:solidFill>
                  <a:srgbClr val="006699"/>
                </a:solidFill>
              </a:rPr>
              <a:t>بودجه چیست؟</a:t>
            </a:r>
            <a:endParaRPr lang="en-US" sz="3600" b="1" dirty="0">
              <a:solidFill>
                <a:srgbClr val="006699"/>
              </a:solidFill>
            </a:endParaRPr>
          </a:p>
        </p:txBody>
      </p:sp>
      <p:pic>
        <p:nvPicPr>
          <p:cNvPr id="3" name="Picture 4" descr="BS002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188" y="3429000"/>
            <a:ext cx="2581275"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5723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3E8BF541-98D3-C62A-CCB7-CA7C7F3C4755}"/>
              </a:ext>
            </a:extLst>
          </p:cNvPr>
          <p:cNvSpPr>
            <a:spLocks noGrp="1" noChangeArrowheads="1"/>
          </p:cNvSpPr>
          <p:nvPr>
            <p:ph type="title"/>
          </p:nvPr>
        </p:nvSpPr>
        <p:spPr/>
        <p:txBody>
          <a:bodyPr/>
          <a:lstStyle/>
          <a:p>
            <a:pPr algn="ctr" eaLnBrk="1" hangingPunct="1"/>
            <a:r>
              <a:rPr lang="ps-AF" altLang="en-US" sz="4000" b="1" dirty="0">
                <a:solidFill>
                  <a:srgbClr val="006699"/>
                </a:solidFill>
              </a:rPr>
              <a:t>بودجه</a:t>
            </a:r>
            <a:endParaRPr lang="en-US" altLang="en-US" sz="4000" b="1" dirty="0">
              <a:solidFill>
                <a:srgbClr val="006699"/>
              </a:solidFill>
            </a:endParaRPr>
          </a:p>
        </p:txBody>
      </p:sp>
      <p:sp>
        <p:nvSpPr>
          <p:cNvPr id="88067" name="Rectangle 3">
            <a:extLst>
              <a:ext uri="{FF2B5EF4-FFF2-40B4-BE49-F238E27FC236}">
                <a16:creationId xmlns:a16="http://schemas.microsoft.com/office/drawing/2014/main" id="{43B91C30-A085-1AF4-0225-C17285ACA9D1}"/>
              </a:ext>
            </a:extLst>
          </p:cNvPr>
          <p:cNvSpPr>
            <a:spLocks noGrp="1" noChangeArrowheads="1"/>
          </p:cNvSpPr>
          <p:nvPr>
            <p:ph idx="1"/>
          </p:nvPr>
        </p:nvSpPr>
        <p:spPr>
          <a:xfrm>
            <a:off x="457200" y="1828800"/>
            <a:ext cx="8229600" cy="4389437"/>
          </a:xfrm>
        </p:spPr>
        <p:txBody>
          <a:bodyPr/>
          <a:lstStyle/>
          <a:p>
            <a:pPr algn="r" rtl="1">
              <a:lnSpc>
                <a:spcPct val="150000"/>
              </a:lnSpc>
            </a:pPr>
            <a:r>
              <a:rPr lang="ps-AF" altLang="en-US" sz="2400" dirty="0"/>
              <a:t>بودجه پیشنهادی شما ممکن است به سادگی یک بیانیه یک صفحه ای از هزینه های پیش بینی شده باشد. یا پیشنهاد شما ممکن است به ارائه پیچیده تری نیاز داشته باشد</a:t>
            </a:r>
            <a:r>
              <a:rPr lang="ps-AF" sz="2400" dirty="0"/>
              <a:t> که احتمالاً شامل صفحه‌ای درباره‌ی پشتیبانی‌های پیش‌بینی شده و یادداشت‌هایی برای توضیح موارد مختلف هزینه باشد.</a:t>
            </a:r>
          </a:p>
          <a:p>
            <a:pPr algn="r" rtl="1">
              <a:lnSpc>
                <a:spcPct val="150000"/>
              </a:lnSpc>
            </a:pPr>
            <a:br>
              <a:rPr lang="ps-AF" sz="1400" dirty="0"/>
            </a:br>
            <a:endParaRPr lang="en-US"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a:extLst>
              <a:ext uri="{FF2B5EF4-FFF2-40B4-BE49-F238E27FC236}">
                <a16:creationId xmlns:a16="http://schemas.microsoft.com/office/drawing/2014/main" id="{F355CA88-107D-3253-022C-B932A405C7EF}"/>
              </a:ext>
            </a:extLst>
          </p:cNvPr>
          <p:cNvSpPr>
            <a:spLocks noGrp="1" noChangeArrowheads="1"/>
          </p:cNvSpPr>
          <p:nvPr>
            <p:ph idx="1"/>
          </p:nvPr>
        </p:nvSpPr>
        <p:spPr>
          <a:xfrm>
            <a:off x="650748" y="1600200"/>
            <a:ext cx="8077200" cy="4389437"/>
          </a:xfrm>
        </p:spPr>
        <p:txBody>
          <a:bodyPr/>
          <a:lstStyle/>
          <a:p>
            <a:pPr algn="r" rtl="1" eaLnBrk="1" hangingPunct="1">
              <a:lnSpc>
                <a:spcPct val="80000"/>
              </a:lnSpc>
              <a:buClr>
                <a:schemeClr val="tx1"/>
              </a:buClr>
              <a:buFont typeface="Wingdings" panose="05000000000000000000" pitchFamily="2" charset="2"/>
              <a:buNone/>
            </a:pPr>
            <a:r>
              <a:rPr lang="ps-AF" altLang="en-US" sz="2400" b="1" dirty="0"/>
              <a:t>بودجه هزینه ای</a:t>
            </a:r>
          </a:p>
          <a:p>
            <a:pPr algn="r" rtl="1" eaLnBrk="1" hangingPunct="1">
              <a:lnSpc>
                <a:spcPct val="80000"/>
              </a:lnSpc>
              <a:buClr>
                <a:schemeClr val="tx1"/>
              </a:buClr>
              <a:buFont typeface="Wingdings" panose="05000000000000000000" pitchFamily="2" charset="2"/>
              <a:buNone/>
            </a:pPr>
            <a:endParaRPr lang="ps-AF" altLang="en-US" sz="2400" b="1" dirty="0"/>
          </a:p>
          <a:p>
            <a:pPr algn="r" rtl="1" eaLnBrk="1" hangingPunct="1">
              <a:lnSpc>
                <a:spcPct val="80000"/>
              </a:lnSpc>
              <a:buClr>
                <a:schemeClr val="tx1"/>
              </a:buClr>
              <a:buFont typeface="Wingdings" panose="05000000000000000000" pitchFamily="2" charset="2"/>
              <a:buNone/>
            </a:pPr>
            <a:r>
              <a:rPr lang="ps-AF" altLang="en-US" sz="2400" b="1" dirty="0"/>
              <a:t>لیست </a:t>
            </a:r>
            <a:r>
              <a:rPr lang="prs-AF" altLang="en-US" sz="2400" b="1" dirty="0"/>
              <a:t>تمام موارد مربوط به نیروی بشری </a:t>
            </a:r>
            <a:r>
              <a:rPr lang="ps-AF" altLang="en-US" sz="2400" b="1" dirty="0"/>
              <a:t>و غیر </a:t>
            </a:r>
            <a:r>
              <a:rPr lang="prs-AF" altLang="en-US" sz="2400" b="1" dirty="0"/>
              <a:t>نیروی بشری</a:t>
            </a:r>
            <a:r>
              <a:rPr lang="ps-AF" altLang="en-US" sz="2400" b="1" dirty="0"/>
              <a:t> مربوط به پروژه را بررسی کنید.</a:t>
            </a:r>
          </a:p>
          <a:p>
            <a:pPr algn="r" rtl="1" eaLnBrk="1" hangingPunct="1">
              <a:lnSpc>
                <a:spcPct val="150000"/>
              </a:lnSpc>
              <a:buClr>
                <a:schemeClr val="tx1"/>
              </a:buClr>
              <a:buFont typeface="Wingdings" panose="05000000000000000000" pitchFamily="2" charset="2"/>
              <a:buNone/>
            </a:pPr>
            <a:r>
              <a:rPr lang="ps-AF" altLang="en-US" sz="2400" b="1" dirty="0"/>
              <a:t>نه تنها هزینه های جدیدی که باید متحمل شوند، بلکه هر گونه هزینه جاری برای </a:t>
            </a:r>
            <a:r>
              <a:rPr lang="prs-AF" altLang="en-US" sz="2400" b="1" dirty="0"/>
              <a:t>مواردی</a:t>
            </a:r>
            <a:r>
              <a:rPr lang="ps-AF" altLang="en-US" sz="2400" b="1" dirty="0"/>
              <a:t> که باید به پروژه تخصیص داده شوند را فهرست کنید.</a:t>
            </a:r>
          </a:p>
          <a:p>
            <a:pPr algn="r" rtl="1" eaLnBrk="1" hangingPunct="1">
              <a:lnSpc>
                <a:spcPct val="150000"/>
              </a:lnSpc>
              <a:buClr>
                <a:schemeClr val="tx1"/>
              </a:buClr>
              <a:buFont typeface="Wingdings" panose="05000000000000000000" pitchFamily="2" charset="2"/>
              <a:buNone/>
            </a:pPr>
            <a:r>
              <a:rPr lang="ps-AF" altLang="en-US" sz="2400" b="1" dirty="0"/>
              <a:t>هزینه های مربوطه را از شخصی در </a:t>
            </a:r>
            <a:r>
              <a:rPr lang="prs-AF" altLang="en-US" sz="2400" b="1" dirty="0"/>
              <a:t>اداره</a:t>
            </a:r>
            <a:r>
              <a:rPr lang="ps-AF" altLang="en-US" sz="2400" b="1" dirty="0"/>
              <a:t> خود که مسئول نگهداری کتاب ها است دریافت کنید.</a:t>
            </a:r>
            <a:endParaRPr lang="en-US" altLang="en-US" sz="2400" dirty="0"/>
          </a:p>
        </p:txBody>
      </p:sp>
      <p:sp>
        <p:nvSpPr>
          <p:cNvPr id="89091" name="Rectangle 2">
            <a:extLst>
              <a:ext uri="{FF2B5EF4-FFF2-40B4-BE49-F238E27FC236}">
                <a16:creationId xmlns:a16="http://schemas.microsoft.com/office/drawing/2014/main" id="{1A87A0DC-92DA-661D-4E2A-750043A30F67}"/>
              </a:ext>
            </a:extLst>
          </p:cNvPr>
          <p:cNvSpPr>
            <a:spLocks noGrp="1" noChangeArrowheads="1"/>
          </p:cNvSpPr>
          <p:nvPr>
            <p:ph type="title"/>
          </p:nvPr>
        </p:nvSpPr>
        <p:spPr/>
        <p:txBody>
          <a:bodyPr/>
          <a:lstStyle/>
          <a:p>
            <a:pPr algn="ctr" eaLnBrk="1" hangingPunct="1"/>
            <a:r>
              <a:rPr lang="ps-AF" altLang="en-US" sz="4000" b="1" dirty="0">
                <a:solidFill>
                  <a:srgbClr val="006699"/>
                </a:solidFill>
              </a:rPr>
              <a:t>بودجه</a:t>
            </a:r>
            <a:endParaRPr lang="en-US" altLang="en-US" sz="4000" b="1" dirty="0">
              <a:solidFill>
                <a:srgbClr val="00669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2">
            <a:extLst>
              <a:ext uri="{FF2B5EF4-FFF2-40B4-BE49-F238E27FC236}">
                <a16:creationId xmlns:a16="http://schemas.microsoft.com/office/drawing/2014/main" id="{85638A02-9D9D-BD19-9E74-BC5383784204}"/>
              </a:ext>
            </a:extLst>
          </p:cNvPr>
          <p:cNvSpPr>
            <a:spLocks noGrp="1"/>
          </p:cNvSpPr>
          <p:nvPr>
            <p:ph idx="1"/>
          </p:nvPr>
        </p:nvSpPr>
        <p:spPr>
          <a:xfrm>
            <a:off x="495300" y="1752600"/>
            <a:ext cx="8153400" cy="4389437"/>
          </a:xfrm>
        </p:spPr>
        <p:txBody>
          <a:bodyPr/>
          <a:lstStyle/>
          <a:p>
            <a:pPr algn="just" rtl="1" eaLnBrk="1" hangingPunct="1">
              <a:lnSpc>
                <a:spcPct val="80000"/>
              </a:lnSpc>
              <a:buClr>
                <a:schemeClr val="tx1"/>
              </a:buClr>
            </a:pPr>
            <a:r>
              <a:rPr lang="ps-AF" altLang="en-US" sz="2400" dirty="0"/>
              <a:t>بودجه هزینه</a:t>
            </a:r>
            <a:r>
              <a:rPr lang="prs-AF" altLang="en-US" sz="2400" dirty="0"/>
              <a:t> ای</a:t>
            </a:r>
            <a:r>
              <a:rPr lang="ps-AF" altLang="en-US" sz="2400" dirty="0"/>
              <a:t> (ادامه)</a:t>
            </a:r>
          </a:p>
          <a:p>
            <a:pPr algn="just" rtl="1" eaLnBrk="1" hangingPunct="1">
              <a:lnSpc>
                <a:spcPct val="80000"/>
              </a:lnSpc>
              <a:buClr>
                <a:schemeClr val="tx1"/>
              </a:buClr>
            </a:pPr>
            <a:endParaRPr lang="ps-AF" altLang="en-US" sz="2400" dirty="0"/>
          </a:p>
          <a:p>
            <a:pPr algn="just" rtl="1" eaLnBrk="1" hangingPunct="1">
              <a:lnSpc>
                <a:spcPct val="80000"/>
              </a:lnSpc>
              <a:buClr>
                <a:schemeClr val="tx1"/>
              </a:buClr>
            </a:pPr>
            <a:r>
              <a:rPr lang="prs-AF" altLang="en-US" sz="2400" dirty="0"/>
              <a:t>لیست</a:t>
            </a:r>
            <a:r>
              <a:rPr lang="ps-AF" altLang="en-US" sz="2400" dirty="0"/>
              <a:t> </a:t>
            </a:r>
            <a:r>
              <a:rPr lang="prs-AF" altLang="en-US" sz="2400" dirty="0"/>
              <a:t>موارد</a:t>
            </a:r>
            <a:r>
              <a:rPr lang="ps-AF" altLang="en-US" sz="2400" dirty="0"/>
              <a:t> و محاسبات بودجه شما باید در</a:t>
            </a:r>
            <a:r>
              <a:rPr lang="prs-AF" altLang="en-US" sz="2400" dirty="0"/>
              <a:t>(ورکشیت</a:t>
            </a:r>
            <a:r>
              <a:rPr lang="ps-AF" altLang="en-US" sz="2400" dirty="0"/>
              <a:t> ها</a:t>
            </a:r>
            <a:r>
              <a:rPr lang="prs-AF" altLang="en-US" sz="2400" dirty="0"/>
              <a:t>)</a:t>
            </a:r>
            <a:r>
              <a:rPr lang="ps-AF" altLang="en-US" sz="2400" dirty="0"/>
              <a:t> خلاصه شود</a:t>
            </a:r>
            <a:r>
              <a:rPr lang="prs-AF" altLang="en-US" sz="2400" dirty="0"/>
              <a:t>.</a:t>
            </a:r>
            <a:endParaRPr lang="ps-AF" altLang="en-US" sz="2400" dirty="0"/>
          </a:p>
          <a:p>
            <a:pPr algn="just" rtl="1" eaLnBrk="1" hangingPunct="1">
              <a:lnSpc>
                <a:spcPct val="80000"/>
              </a:lnSpc>
              <a:buClr>
                <a:schemeClr val="tx1"/>
              </a:buClr>
            </a:pPr>
            <a:endParaRPr lang="ps-AF" altLang="en-US" sz="2400" dirty="0"/>
          </a:p>
          <a:p>
            <a:pPr algn="just" rtl="1" eaLnBrk="1" hangingPunct="1">
              <a:lnSpc>
                <a:spcPct val="80000"/>
              </a:lnSpc>
              <a:buClr>
                <a:schemeClr val="tx1"/>
              </a:buClr>
            </a:pPr>
            <a:r>
              <a:rPr lang="ps-AF" altLang="en-US" sz="2400" dirty="0"/>
              <a:t>این </a:t>
            </a:r>
            <a:r>
              <a:rPr lang="prs-AF" altLang="en-US" sz="2400" dirty="0"/>
              <a:t>(ورکشیت</a:t>
            </a:r>
            <a:r>
              <a:rPr lang="ps-AF" altLang="en-US" sz="2400" dirty="0"/>
              <a:t> ها</a:t>
            </a:r>
            <a:r>
              <a:rPr lang="prs-AF" altLang="en-US" sz="2400" dirty="0"/>
              <a:t>)</a:t>
            </a:r>
            <a:r>
              <a:rPr lang="ps-AF" altLang="en-US" sz="2400" dirty="0"/>
              <a:t> با توسعه پیشنهاد و گفتگو با اهداکنندگان مفید هستند</a:t>
            </a:r>
            <a:r>
              <a:rPr lang="prs-AF" altLang="en-US" sz="2400" dirty="0"/>
              <a:t>.</a:t>
            </a:r>
            <a:endParaRPr lang="ps-AF" altLang="en-US" sz="2400" dirty="0"/>
          </a:p>
          <a:p>
            <a:pPr algn="just" rtl="1" eaLnBrk="1" hangingPunct="1">
              <a:lnSpc>
                <a:spcPct val="80000"/>
              </a:lnSpc>
              <a:buClr>
                <a:schemeClr val="tx1"/>
              </a:buClr>
            </a:pPr>
            <a:endParaRPr lang="ps-AF" altLang="en-US" sz="2400" dirty="0"/>
          </a:p>
          <a:p>
            <a:pPr algn="just" rtl="1" eaLnBrk="1" hangingPunct="1">
              <a:lnSpc>
                <a:spcPct val="80000"/>
              </a:lnSpc>
              <a:buClr>
                <a:schemeClr val="tx1"/>
              </a:buClr>
            </a:pPr>
            <a:r>
              <a:rPr lang="ps-AF" altLang="en-US" sz="2400" dirty="0"/>
              <a:t>برای نظارت بر پروژه پس از اجرا</a:t>
            </a:r>
          </a:p>
          <a:p>
            <a:pPr algn="just" rtl="1" eaLnBrk="1" hangingPunct="1">
              <a:lnSpc>
                <a:spcPct val="80000"/>
              </a:lnSpc>
              <a:buClr>
                <a:schemeClr val="tx1"/>
              </a:buClr>
            </a:pPr>
            <a:endParaRPr lang="ps-AF" altLang="en-US" sz="2400" dirty="0"/>
          </a:p>
          <a:p>
            <a:pPr algn="just" rtl="1" eaLnBrk="1" hangingPunct="1">
              <a:lnSpc>
                <a:spcPct val="80000"/>
              </a:lnSpc>
              <a:buClr>
                <a:schemeClr val="tx1"/>
              </a:buClr>
            </a:pPr>
            <a:r>
              <a:rPr lang="ps-AF" altLang="en-US" sz="2400" dirty="0"/>
              <a:t>برای گزارش پس از تکمیل کمک مالی</a:t>
            </a:r>
            <a:endParaRPr lang="en-US" altLang="en-US" sz="2200" dirty="0"/>
          </a:p>
        </p:txBody>
      </p:sp>
      <p:sp>
        <p:nvSpPr>
          <p:cNvPr id="90115" name="Rectangle 2">
            <a:extLst>
              <a:ext uri="{FF2B5EF4-FFF2-40B4-BE49-F238E27FC236}">
                <a16:creationId xmlns:a16="http://schemas.microsoft.com/office/drawing/2014/main" id="{9DA41B60-A9B6-6EEB-E071-8F7330FC9D2D}"/>
              </a:ext>
            </a:extLst>
          </p:cNvPr>
          <p:cNvSpPr>
            <a:spLocks noGrp="1" noChangeArrowheads="1"/>
          </p:cNvSpPr>
          <p:nvPr>
            <p:ph type="title"/>
          </p:nvPr>
        </p:nvSpPr>
        <p:spPr/>
        <p:txBody>
          <a:bodyPr/>
          <a:lstStyle/>
          <a:p>
            <a:pPr algn="ctr" eaLnBrk="1" hangingPunct="1"/>
            <a:r>
              <a:rPr lang="prs-AF" altLang="en-US" sz="4000" b="1" dirty="0">
                <a:solidFill>
                  <a:srgbClr val="006699"/>
                </a:solidFill>
              </a:rPr>
              <a:t>بودجه</a:t>
            </a:r>
            <a:endParaRPr lang="en-US" altLang="en-US" sz="4000" b="1" dirty="0">
              <a:solidFill>
                <a:srgbClr val="00669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0"/>
            <a:ext cx="7954370" cy="628650"/>
          </a:xfrm>
        </p:spPr>
        <p:txBody>
          <a:bodyPr anchor="t">
            <a:normAutofit fontScale="90000"/>
          </a:bodyPr>
          <a:lstStyle/>
          <a:p>
            <a:pPr algn="r" rtl="1"/>
            <a:r>
              <a:rPr lang="ps-AF" sz="2700" dirty="0">
                <a:solidFill>
                  <a:schemeClr val="tx1"/>
                </a:solidFill>
              </a:rPr>
              <a:t>هیچ فرمت خاصی ندارد، اما باید دارای ویژگی های مشترک </a:t>
            </a:r>
            <a:r>
              <a:rPr lang="prs-AF" sz="2700" dirty="0">
                <a:solidFill>
                  <a:schemeClr val="tx1"/>
                </a:solidFill>
              </a:rPr>
              <a:t>ذیل</a:t>
            </a:r>
            <a:r>
              <a:rPr lang="ps-AF" sz="2700" dirty="0">
                <a:solidFill>
                  <a:schemeClr val="tx1"/>
                </a:solidFill>
              </a:rPr>
              <a:t> باشد.</a:t>
            </a:r>
            <a:endParaRPr lang="en-US" dirty="0">
              <a:solidFill>
                <a:schemeClr val="tx1"/>
              </a:solidFill>
            </a:endParaRPr>
          </a:p>
        </p:txBody>
      </p:sp>
      <p:sp>
        <p:nvSpPr>
          <p:cNvPr id="3" name="TextBox 2"/>
          <p:cNvSpPr txBox="1"/>
          <p:nvPr/>
        </p:nvSpPr>
        <p:spPr>
          <a:xfrm>
            <a:off x="2590800" y="457200"/>
            <a:ext cx="4171950" cy="646331"/>
          </a:xfrm>
          <a:prstGeom prst="rect">
            <a:avLst/>
          </a:prstGeom>
          <a:noFill/>
        </p:spPr>
        <p:txBody>
          <a:bodyPr wrap="square" rtlCol="0">
            <a:spAutoFit/>
          </a:bodyPr>
          <a:lstStyle/>
          <a:p>
            <a:pPr algn="ctr"/>
            <a:r>
              <a:rPr lang="ps-AF" sz="3600" b="1" dirty="0">
                <a:solidFill>
                  <a:srgbClr val="006699"/>
                </a:solidFill>
                <a:latin typeface="Times New Roman" panose="02020603050405020304" pitchFamily="18" charset="0"/>
                <a:cs typeface="Times New Roman" panose="02020603050405020304" pitchFamily="18" charset="0"/>
              </a:rPr>
              <a:t>فرمت بودجه بندی</a:t>
            </a:r>
            <a:endParaRPr lang="en-US" sz="3600" b="1" dirty="0">
              <a:solidFill>
                <a:srgbClr val="006699"/>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366462" y="2819400"/>
            <a:ext cx="7755767" cy="1938992"/>
          </a:xfrm>
          <a:prstGeom prst="rect">
            <a:avLst/>
          </a:prstGeom>
          <a:noFill/>
        </p:spPr>
        <p:txBody>
          <a:bodyPr wrap="square" rtlCol="0">
            <a:spAutoFit/>
          </a:bodyPr>
          <a:lstStyle/>
          <a:p>
            <a:pPr marL="214313" indent="-214313" algn="r" rtl="1">
              <a:buFont typeface="Arial" panose="020B0604020202020204" pitchFamily="34" charset="0"/>
              <a:buChar char="•"/>
            </a:pPr>
            <a:r>
              <a:rPr lang="ps-AF" sz="2400" dirty="0">
                <a:latin typeface="Times New Roman" panose="02020603050405020304" pitchFamily="18" charset="0"/>
                <a:cs typeface="Times New Roman" panose="02020603050405020304" pitchFamily="18" charset="0"/>
              </a:rPr>
              <a:t>برای یک دوره زمانی مشخص است که باید </a:t>
            </a:r>
            <a:r>
              <a:rPr lang="prs-AF" sz="2400" dirty="0">
                <a:latin typeface="Times New Roman" panose="02020603050405020304" pitchFamily="18" charset="0"/>
                <a:cs typeface="Times New Roman" panose="02020603050405020304" pitchFamily="18" charset="0"/>
              </a:rPr>
              <a:t>معین</a:t>
            </a:r>
            <a:r>
              <a:rPr lang="ps-AF" sz="2400" dirty="0">
                <a:latin typeface="Times New Roman" panose="02020603050405020304" pitchFamily="18" charset="0"/>
                <a:cs typeface="Times New Roman" panose="02020603050405020304" pitchFamily="18" charset="0"/>
              </a:rPr>
              <a:t> شود (یعنی سال مالی 2005)</a:t>
            </a:r>
          </a:p>
          <a:p>
            <a:pPr marL="214313" indent="-214313" algn="r" rtl="1">
              <a:buFont typeface="Arial" panose="020B0604020202020204" pitchFamily="34" charset="0"/>
              <a:buChar char="•"/>
            </a:pPr>
            <a:r>
              <a:rPr lang="ps-AF" sz="2400" dirty="0">
                <a:latin typeface="Times New Roman" panose="02020603050405020304" pitchFamily="18" charset="0"/>
                <a:cs typeface="Times New Roman" panose="02020603050405020304" pitchFamily="18" charset="0"/>
              </a:rPr>
              <a:t>هزینه ها را باید به دو دسته کلی تقسیم کرد:</a:t>
            </a:r>
          </a:p>
          <a:p>
            <a:pPr marL="214313" indent="-214313" algn="r" rtl="1">
              <a:buFont typeface="Arial" panose="020B0604020202020204" pitchFamily="34" charset="0"/>
              <a:buChar char="•"/>
            </a:pPr>
            <a:r>
              <a:rPr lang="ps-AF" sz="2400" dirty="0">
                <a:latin typeface="Times New Roman" panose="02020603050405020304" pitchFamily="18" charset="0"/>
                <a:cs typeface="Times New Roman" panose="02020603050405020304" pitchFamily="18" charset="0"/>
              </a:rPr>
              <a:t> </a:t>
            </a:r>
            <a:r>
              <a:rPr lang="prs-AF" sz="2400" dirty="0">
                <a:latin typeface="Times New Roman" panose="02020603050405020304" pitchFamily="18" charset="0"/>
                <a:cs typeface="Times New Roman" panose="02020603050405020304" pitchFamily="18" charset="0"/>
              </a:rPr>
              <a:t>بشری</a:t>
            </a:r>
            <a:endParaRPr lang="ps-AF" sz="2400" dirty="0">
              <a:latin typeface="Times New Roman" panose="02020603050405020304" pitchFamily="18" charset="0"/>
              <a:cs typeface="Times New Roman" panose="02020603050405020304" pitchFamily="18" charset="0"/>
            </a:endParaRPr>
          </a:p>
          <a:p>
            <a:pPr marL="214313" indent="-214313" algn="r" rtl="1">
              <a:buFont typeface="Arial" panose="020B0604020202020204" pitchFamily="34" charset="0"/>
              <a:buChar char="•"/>
            </a:pPr>
            <a:r>
              <a:rPr lang="ps-AF" sz="2400" dirty="0">
                <a:latin typeface="Times New Roman" panose="02020603050405020304" pitchFamily="18" charset="0"/>
                <a:cs typeface="Times New Roman" panose="02020603050405020304" pitchFamily="18" charset="0"/>
              </a:rPr>
              <a:t>غیر </a:t>
            </a:r>
            <a:r>
              <a:rPr lang="prs-AF" sz="2400" dirty="0">
                <a:latin typeface="Times New Roman" panose="02020603050405020304" pitchFamily="18" charset="0"/>
                <a:cs typeface="Times New Roman" panose="02020603050405020304" pitchFamily="18" charset="0"/>
              </a:rPr>
              <a:t>بشری</a:t>
            </a:r>
            <a:endParaRPr lang="en-US" sz="1350" dirty="0"/>
          </a:p>
        </p:txBody>
      </p:sp>
    </p:spTree>
    <p:extLst>
      <p:ext uri="{BB962C8B-B14F-4D97-AF65-F5344CB8AC3E}">
        <p14:creationId xmlns:p14="http://schemas.microsoft.com/office/powerpoint/2010/main" val="3440510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0B090709-7385-B33C-4073-331401C8B874}"/>
              </a:ext>
            </a:extLst>
          </p:cNvPr>
          <p:cNvSpPr>
            <a:spLocks noGrp="1" noChangeArrowheads="1"/>
          </p:cNvSpPr>
          <p:nvPr>
            <p:ph type="title"/>
          </p:nvPr>
        </p:nvSpPr>
        <p:spPr/>
        <p:txBody>
          <a:bodyPr/>
          <a:lstStyle/>
          <a:p>
            <a:pPr algn="ctr" eaLnBrk="1" hangingPunct="1"/>
            <a:r>
              <a:rPr lang="prs-AF" altLang="en-US" sz="4000" b="1" dirty="0">
                <a:solidFill>
                  <a:srgbClr val="006699"/>
                </a:solidFill>
              </a:rPr>
              <a:t>توضیحات</a:t>
            </a:r>
            <a:r>
              <a:rPr lang="ps-AF" altLang="en-US" sz="4000" b="1" dirty="0">
                <a:solidFill>
                  <a:srgbClr val="006699"/>
                </a:solidFill>
              </a:rPr>
              <a:t> بودجه</a:t>
            </a:r>
            <a:endParaRPr lang="en-US" altLang="en-US" sz="4000" b="1" dirty="0">
              <a:solidFill>
                <a:srgbClr val="006699"/>
              </a:solidFill>
            </a:endParaRPr>
          </a:p>
        </p:txBody>
      </p:sp>
      <p:sp>
        <p:nvSpPr>
          <p:cNvPr id="91139" name="Rectangle 3">
            <a:extLst>
              <a:ext uri="{FF2B5EF4-FFF2-40B4-BE49-F238E27FC236}">
                <a16:creationId xmlns:a16="http://schemas.microsoft.com/office/drawing/2014/main" id="{F673BB5A-C598-48C7-EF38-DAFBAA74B2F1}"/>
              </a:ext>
            </a:extLst>
          </p:cNvPr>
          <p:cNvSpPr>
            <a:spLocks noGrp="1" noChangeArrowheads="1"/>
          </p:cNvSpPr>
          <p:nvPr>
            <p:ph idx="1"/>
          </p:nvPr>
        </p:nvSpPr>
        <p:spPr>
          <a:xfrm>
            <a:off x="457200" y="1935163"/>
            <a:ext cx="7924800" cy="4389437"/>
          </a:xfrm>
        </p:spPr>
        <p:txBody>
          <a:bodyPr>
            <a:normAutofit lnSpcReduction="10000"/>
          </a:bodyPr>
          <a:lstStyle/>
          <a:p>
            <a:pPr algn="r" rtl="1" eaLnBrk="1" hangingPunct="1">
              <a:lnSpc>
                <a:spcPct val="170000"/>
              </a:lnSpc>
            </a:pPr>
            <a:r>
              <a:rPr lang="ps-AF" sz="2400" dirty="0"/>
              <a:t>در بودجه‌بندی، قسمت </a:t>
            </a:r>
            <a:r>
              <a:rPr lang="prs-AF" sz="2400" dirty="0"/>
              <a:t>توضیحی</a:t>
            </a:r>
            <a:r>
              <a:rPr lang="ps-AF" sz="2400" dirty="0"/>
              <a:t> برای </a:t>
            </a:r>
            <a:r>
              <a:rPr lang="prs-AF" sz="2400" dirty="0"/>
              <a:t>شرح</a:t>
            </a:r>
            <a:r>
              <a:rPr lang="ps-AF" sz="2400" dirty="0"/>
              <a:t> هرگونه ردیف‌های غیرمعمول در بودجه استفاده می‌شود.</a:t>
            </a:r>
            <a:r>
              <a:rPr lang="prs-AF" altLang="en-US" sz="2400" dirty="0"/>
              <a:t> اما این بخش </a:t>
            </a:r>
            <a:r>
              <a:rPr lang="ps-AF" altLang="en-US" sz="2400" dirty="0"/>
              <a:t>همیشه مورد نیاز نیست.</a:t>
            </a:r>
          </a:p>
          <a:p>
            <a:pPr algn="r" rtl="1" eaLnBrk="1" hangingPunct="1">
              <a:lnSpc>
                <a:spcPct val="170000"/>
              </a:lnSpc>
            </a:pPr>
            <a:r>
              <a:rPr lang="ps-AF" altLang="en-US" sz="2400" dirty="0"/>
              <a:t>شما می توانید آن را به یکی از دو روش ساختار دهید:</a:t>
            </a:r>
          </a:p>
          <a:p>
            <a:pPr algn="r" rtl="1" eaLnBrk="1" hangingPunct="1">
              <a:lnSpc>
                <a:spcPct val="170000"/>
              </a:lnSpc>
            </a:pPr>
            <a:r>
              <a:rPr lang="ps-AF" altLang="en-US" sz="2400" dirty="0"/>
              <a:t>"یادداشت های بودجه" را با اعداد به سبک پاورقی در اقلام ردیف در بودجه با توضیحات شماره گذاری شده ایجاد کنید.</a:t>
            </a:r>
          </a:p>
          <a:p>
            <a:pPr algn="r" rtl="1" eaLnBrk="1" hangingPunct="1">
              <a:lnSpc>
                <a:spcPct val="170000"/>
              </a:lnSpc>
            </a:pPr>
            <a:r>
              <a:rPr lang="ps-AF" altLang="en-US" sz="2400" dirty="0"/>
              <a:t>اگر توضیح گسترده یا کلی‌تری لازم است، می‌توانید </a:t>
            </a:r>
            <a:r>
              <a:rPr lang="prs-AF" altLang="en-US" sz="2400" dirty="0"/>
              <a:t>توضیحات</a:t>
            </a:r>
            <a:r>
              <a:rPr lang="ps-AF" altLang="en-US" sz="2400" dirty="0"/>
              <a:t> بودجه را به صورت متن مستقیم ساختار دهید.</a:t>
            </a:r>
            <a:endParaRPr lang="en-US" alt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185" y="685800"/>
            <a:ext cx="7547630" cy="530223"/>
          </a:xfrm>
        </p:spPr>
        <p:txBody>
          <a:bodyPr>
            <a:normAutofit fontScale="90000"/>
          </a:bodyPr>
          <a:lstStyle/>
          <a:p>
            <a:pPr algn="ctr"/>
            <a:r>
              <a:rPr lang="ps-AF" sz="3300" b="1" dirty="0">
                <a:solidFill>
                  <a:srgbClr val="006699"/>
                </a:solidFill>
                <a:latin typeface="Times New Roman" panose="02020603050405020304" pitchFamily="18" charset="0"/>
                <a:cs typeface="Times New Roman" panose="02020603050405020304" pitchFamily="18" charset="0"/>
              </a:rPr>
              <a:t>چه کسی مسئول بودجه بندی است؟</a:t>
            </a:r>
            <a:endParaRPr lang="en-US" sz="3300" b="1" dirty="0">
              <a:solidFill>
                <a:srgbClr val="006699"/>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90600" y="2258198"/>
            <a:ext cx="7555891" cy="1687963"/>
          </a:xfrm>
          <a:prstGeom prst="rect">
            <a:avLst/>
          </a:prstGeom>
          <a:noFill/>
        </p:spPr>
        <p:txBody>
          <a:bodyPr wrap="square" rtlCol="0" anchor="ctr">
            <a:spAutoFit/>
          </a:bodyPr>
          <a:lstStyle/>
          <a:p>
            <a:pPr marL="342900" indent="-342900" algn="r" rtl="1">
              <a:lnSpc>
                <a:spcPct val="150000"/>
              </a:lnSpc>
              <a:buFont typeface="Arial" panose="020B0604020202020204" pitchFamily="34" charset="0"/>
              <a:buChar char="•"/>
            </a:pPr>
            <a:r>
              <a:rPr lang="ps-AF" sz="2400" dirty="0">
                <a:latin typeface="Times New Roman" panose="02020603050405020304" pitchFamily="18" charset="0"/>
                <a:cs typeface="Times New Roman" panose="02020603050405020304" pitchFamily="18" charset="0"/>
              </a:rPr>
              <a:t>مدیران و سایر </a:t>
            </a:r>
            <a:r>
              <a:rPr lang="prs-AF" sz="2400" dirty="0">
                <a:latin typeface="Times New Roman" panose="02020603050405020304" pitchFamily="18" charset="0"/>
                <a:cs typeface="Times New Roman" panose="02020603050405020304" pitchFamily="18" charset="0"/>
              </a:rPr>
              <a:t>کارکنان</a:t>
            </a:r>
            <a:r>
              <a:rPr lang="ps-AF" sz="2400" dirty="0">
                <a:latin typeface="Times New Roman" panose="02020603050405020304" pitchFamily="18" charset="0"/>
                <a:cs typeface="Times New Roman" panose="02020603050405020304" pitchFamily="18" charset="0"/>
              </a:rPr>
              <a:t> که </a:t>
            </a:r>
            <a:r>
              <a:rPr lang="prs-AF" sz="2400" dirty="0">
                <a:latin typeface="Times New Roman" panose="02020603050405020304" pitchFamily="18" charset="0"/>
                <a:cs typeface="Times New Roman" panose="02020603050405020304" pitchFamily="18" charset="0"/>
              </a:rPr>
              <a:t>مشغول</a:t>
            </a:r>
            <a:r>
              <a:rPr lang="ps-AF" sz="2400" dirty="0">
                <a:latin typeface="Times New Roman" panose="02020603050405020304" pitchFamily="18" charset="0"/>
                <a:cs typeface="Times New Roman" panose="02020603050405020304" pitchFamily="18" charset="0"/>
              </a:rPr>
              <a:t> تهیه بودجه هستند</a:t>
            </a:r>
          </a:p>
          <a:p>
            <a:pPr marL="342900" indent="-342900" algn="r" rtl="1">
              <a:lnSpc>
                <a:spcPct val="150000"/>
              </a:lnSpc>
              <a:buFont typeface="Arial" panose="020B0604020202020204" pitchFamily="34" charset="0"/>
              <a:buChar char="•"/>
            </a:pPr>
            <a:r>
              <a:rPr lang="ps-AF" sz="2400" dirty="0">
                <a:latin typeface="Times New Roman" panose="02020603050405020304" pitchFamily="18" charset="0"/>
                <a:cs typeface="Times New Roman" panose="02020603050405020304" pitchFamily="18" charset="0"/>
              </a:rPr>
              <a:t>کارکنان مالی اطمینان حاصل می کنند که </a:t>
            </a:r>
            <a:r>
              <a:rPr lang="prs-AF" sz="2400" dirty="0">
                <a:latin typeface="Times New Roman" panose="02020603050405020304" pitchFamily="18" charset="0"/>
                <a:cs typeface="Times New Roman" panose="02020603050405020304" pitchFamily="18" charset="0"/>
              </a:rPr>
              <a:t>روند</a:t>
            </a:r>
            <a:r>
              <a:rPr lang="ps-AF" sz="2400" dirty="0">
                <a:latin typeface="Times New Roman" panose="02020603050405020304" pitchFamily="18" charset="0"/>
                <a:cs typeface="Times New Roman" panose="02020603050405020304" pitchFamily="18" charset="0"/>
              </a:rPr>
              <a:t> بودجه </a:t>
            </a:r>
            <a:r>
              <a:rPr lang="prs-AF" sz="2400" dirty="0">
                <a:latin typeface="Times New Roman" panose="02020603050405020304" pitchFamily="18" charset="0"/>
                <a:cs typeface="Times New Roman" panose="02020603050405020304" pitchFamily="18" charset="0"/>
              </a:rPr>
              <a:t>بندی</a:t>
            </a:r>
            <a:r>
              <a:rPr lang="ps-AF" sz="2400" dirty="0">
                <a:latin typeface="Times New Roman" panose="02020603050405020304" pitchFamily="18" charset="0"/>
                <a:cs typeface="Times New Roman" panose="02020603050405020304" pitchFamily="18" charset="0"/>
              </a:rPr>
              <a:t> به صورت حرفه ای تکمیل شده است</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472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38400" y="609600"/>
            <a:ext cx="4695006" cy="646331"/>
          </a:xfrm>
          <a:prstGeom prst="rect">
            <a:avLst/>
          </a:prstGeom>
          <a:noFill/>
        </p:spPr>
        <p:txBody>
          <a:bodyPr wrap="square" rtlCol="0">
            <a:spAutoFit/>
          </a:bodyPr>
          <a:lstStyle/>
          <a:p>
            <a:pPr algn="ctr"/>
            <a:r>
              <a:rPr lang="ps-AF" sz="3600" b="1" dirty="0">
                <a:solidFill>
                  <a:srgbClr val="006699"/>
                </a:solidFill>
                <a:latin typeface="Times New Roman" panose="02020603050405020304" pitchFamily="18" charset="0"/>
                <a:cs typeface="Times New Roman" panose="02020603050405020304" pitchFamily="18" charset="0"/>
              </a:rPr>
              <a:t>جزئیات بودجه</a:t>
            </a:r>
            <a:endParaRPr lang="en-US" sz="3600" b="1" dirty="0">
              <a:solidFill>
                <a:srgbClr val="006699"/>
              </a:solidFill>
              <a:latin typeface="Times New Roman" panose="02020603050405020304" pitchFamily="18" charset="0"/>
              <a:cs typeface="Times New Roman" panose="02020603050405020304" pitchFamily="18" charset="0"/>
            </a:endParaRPr>
          </a:p>
        </p:txBody>
      </p:sp>
      <p:pic>
        <p:nvPicPr>
          <p:cNvPr id="5" name="Picture 4" descr="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7" y="5299710"/>
            <a:ext cx="467201" cy="701040"/>
          </a:xfrm>
          <a:prstGeom prst="rect">
            <a:avLst/>
          </a:prstGeom>
          <a:noFill/>
          <a:ln>
            <a:noFill/>
          </a:ln>
        </p:spPr>
      </p:pic>
      <p:sp>
        <p:nvSpPr>
          <p:cNvPr id="7" name="TextBox 6"/>
          <p:cNvSpPr txBox="1"/>
          <p:nvPr/>
        </p:nvSpPr>
        <p:spPr>
          <a:xfrm>
            <a:off x="1066800" y="1752600"/>
            <a:ext cx="7927041" cy="3823162"/>
          </a:xfrm>
          <a:prstGeom prst="rect">
            <a:avLst/>
          </a:prstGeom>
          <a:noFill/>
        </p:spPr>
        <p:txBody>
          <a:bodyPr wrap="square" rtlCol="0">
            <a:spAutoFit/>
          </a:bodyPr>
          <a:lstStyle/>
          <a:p>
            <a:pPr algn="r" rtl="1">
              <a:lnSpc>
                <a:spcPct val="150000"/>
              </a:lnSpc>
            </a:pPr>
            <a:r>
              <a:rPr lang="en-US" sz="2700" dirty="0">
                <a:latin typeface="Times New Roman" panose="02020603050405020304" pitchFamily="18" charset="0"/>
                <a:cs typeface="Times New Roman" panose="02020603050405020304" pitchFamily="18" charset="0"/>
              </a:rPr>
              <a:t>•</a:t>
            </a:r>
            <a:r>
              <a:rPr lang="prs-AF" sz="2700" dirty="0">
                <a:latin typeface="Times New Roman" panose="02020603050405020304" pitchFamily="18" charset="0"/>
                <a:cs typeface="Times New Roman" panose="02020603050405020304" pitchFamily="18" charset="0"/>
              </a:rPr>
              <a:t> </a:t>
            </a:r>
            <a:r>
              <a:rPr lang="ps-AF" sz="2800" b="0" i="0" dirty="0">
                <a:solidFill>
                  <a:srgbClr val="000000"/>
                </a:solidFill>
                <a:effectLst/>
                <a:highlight>
                  <a:srgbClr val="FFFFFF"/>
                </a:highlight>
                <a:latin typeface="-apple-system"/>
              </a:rPr>
              <a:t>بخش اداری معمولاً 10% یا کمتر از کل بودجه را شامل می‌شود.</a:t>
            </a:r>
            <a:endParaRPr lang="ps-AF" sz="2700" dirty="0">
              <a:latin typeface="Times New Roman" panose="02020603050405020304" pitchFamily="18" charset="0"/>
              <a:cs typeface="Times New Roman" panose="02020603050405020304" pitchFamily="18" charset="0"/>
            </a:endParaRPr>
          </a:p>
          <a:p>
            <a:pPr marL="342900" indent="-171450" algn="r" rtl="1">
              <a:lnSpc>
                <a:spcPct val="150000"/>
              </a:lnSpc>
            </a:pPr>
            <a:r>
              <a:rPr lang="ps-AF" sz="2700" dirty="0">
                <a:latin typeface="Times New Roman" panose="02020603050405020304" pitchFamily="18" charset="0"/>
                <a:cs typeface="Times New Roman" panose="02020603050405020304" pitchFamily="18" charset="0"/>
              </a:rPr>
              <a:t>• پروژه باید برای چیز جدیدی باشد، نه صرفاً بودجه برای یک برنامه در حال انجام</a:t>
            </a:r>
          </a:p>
          <a:p>
            <a:pPr marL="342900" indent="-171450" algn="r" rtl="1">
              <a:lnSpc>
                <a:spcPct val="150000"/>
              </a:lnSpc>
            </a:pPr>
            <a:r>
              <a:rPr lang="ps-AF" sz="2700" dirty="0">
                <a:latin typeface="Times New Roman" panose="02020603050405020304" pitchFamily="18" charset="0"/>
                <a:cs typeface="Times New Roman" panose="02020603050405020304" pitchFamily="18" charset="0"/>
              </a:rPr>
              <a:t>• جزئیاتی در مورد </a:t>
            </a:r>
            <a:r>
              <a:rPr lang="prs-AF" sz="2700" dirty="0">
                <a:latin typeface="Times New Roman" panose="02020603050405020304" pitchFamily="18" charset="0"/>
                <a:cs typeface="Times New Roman" panose="02020603050405020304" pitchFamily="18" charset="0"/>
              </a:rPr>
              <a:t>شیوه</a:t>
            </a:r>
            <a:r>
              <a:rPr lang="ps-AF" sz="2700" dirty="0">
                <a:latin typeface="Times New Roman" panose="02020603050405020304" pitchFamily="18" charset="0"/>
                <a:cs typeface="Times New Roman" panose="02020603050405020304" pitchFamily="18" charset="0"/>
              </a:rPr>
              <a:t> بدست آوردن اعداد </a:t>
            </a:r>
            <a:r>
              <a:rPr lang="prs-AF" sz="2700" dirty="0">
                <a:latin typeface="Times New Roman" panose="02020603050405020304" pitchFamily="18" charset="0"/>
                <a:cs typeface="Times New Roman" panose="02020603050405020304" pitchFamily="18" charset="0"/>
              </a:rPr>
              <a:t>را </a:t>
            </a:r>
            <a:r>
              <a:rPr lang="ps-AF" sz="2700" dirty="0">
                <a:latin typeface="Times New Roman" panose="02020603050405020304" pitchFamily="18" charset="0"/>
                <a:cs typeface="Times New Roman" panose="02020603050405020304" pitchFamily="18" charset="0"/>
              </a:rPr>
              <a:t>ارائه دهید</a:t>
            </a:r>
          </a:p>
          <a:p>
            <a:pPr marL="342900" indent="-171450" algn="r" rtl="1">
              <a:lnSpc>
                <a:spcPct val="150000"/>
              </a:lnSpc>
            </a:pPr>
            <a:r>
              <a:rPr lang="ps-AF" sz="2700" dirty="0">
                <a:latin typeface="Times New Roman" panose="02020603050405020304" pitchFamily="18" charset="0"/>
                <a:cs typeface="Times New Roman" panose="02020603050405020304" pitchFamily="18" charset="0"/>
              </a:rPr>
              <a:t>•</a:t>
            </a:r>
            <a:r>
              <a:rPr lang="prs-AF" sz="2700" dirty="0">
                <a:latin typeface="Times New Roman" panose="02020603050405020304" pitchFamily="18" charset="0"/>
                <a:cs typeface="Times New Roman" panose="02020603050405020304" pitchFamily="18" charset="0"/>
              </a:rPr>
              <a:t> </a:t>
            </a:r>
            <a:r>
              <a:rPr lang="ps-AF" sz="2700" dirty="0">
                <a:latin typeface="Times New Roman" panose="02020603050405020304" pitchFamily="18" charset="0"/>
                <a:cs typeface="Times New Roman" panose="02020603050405020304" pitchFamily="18" charset="0"/>
              </a:rPr>
              <a:t>پیشنهادی برای خریدهای سرمایه‌ای نقل قول‌ها هستند و تخمین‌های واقع‌بینانه ارائه می‌دهند</a:t>
            </a:r>
            <a:endParaRPr lang="en-US"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95474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Median</Template>
  <TotalTime>1909</TotalTime>
  <Words>674</Words>
  <Application>Microsoft Office PowerPoint</Application>
  <PresentationFormat>On-screen Show (4:3)</PresentationFormat>
  <Paragraphs>70</Paragraphs>
  <Slides>13</Slides>
  <Notes>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13</vt:i4>
      </vt:variant>
    </vt:vector>
  </HeadingPairs>
  <TitlesOfParts>
    <vt:vector size="25" baseType="lpstr">
      <vt:lpstr>-apple-system</vt:lpstr>
      <vt:lpstr>Aptos</vt:lpstr>
      <vt:lpstr>Arial</vt:lpstr>
      <vt:lpstr>Courier New</vt:lpstr>
      <vt:lpstr>Times New Roman</vt:lpstr>
      <vt:lpstr>Tw Cen MT</vt:lpstr>
      <vt:lpstr>Tw Cen MT Condensed</vt:lpstr>
      <vt:lpstr>Wingdings</vt:lpstr>
      <vt:lpstr>Wingdings 2</vt:lpstr>
      <vt:lpstr>Wingdings 3</vt:lpstr>
      <vt:lpstr>Median</vt:lpstr>
      <vt:lpstr>Integral</vt:lpstr>
      <vt:lpstr>بودجه و بسته بندی</vt:lpstr>
      <vt:lpstr>PowerPoint Presentation</vt:lpstr>
      <vt:lpstr>بودجه</vt:lpstr>
      <vt:lpstr>بودجه</vt:lpstr>
      <vt:lpstr>بودجه</vt:lpstr>
      <vt:lpstr>هیچ فرمت خاصی ندارد، اما باید دارای ویژگی های مشترک ذیل باشد.</vt:lpstr>
      <vt:lpstr>توضیحات بودجه</vt:lpstr>
      <vt:lpstr>چه کسی مسئول بودجه بندی است؟</vt:lpstr>
      <vt:lpstr>PowerPoint Presentation</vt:lpstr>
      <vt:lpstr>ضمیمه ها</vt:lpstr>
      <vt:lpstr>بسته بندی</vt:lpstr>
      <vt:lpstr>بسته بندی</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and selection Process in India</dc:title>
  <dc:creator>V J</dc:creator>
  <cp:lastModifiedBy>PPC</cp:lastModifiedBy>
  <cp:revision>79</cp:revision>
  <dcterms:created xsi:type="dcterms:W3CDTF">2006-08-16T00:00:00Z</dcterms:created>
  <dcterms:modified xsi:type="dcterms:W3CDTF">2024-06-01T06:52:37Z</dcterms:modified>
</cp:coreProperties>
</file>