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1"/>
  </p:notesMasterIdLst>
  <p:sldIdLst>
    <p:sldId id="408" r:id="rId3"/>
    <p:sldId id="305" r:id="rId4"/>
    <p:sldId id="343" r:id="rId5"/>
    <p:sldId id="784" r:id="rId6"/>
    <p:sldId id="344" r:id="rId7"/>
    <p:sldId id="347" r:id="rId8"/>
    <p:sldId id="348" r:id="rId9"/>
    <p:sldId id="787" r:id="rId10"/>
    <p:sldId id="788" r:id="rId11"/>
    <p:sldId id="786" r:id="rId12"/>
    <p:sldId id="789" r:id="rId13"/>
    <p:sldId id="790" r:id="rId14"/>
    <p:sldId id="791" r:id="rId15"/>
    <p:sldId id="792" r:id="rId16"/>
    <p:sldId id="797" r:id="rId17"/>
    <p:sldId id="798" r:id="rId18"/>
    <p:sldId id="799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D5F61-F47C-42E4-ABD4-76D6C05E34D2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78E03-ADE4-45A2-9CFB-19F6913F4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4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1CCBF-4963-4A0B-A07A-8F0766C1A8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5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3400"/>
            <a:ext cx="4572000" cy="3429000"/>
          </a:xfrm>
          <a:solidFill>
            <a:srgbClr val="FFFFFF"/>
          </a:solidFill>
          <a:ln/>
        </p:spPr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143000" y="4688666"/>
            <a:ext cx="41910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Introduce the learning methods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Lecture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Group discussion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Questions and answer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Role-play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Case study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Game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Presentation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080927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3400"/>
            <a:ext cx="4572000" cy="3429000"/>
          </a:xfrm>
          <a:solidFill>
            <a:srgbClr val="FFFFFF"/>
          </a:solidFill>
          <a:ln/>
        </p:spPr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143000" y="4688666"/>
            <a:ext cx="41910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Introduce the learning methods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Lecture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Group discussion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Questions and answer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Role-play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Case study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Game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Presentation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966710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3400"/>
            <a:ext cx="4572000" cy="3429000"/>
          </a:xfrm>
          <a:solidFill>
            <a:srgbClr val="FFFFFF"/>
          </a:solidFill>
          <a:ln/>
        </p:spPr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143000" y="4688666"/>
            <a:ext cx="41910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Introduce the learning methods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Lecture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Group discussion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Questions and answer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Role-play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Case study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Game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Presentation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932047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3400"/>
            <a:ext cx="4572000" cy="3429000"/>
          </a:xfrm>
          <a:solidFill>
            <a:srgbClr val="FFFFFF"/>
          </a:solidFill>
          <a:ln/>
        </p:spPr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143000" y="4688666"/>
            <a:ext cx="41910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Introduce the learning methods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Lecture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Group discussion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Questions and answer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Role-play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Case study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Game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Presentation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036395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3400"/>
            <a:ext cx="4572000" cy="3429000"/>
          </a:xfrm>
          <a:solidFill>
            <a:srgbClr val="FFFFFF"/>
          </a:solidFill>
          <a:ln/>
        </p:spPr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143000" y="4688666"/>
            <a:ext cx="41910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Introduce the learning methods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Lecture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Group discussion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Questions and answer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Role-play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Case study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Game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Presentation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539560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3400"/>
            <a:ext cx="4572000" cy="3429000"/>
          </a:xfrm>
          <a:solidFill>
            <a:srgbClr val="FFFFFF"/>
          </a:solidFill>
          <a:ln/>
        </p:spPr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143000" y="4688666"/>
            <a:ext cx="41910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Introduce the learning methods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Lecture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Group discussion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Questions and answer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Role-play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Case study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Game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Presentation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700785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3400"/>
            <a:ext cx="4572000" cy="3429000"/>
          </a:xfrm>
          <a:solidFill>
            <a:srgbClr val="FFFFFF"/>
          </a:solidFill>
          <a:ln/>
        </p:spPr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143000" y="4688666"/>
            <a:ext cx="41910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Introduce the learning methods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Lecture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Group discussion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Questions and answer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Role-play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Case study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Game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Presentation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573752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1CCBF-4963-4A0B-A07A-8F0766C1A8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15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3400"/>
            <a:ext cx="4572000" cy="3429000"/>
          </a:xfrm>
          <a:solidFill>
            <a:srgbClr val="FFFFFF"/>
          </a:solidFill>
          <a:ln/>
        </p:spPr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143000" y="4688666"/>
            <a:ext cx="41910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Introduce the learning methods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Lecture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Group discussion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Questions and answer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Role-play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Case study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Game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Presentation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697268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1CCBF-4963-4A0B-A07A-8F0766C1A8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98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1CCBF-4963-4A0B-A07A-8F0766C1A8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86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1CCBF-4963-4A0B-A07A-8F0766C1A8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58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3400"/>
            <a:ext cx="4572000" cy="3429000"/>
          </a:xfrm>
          <a:solidFill>
            <a:srgbClr val="FFFFFF"/>
          </a:solidFill>
          <a:ln/>
        </p:spPr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143000" y="4688666"/>
            <a:ext cx="41910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Introduce the learning methods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Lecture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Group discussion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Questions and answer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Role-play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Case study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Game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Presentation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742704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3400"/>
            <a:ext cx="4572000" cy="3429000"/>
          </a:xfrm>
          <a:solidFill>
            <a:srgbClr val="FFFFFF"/>
          </a:solidFill>
          <a:ln/>
        </p:spPr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143000" y="4688666"/>
            <a:ext cx="41910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Introduce the learning methods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Lecture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Group discussion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Questions and answer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Role-play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Case study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Game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Presentation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4005210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3400"/>
            <a:ext cx="4572000" cy="3429000"/>
          </a:xfrm>
          <a:solidFill>
            <a:srgbClr val="FFFFFF"/>
          </a:solidFill>
          <a:ln/>
        </p:spPr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143000" y="4688666"/>
            <a:ext cx="41910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Introduce the learning methods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Lecture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Group discussion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Questions and answer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Role-play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Case study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Game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Presentation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b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38914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19077A6-C8CA-44B8-A3EF-95A3C59D32E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FA68-6030-496F-A4D0-324AF30DA6C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718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7A6-C8CA-44B8-A3EF-95A3C59D32E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FA68-6030-496F-A4D0-324AF30D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59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7A6-C8CA-44B8-A3EF-95A3C59D32E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FA68-6030-496F-A4D0-324AF30DA6C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801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7A6-C8CA-44B8-A3EF-95A3C59D32E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FA68-6030-496F-A4D0-324AF30D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23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7A6-C8CA-44B8-A3EF-95A3C59D32E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FA68-6030-496F-A4D0-324AF30D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65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7A6-C8CA-44B8-A3EF-95A3C59D32E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FA68-6030-496F-A4D0-324AF30D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79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7A6-C8CA-44B8-A3EF-95A3C59D32E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FA68-6030-496F-A4D0-324AF30D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00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7A6-C8CA-44B8-A3EF-95A3C59D32E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FA68-6030-496F-A4D0-324AF30D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8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7A6-C8CA-44B8-A3EF-95A3C59D32E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FA68-6030-496F-A4D0-324AF30DA6C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789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7A6-C8CA-44B8-A3EF-95A3C59D32E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FA68-6030-496F-A4D0-324AF30D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12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7A6-C8CA-44B8-A3EF-95A3C59D32E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FA68-6030-496F-A4D0-324AF30DA6C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05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19077A6-C8CA-44B8-A3EF-95A3C59D32E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79FA68-6030-496F-A4D0-324AF30DA6C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30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54CB-4187-4164-8F82-165DBD9C8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4876800"/>
            <a:ext cx="6934200" cy="1066800"/>
          </a:xfrm>
        </p:spPr>
        <p:txBody>
          <a:bodyPr>
            <a:noAutofit/>
          </a:bodyPr>
          <a:lstStyle/>
          <a:p>
            <a:pPr algn="r" rtl="1"/>
            <a:r>
              <a:rPr lang="fa-IR" sz="3600" dirty="0"/>
              <a:t>زمان‌بندی، نیروی کار، و ارزیابی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262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80641" y="304800"/>
            <a:ext cx="7467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sz="3600" dirty="0">
                <a:cs typeface="B Nazanin" panose="00000400000000000000" pitchFamily="2" charset="-78"/>
              </a:rPr>
              <a:t>هدف از نظارت و ارزیابی </a:t>
            </a:r>
            <a:endParaRPr lang="en-US" altLang="ko-KR" sz="3600" dirty="0">
              <a:solidFill>
                <a:srgbClr val="5B9BD5">
                  <a:lumMod val="75000"/>
                </a:srgbClr>
              </a:solidFill>
              <a:latin typeface="Times New Roman"/>
              <a:ea typeface="맑은 고딕" panose="020B0503020000020004" pitchFamily="34" charset="-127"/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6800" y="1295400"/>
            <a:ext cx="723900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2" algn="r" rtl="1" eaLnBrk="0" hangingPunct="0">
              <a:lnSpc>
                <a:spcPct val="150000"/>
              </a:lnSpc>
              <a:spcBef>
                <a:spcPct val="20000"/>
              </a:spcBef>
              <a:buClr>
                <a:srgbClr val="263774"/>
              </a:buClr>
              <a:buSzPct val="95000"/>
              <a:defRPr/>
            </a:pPr>
            <a:r>
              <a:rPr lang="fa-IR" sz="2400" dirty="0">
                <a:cs typeface="B Nazanin" panose="00000400000000000000" pitchFamily="2" charset="-78"/>
              </a:rPr>
              <a:t>این </a:t>
            </a:r>
            <a:r>
              <a:rPr lang="prs-AF" sz="2400" dirty="0">
                <a:cs typeface="B Nazanin" panose="00000400000000000000" pitchFamily="2" charset="-78"/>
              </a:rPr>
              <a:t>روند</a:t>
            </a:r>
            <a:r>
              <a:rPr lang="fa-IR" sz="2400" dirty="0">
                <a:cs typeface="B Nazanin" panose="00000400000000000000" pitchFamily="2" charset="-78"/>
              </a:rPr>
              <a:t> پیوسته‌ای از جمع‌آوری، پردازش و ارزیابی اطلاعات </a:t>
            </a:r>
            <a:r>
              <a:rPr lang="prs-AF" sz="2400" dirty="0">
                <a:cs typeface="B Nazanin" panose="00000400000000000000" pitchFamily="2" charset="-78"/>
              </a:rPr>
              <a:t>در مورد است</a:t>
            </a:r>
            <a:r>
              <a:rPr lang="fa-IR" sz="2400" dirty="0">
                <a:cs typeface="B Nazanin" panose="00000400000000000000" pitchFamily="2" charset="-78"/>
              </a:rPr>
              <a:t>:</a:t>
            </a:r>
            <a:endParaRPr lang="en-US" sz="2400" dirty="0">
              <a:cs typeface="B Nazanin" panose="00000400000000000000" pitchFamily="2" charset="-78"/>
            </a:endParaRPr>
          </a:p>
          <a:p>
            <a:pPr marL="342900" lvl="2" indent="-342900" algn="r" rtl="1" eaLnBrk="0" hangingPunct="0">
              <a:lnSpc>
                <a:spcPct val="150000"/>
              </a:lnSpc>
              <a:spcBef>
                <a:spcPct val="20000"/>
              </a:spcBef>
              <a:buClr>
                <a:srgbClr val="263774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fa-IR" altLang="zh-CN" sz="2400" dirty="0">
                <a:solidFill>
                  <a:prstClr val="black"/>
                </a:solidFill>
                <a:latin typeface="Times New Roman"/>
                <a:ea typeface="HGP明朝E"/>
                <a:cs typeface="B Nazanin" panose="00000400000000000000" pitchFamily="2" charset="-78"/>
              </a:rPr>
              <a:t>پیاده‌سازی پروژه</a:t>
            </a:r>
          </a:p>
          <a:p>
            <a:pPr marL="342900" lvl="2" indent="-342900" algn="r" rtl="1" eaLnBrk="0" hangingPunct="0">
              <a:lnSpc>
                <a:spcPct val="150000"/>
              </a:lnSpc>
              <a:spcBef>
                <a:spcPct val="20000"/>
              </a:spcBef>
              <a:buClr>
                <a:srgbClr val="263774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fa-IR" altLang="zh-CN" sz="2400" dirty="0">
                <a:solidFill>
                  <a:prstClr val="black"/>
                </a:solidFill>
                <a:latin typeface="Times New Roman"/>
                <a:ea typeface="HGP明朝E"/>
                <a:cs typeface="B Nazanin" panose="00000400000000000000" pitchFamily="2" charset="-78"/>
              </a:rPr>
              <a:t>پیشرفت پروژه</a:t>
            </a:r>
          </a:p>
          <a:p>
            <a:pPr marL="342900" lvl="2" indent="-342900" algn="r" rtl="1" eaLnBrk="0" hangingPunct="0">
              <a:lnSpc>
                <a:spcPct val="150000"/>
              </a:lnSpc>
              <a:spcBef>
                <a:spcPct val="20000"/>
              </a:spcBef>
              <a:buClr>
                <a:srgbClr val="263774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fa-IR" altLang="zh-CN" sz="2400" dirty="0">
                <a:solidFill>
                  <a:prstClr val="black"/>
                </a:solidFill>
                <a:latin typeface="Times New Roman"/>
                <a:ea typeface="HGP明朝E"/>
                <a:cs typeface="B Nazanin" panose="00000400000000000000" pitchFamily="2" charset="-78"/>
              </a:rPr>
              <a:t>تأثیر و اثرات پروژه</a:t>
            </a:r>
          </a:p>
          <a:p>
            <a:pPr marL="342900" lvl="2" indent="-342900" algn="r" rtl="1" eaLnBrk="0" hangingPunct="0">
              <a:lnSpc>
                <a:spcPct val="150000"/>
              </a:lnSpc>
              <a:spcBef>
                <a:spcPct val="20000"/>
              </a:spcBef>
              <a:buClr>
                <a:srgbClr val="263774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fa-IR" altLang="zh-CN" sz="2400" dirty="0">
                <a:solidFill>
                  <a:prstClr val="black"/>
                </a:solidFill>
                <a:latin typeface="Times New Roman"/>
                <a:ea typeface="HGP明朝E"/>
                <a:cs typeface="B Nazanin" panose="00000400000000000000" pitchFamily="2" charset="-78"/>
              </a:rPr>
              <a:t>محیط پروژه</a:t>
            </a:r>
            <a:endParaRPr lang="en-US" altLang="ko-KR" sz="2400" dirty="0">
              <a:solidFill>
                <a:prstClr val="black"/>
              </a:solidFill>
              <a:latin typeface="Times New Roman"/>
              <a:ea typeface="HGP明朝E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33600"/>
            <a:ext cx="39624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6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0" y="381000"/>
            <a:ext cx="63055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ko-KR" sz="4400" dirty="0">
                <a:solidFill>
                  <a:srgbClr val="5B9BD5">
                    <a:lumMod val="75000"/>
                  </a:srgbClr>
                </a:solidFill>
                <a:latin typeface="Times New Roman"/>
                <a:ea typeface="맑은 고딕" panose="020B0503020000020004" pitchFamily="34" charset="-127"/>
              </a:rPr>
              <a:t>مسئولیت نظارت</a:t>
            </a:r>
            <a:endParaRPr lang="en-US" altLang="ko-KR" sz="4400" dirty="0">
              <a:solidFill>
                <a:srgbClr val="5B9BD5">
                  <a:lumMod val="75000"/>
                </a:srgbClr>
              </a:solidFill>
              <a:latin typeface="Times New Roman"/>
              <a:ea typeface="맑은 고딕" panose="020B0503020000020004" pitchFamily="34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1600" y="1143000"/>
            <a:ext cx="57721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04788" indent="-204788" algn="ctr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>
              <a:solidFill>
                <a:prstClr val="black"/>
              </a:solidFill>
              <a:latin typeface="Times New Roman"/>
              <a:ea typeface="宋体" panose="02010600030101010101" pitchFamily="2" charset="-122"/>
            </a:endParaRPr>
          </a:p>
          <a:p>
            <a:pPr marL="257175" lvl="2" indent="-257175" algn="r" rtl="1" eaLnBrk="0" hangingPunct="0">
              <a:lnSpc>
                <a:spcPct val="150000"/>
              </a:lnSpc>
              <a:spcBef>
                <a:spcPct val="20000"/>
              </a:spcBef>
              <a:buClr>
                <a:srgbClr val="263774"/>
              </a:buClr>
              <a:buSzPct val="95000"/>
              <a:buFont typeface="Arial" pitchFamily="34" charset="0"/>
              <a:buChar char="•"/>
              <a:defRPr/>
            </a:pPr>
            <a:r>
              <a:rPr lang="prs-AF" altLang="zh-CN" sz="2400" dirty="0">
                <a:solidFill>
                  <a:prstClr val="black"/>
                </a:solidFill>
                <a:latin typeface="Times New Roman"/>
                <a:ea typeface="HGP明朝E"/>
                <a:cs typeface="B Nazanin" panose="00000400000000000000" pitchFamily="2" charset="-78"/>
              </a:rPr>
              <a:t>مدیریت پروژه</a:t>
            </a:r>
            <a:endParaRPr lang="en-US" altLang="zh-CN" sz="2400" dirty="0">
              <a:solidFill>
                <a:prstClr val="black"/>
              </a:solidFill>
              <a:latin typeface="Times New Roman"/>
              <a:ea typeface="HGP明朝E"/>
              <a:cs typeface="B Nazanin" panose="00000400000000000000" pitchFamily="2" charset="-78"/>
            </a:endParaRPr>
          </a:p>
          <a:p>
            <a:pPr marL="600075" lvl="3" indent="-257175" algn="r" rtl="1" eaLnBrk="0" hangingPunct="0">
              <a:spcBef>
                <a:spcPct val="20000"/>
              </a:spcBef>
              <a:buClr>
                <a:srgbClr val="263774"/>
              </a:buClr>
              <a:buSzPct val="95000"/>
              <a:buFont typeface="Arial" pitchFamily="34" charset="0"/>
              <a:buChar char="•"/>
              <a:defRPr/>
            </a:pPr>
            <a:r>
              <a:rPr lang="prs-AF" altLang="zh-CN" sz="2400" dirty="0">
                <a:solidFill>
                  <a:prstClr val="black"/>
                </a:solidFill>
                <a:latin typeface="Times New Roman"/>
                <a:ea typeface="HGP明朝E"/>
                <a:cs typeface="B Nazanin" panose="00000400000000000000" pitchFamily="2" charset="-78"/>
              </a:rPr>
              <a:t>فعالیت ها</a:t>
            </a:r>
            <a:endParaRPr lang="en-US" altLang="zh-CN" sz="2400" dirty="0">
              <a:solidFill>
                <a:prstClr val="black"/>
              </a:solidFill>
              <a:latin typeface="Times New Roman"/>
              <a:ea typeface="HGP明朝E"/>
              <a:cs typeface="B Nazanin" panose="00000400000000000000" pitchFamily="2" charset="-78"/>
            </a:endParaRPr>
          </a:p>
          <a:p>
            <a:pPr marL="600075" lvl="3" indent="-257175" algn="r" rtl="1" eaLnBrk="0" hangingPunct="0">
              <a:spcBef>
                <a:spcPct val="20000"/>
              </a:spcBef>
              <a:buClr>
                <a:srgbClr val="263774"/>
              </a:buClr>
              <a:buSzPct val="95000"/>
              <a:buFont typeface="Arial" pitchFamily="34" charset="0"/>
              <a:buChar char="•"/>
              <a:defRPr/>
            </a:pPr>
            <a:r>
              <a:rPr lang="prs-AF" altLang="zh-CN" sz="2400" dirty="0">
                <a:solidFill>
                  <a:prstClr val="black"/>
                </a:solidFill>
                <a:latin typeface="Times New Roman"/>
                <a:ea typeface="HGP明朝E"/>
                <a:cs typeface="B Nazanin" panose="00000400000000000000" pitchFamily="2" charset="-78"/>
              </a:rPr>
              <a:t>شاخص های خروجی</a:t>
            </a:r>
            <a:endParaRPr lang="en-US" altLang="zh-CN" sz="2400" dirty="0">
              <a:solidFill>
                <a:prstClr val="black"/>
              </a:solidFill>
              <a:latin typeface="Times New Roman"/>
              <a:ea typeface="HGP明朝E"/>
              <a:cs typeface="B Nazanin" panose="00000400000000000000" pitchFamily="2" charset="-78"/>
            </a:endParaRPr>
          </a:p>
          <a:p>
            <a:pPr marL="600075" lvl="3" indent="-257175" algn="r" rtl="1" eaLnBrk="0" hangingPunct="0">
              <a:spcBef>
                <a:spcPct val="20000"/>
              </a:spcBef>
              <a:buClr>
                <a:srgbClr val="263774"/>
              </a:buClr>
              <a:buSzPct val="95000"/>
              <a:buFont typeface="Arial" pitchFamily="34" charset="0"/>
              <a:buChar char="•"/>
              <a:defRPr/>
            </a:pPr>
            <a:r>
              <a:rPr lang="prs-AF" altLang="zh-CN" sz="2400" dirty="0">
                <a:solidFill>
                  <a:prstClr val="black"/>
                </a:solidFill>
                <a:latin typeface="Times New Roman"/>
                <a:ea typeface="HGP明朝E"/>
                <a:cs typeface="B Nazanin" panose="00000400000000000000" pitchFamily="2" charset="-78"/>
              </a:rPr>
              <a:t>تعیین کننده های</a:t>
            </a:r>
            <a:r>
              <a:rPr lang="fa-IR" altLang="zh-CN" sz="2400" dirty="0">
                <a:solidFill>
                  <a:prstClr val="black"/>
                </a:solidFill>
                <a:latin typeface="Times New Roman"/>
                <a:ea typeface="HGP明朝E"/>
                <a:cs typeface="B Nazanin" panose="00000400000000000000" pitchFamily="2" charset="-78"/>
              </a:rPr>
              <a:t> نتایج </a:t>
            </a:r>
            <a:r>
              <a:rPr lang="prs-AF" altLang="zh-CN" sz="2400" dirty="0">
                <a:solidFill>
                  <a:prstClr val="black"/>
                </a:solidFill>
                <a:latin typeface="Times New Roman"/>
                <a:ea typeface="HGP明朝E"/>
                <a:cs typeface="B Nazanin" panose="00000400000000000000" pitchFamily="2" charset="-78"/>
              </a:rPr>
              <a:t>اولیه</a:t>
            </a:r>
            <a:endParaRPr lang="en-US" altLang="zh-CN" sz="2400" dirty="0">
              <a:solidFill>
                <a:prstClr val="black"/>
              </a:solidFill>
              <a:latin typeface="Times New Roman"/>
              <a:ea typeface="宋体" panose="02010600030101010101" pitchFamily="2" charset="-122"/>
              <a:cs typeface="B Nazanin" panose="00000400000000000000" pitchFamily="2" charset="-78"/>
            </a:endParaRPr>
          </a:p>
          <a:p>
            <a:pPr marL="257175" lvl="2" indent="-257175" algn="r" rtl="1" eaLnBrk="0" hangingPunct="0">
              <a:lnSpc>
                <a:spcPct val="150000"/>
              </a:lnSpc>
              <a:spcBef>
                <a:spcPct val="20000"/>
              </a:spcBef>
              <a:buClr>
                <a:srgbClr val="263774"/>
              </a:buClr>
              <a:buSzPct val="95000"/>
              <a:buFont typeface="Arial" pitchFamily="34" charset="0"/>
              <a:buChar char="•"/>
              <a:defRPr/>
            </a:pPr>
            <a:r>
              <a:rPr lang="fa-IR" altLang="zh-CN" sz="2400" dirty="0">
                <a:solidFill>
                  <a:prstClr val="black"/>
                </a:solidFill>
                <a:latin typeface="Times New Roman"/>
                <a:ea typeface="HGP明朝E"/>
                <a:cs typeface="B Nazanin" panose="00000400000000000000" pitchFamily="2" charset="-78"/>
              </a:rPr>
              <a:t>گروه </a:t>
            </a:r>
            <a:r>
              <a:rPr lang="prs-AF" altLang="zh-CN" sz="2400" dirty="0">
                <a:solidFill>
                  <a:prstClr val="black"/>
                </a:solidFill>
                <a:latin typeface="Times New Roman"/>
                <a:ea typeface="HGP明朝E"/>
                <a:cs typeface="B Nazanin" panose="00000400000000000000" pitchFamily="2" charset="-78"/>
              </a:rPr>
              <a:t> مورد </a:t>
            </a:r>
            <a:r>
              <a:rPr lang="fa-IR" altLang="zh-CN" sz="2400" dirty="0">
                <a:solidFill>
                  <a:prstClr val="black"/>
                </a:solidFill>
                <a:latin typeface="Times New Roman"/>
                <a:ea typeface="HGP明朝E"/>
                <a:cs typeface="B Nazanin" panose="00000400000000000000" pitchFamily="2" charset="-78"/>
              </a:rPr>
              <a:t>هدف پروژه</a:t>
            </a:r>
            <a:endParaRPr lang="prs-AF" altLang="zh-CN" sz="2400" dirty="0">
              <a:solidFill>
                <a:prstClr val="black"/>
              </a:solidFill>
              <a:latin typeface="Times New Roman"/>
              <a:ea typeface="HGP明朝E"/>
              <a:cs typeface="B Nazanin" panose="00000400000000000000" pitchFamily="2" charset="-78"/>
            </a:endParaRPr>
          </a:p>
          <a:p>
            <a:pPr marL="600075" lvl="3" indent="-257175" algn="r" rtl="1" eaLnBrk="0" hangingPunct="0">
              <a:spcBef>
                <a:spcPct val="20000"/>
              </a:spcBef>
              <a:buClr>
                <a:srgbClr val="263774"/>
              </a:buClr>
              <a:buSzPct val="95000"/>
              <a:buFont typeface="Arial" pitchFamily="34" charset="0"/>
              <a:buChar char="•"/>
              <a:defRPr/>
            </a:pPr>
            <a:r>
              <a:rPr lang="prs-AF" altLang="zh-CN" sz="2400" dirty="0">
                <a:solidFill>
                  <a:prstClr val="black"/>
                </a:solidFill>
                <a:latin typeface="Times New Roman"/>
                <a:ea typeface="HGP明朝E"/>
                <a:cs typeface="B Nazanin" panose="00000400000000000000" pitchFamily="2" charset="-78"/>
              </a:rPr>
              <a:t>شاخص های نتایج</a:t>
            </a:r>
            <a:endParaRPr lang="en-US" altLang="zh-CN" sz="2400" dirty="0">
              <a:solidFill>
                <a:prstClr val="black"/>
              </a:solidFill>
              <a:latin typeface="Times New Roman"/>
              <a:ea typeface="HGP明朝E"/>
              <a:cs typeface="B Nazanin" panose="00000400000000000000" pitchFamily="2" charset="-78"/>
            </a:endParaRPr>
          </a:p>
          <a:p>
            <a:pPr marL="600075" lvl="3" indent="-257175" algn="r" rtl="1" eaLnBrk="0" hangingPunct="0">
              <a:lnSpc>
                <a:spcPct val="90000"/>
              </a:lnSpc>
              <a:spcBef>
                <a:spcPct val="20000"/>
              </a:spcBef>
              <a:buClr>
                <a:srgbClr val="263774"/>
              </a:buClr>
              <a:buSzPct val="95000"/>
              <a:buFont typeface="Arial" pitchFamily="34" charset="0"/>
              <a:buChar char="•"/>
              <a:defRPr/>
            </a:pPr>
            <a:r>
              <a:rPr lang="prs-AF" altLang="zh-CN" sz="2400" dirty="0">
                <a:solidFill>
                  <a:prstClr val="black"/>
                </a:solidFill>
                <a:latin typeface="Times New Roman"/>
                <a:ea typeface="HGP明朝E"/>
                <a:cs typeface="B Nazanin" panose="00000400000000000000" pitchFamily="2" charset="-78"/>
              </a:rPr>
              <a:t>شاخص های تاثیر</a:t>
            </a:r>
            <a:endParaRPr lang="en-US" altLang="zh-CN" sz="2400" dirty="0">
              <a:solidFill>
                <a:prstClr val="black"/>
              </a:solidFill>
              <a:latin typeface="Times New Roman"/>
              <a:ea typeface="HGP明朝E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99635"/>
            <a:ext cx="3276600" cy="39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86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81200" y="381000"/>
            <a:ext cx="57721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ko-KR" sz="4400" dirty="0">
                <a:solidFill>
                  <a:srgbClr val="5B9BD5">
                    <a:lumMod val="75000"/>
                  </a:srgbClr>
                </a:solidFill>
                <a:latin typeface="Times New Roman"/>
                <a:ea typeface="맑은 고딕" panose="020B0503020000020004" pitchFamily="34" charset="-127"/>
              </a:rPr>
              <a:t>ارزیابی</a:t>
            </a:r>
            <a:endParaRPr lang="en-US" altLang="ko-KR" sz="4400" dirty="0">
              <a:solidFill>
                <a:srgbClr val="5B9BD5">
                  <a:lumMod val="75000"/>
                </a:srgbClr>
              </a:solidFill>
              <a:latin typeface="Times New Roman"/>
              <a:ea typeface="맑은 고딕" panose="020B0503020000020004" pitchFamily="34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90600" y="1037724"/>
            <a:ext cx="7696200" cy="383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75" indent="-204788" algn="ctr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>
              <a:solidFill>
                <a:prstClr val="black"/>
              </a:solidFill>
              <a:latin typeface="Times New Roman"/>
              <a:ea typeface="宋体" panose="02010600030101010101" pitchFamily="2" charset="-122"/>
            </a:endParaRPr>
          </a:p>
          <a:p>
            <a:pPr marL="0" lvl="2" algn="r" rtl="1" eaLnBrk="0" hangingPunct="0">
              <a:lnSpc>
                <a:spcPct val="150000"/>
              </a:lnSpc>
              <a:spcBef>
                <a:spcPct val="20000"/>
              </a:spcBef>
              <a:buClr>
                <a:srgbClr val="263774"/>
              </a:buClr>
              <a:buSzPct val="95000"/>
              <a:defRPr/>
            </a:pPr>
            <a:r>
              <a:rPr lang="prs-AF" altLang="zh-CN" sz="2400" dirty="0">
                <a:solidFill>
                  <a:prstClr val="black"/>
                </a:solidFill>
                <a:latin typeface="Times New Roman"/>
                <a:ea typeface="HGP明朝E"/>
                <a:cs typeface="B Nazanin" panose="00000400000000000000" pitchFamily="2" charset="-78"/>
              </a:rPr>
              <a:t>جریان</a:t>
            </a:r>
            <a:r>
              <a:rPr lang="fa-IR" altLang="zh-CN" sz="2400" dirty="0">
                <a:solidFill>
                  <a:prstClr val="black"/>
                </a:solidFill>
                <a:latin typeface="Times New Roman"/>
                <a:ea typeface="HGP明朝E"/>
                <a:cs typeface="B Nazanin" panose="00000400000000000000" pitchFamily="2" charset="-78"/>
              </a:rPr>
              <a:t> ارزیابی موضوع، عملکرد و موفقیت پروژه‌های در حال انجام یا کامل شده است.</a:t>
            </a:r>
            <a:endParaRPr lang="prs-AF" altLang="zh-CN" sz="2400" dirty="0">
              <a:solidFill>
                <a:prstClr val="black"/>
              </a:solidFill>
              <a:latin typeface="Times New Roman"/>
              <a:ea typeface="HGP明朝E"/>
              <a:cs typeface="B Nazanin" panose="00000400000000000000" pitchFamily="2" charset="-78"/>
            </a:endParaRPr>
          </a:p>
          <a:p>
            <a:pPr marL="342900" lvl="2" indent="-342900" algn="r" rtl="1" eaLnBrk="0" hangingPunct="0">
              <a:lnSpc>
                <a:spcPct val="150000"/>
              </a:lnSpc>
              <a:spcBef>
                <a:spcPct val="20000"/>
              </a:spcBef>
              <a:buClr>
                <a:srgbClr val="263774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fa-IR" altLang="zh-CN" sz="2400" dirty="0">
                <a:solidFill>
                  <a:prstClr val="black"/>
                </a:solidFill>
                <a:latin typeface="Times New Roman"/>
                <a:ea typeface="HGP明朝E"/>
                <a:cs typeface="B Nazanin" panose="00000400000000000000" pitchFamily="2" charset="-78"/>
              </a:rPr>
              <a:t>سوالات اعتبار برنامه موجود را مطرح می‌کند.</a:t>
            </a:r>
          </a:p>
          <a:p>
            <a:pPr marL="342900" lvl="2" indent="-342900" algn="r" rtl="1" eaLnBrk="0" hangingPunct="0">
              <a:lnSpc>
                <a:spcPct val="150000"/>
              </a:lnSpc>
              <a:spcBef>
                <a:spcPct val="20000"/>
              </a:spcBef>
              <a:buClr>
                <a:srgbClr val="263774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fa-IR" altLang="zh-CN" sz="2400" dirty="0">
                <a:solidFill>
                  <a:prstClr val="black"/>
                </a:solidFill>
                <a:latin typeface="Times New Roman"/>
                <a:ea typeface="HGP明朝E"/>
                <a:cs typeface="B Nazanin" panose="00000400000000000000" pitchFamily="2" charset="-78"/>
              </a:rPr>
              <a:t>با تأثیر یک پروژه مرتبط است.</a:t>
            </a:r>
          </a:p>
          <a:p>
            <a:pPr marL="342900" lvl="2" indent="-342900" algn="r" rtl="1" eaLnBrk="0" hangingPunct="0">
              <a:lnSpc>
                <a:spcPct val="150000"/>
              </a:lnSpc>
              <a:spcBef>
                <a:spcPct val="20000"/>
              </a:spcBef>
              <a:buClr>
                <a:srgbClr val="263774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fa-IR" altLang="zh-CN" sz="2400" dirty="0">
                <a:solidFill>
                  <a:prstClr val="black"/>
                </a:solidFill>
                <a:latin typeface="Times New Roman"/>
                <a:ea typeface="HGP明朝E"/>
                <a:cs typeface="B Nazanin" panose="00000400000000000000" pitchFamily="2" charset="-78"/>
              </a:rPr>
              <a:t>ذهن را برای تنظیمات استراتژیک باز می‌کند.</a:t>
            </a:r>
            <a:endParaRPr lang="en-US" altLang="zh-CN" sz="2400" dirty="0">
              <a:solidFill>
                <a:prstClr val="black"/>
              </a:solidFill>
              <a:latin typeface="Times New Roman"/>
              <a:ea typeface="HGP明朝E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200400"/>
            <a:ext cx="2143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73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957700" y="228600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prs-AF" altLang="ko-KR" dirty="0">
                <a:solidFill>
                  <a:srgbClr val="5B9BD5">
                    <a:lumMod val="75000"/>
                  </a:srgbClr>
                </a:solidFill>
                <a:latin typeface="Times New Roman"/>
                <a:ea typeface="맑은 고딕" panose="020B0503020000020004" pitchFamily="34" charset="-127"/>
              </a:rPr>
              <a:t>ارزیابی</a:t>
            </a:r>
            <a:endParaRPr lang="en-US" altLang="ko-KR" dirty="0">
              <a:solidFill>
                <a:srgbClr val="5B9BD5">
                  <a:lumMod val="75000"/>
                </a:srgbClr>
              </a:solidFill>
              <a:latin typeface="Times New Roman"/>
              <a:ea typeface="맑은 고딕" panose="020B0503020000020004" pitchFamily="34" charset="-127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90600" y="1371600"/>
            <a:ext cx="7467600" cy="304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774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774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774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lvl="2" indent="-257175" algn="r" rtl="1">
              <a:lnSpc>
                <a:spcPct val="150000"/>
              </a:lnSpc>
              <a:buSzPct val="95000"/>
              <a:buFont typeface="Arial" pitchFamily="34" charset="0"/>
              <a:buChar char="•"/>
              <a:defRPr/>
            </a:pPr>
            <a:r>
              <a:rPr lang="fa-IR" altLang="zh-CN" dirty="0">
                <a:solidFill>
                  <a:prstClr val="black"/>
                </a:solidFill>
                <a:latin typeface="Times New Roman"/>
                <a:ea typeface="HGP明朝E"/>
                <a:cs typeface="B Nazanin" panose="00000400000000000000" pitchFamily="2" charset="-78"/>
              </a:rPr>
              <a:t>یک برنامه ارزیابی نباید تنها پس از پایان پروژه مدنظر قرار گیرد؛ بلکه باید در پروژه </a:t>
            </a:r>
            <a:r>
              <a:rPr lang="prs-AF" altLang="zh-CN" dirty="0">
                <a:solidFill>
                  <a:prstClr val="black"/>
                </a:solidFill>
                <a:latin typeface="Times New Roman"/>
                <a:ea typeface="HGP明朝E"/>
                <a:cs typeface="B Nazanin" panose="00000400000000000000" pitchFamily="2" charset="-78"/>
              </a:rPr>
              <a:t>گنجانیده</a:t>
            </a:r>
            <a:r>
              <a:rPr lang="fa-IR" altLang="zh-CN" dirty="0">
                <a:solidFill>
                  <a:prstClr val="black"/>
                </a:solidFill>
                <a:latin typeface="Times New Roman"/>
                <a:ea typeface="HGP明朝E"/>
                <a:cs typeface="B Nazanin" panose="00000400000000000000" pitchFamily="2" charset="-78"/>
              </a:rPr>
              <a:t> شود.</a:t>
            </a:r>
          </a:p>
          <a:p>
            <a:pPr marL="257175" lvl="2" indent="-257175" algn="r" rtl="1">
              <a:lnSpc>
                <a:spcPct val="150000"/>
              </a:lnSpc>
              <a:buSzPct val="95000"/>
              <a:buFont typeface="Arial" pitchFamily="34" charset="0"/>
              <a:buChar char="•"/>
              <a:defRPr/>
            </a:pPr>
            <a:r>
              <a:rPr lang="fa-IR" altLang="zh-CN" dirty="0">
                <a:solidFill>
                  <a:prstClr val="black"/>
                </a:solidFill>
                <a:latin typeface="Times New Roman"/>
                <a:ea typeface="HGP明朝E"/>
                <a:cs typeface="B Nazanin" panose="00000400000000000000" pitchFamily="2" charset="-78"/>
              </a:rPr>
              <a:t>ارزیابی همچنین یک ابزار مدیریت موثر است.</a:t>
            </a:r>
          </a:p>
          <a:p>
            <a:pPr marL="257175" lvl="2" indent="-257175" algn="r" rtl="1">
              <a:lnSpc>
                <a:spcPct val="150000"/>
              </a:lnSpc>
              <a:buSzPct val="95000"/>
              <a:buFont typeface="Arial" pitchFamily="34" charset="0"/>
              <a:buChar char="•"/>
              <a:defRPr/>
            </a:pPr>
            <a:r>
              <a:rPr lang="fa-IR" altLang="zh-CN" dirty="0">
                <a:solidFill>
                  <a:prstClr val="black"/>
                </a:solidFill>
                <a:latin typeface="Times New Roman"/>
                <a:ea typeface="HGP明朝E"/>
                <a:cs typeface="B Nazanin" panose="00000400000000000000" pitchFamily="2" charset="-78"/>
              </a:rPr>
              <a:t>ارزیابی اغلب بهترین روش برای دیگران است تا از تجربه شما در انجام پروژه </a:t>
            </a:r>
            <a:r>
              <a:rPr lang="prs-AF" altLang="zh-CN" dirty="0">
                <a:solidFill>
                  <a:prstClr val="black"/>
                </a:solidFill>
                <a:latin typeface="Times New Roman"/>
                <a:ea typeface="HGP明朝E"/>
                <a:cs typeface="B Nazanin" panose="00000400000000000000" pitchFamily="2" charset="-78"/>
              </a:rPr>
              <a:t>مستفید</a:t>
            </a:r>
            <a:r>
              <a:rPr lang="fa-IR" altLang="zh-CN" dirty="0">
                <a:solidFill>
                  <a:prstClr val="black"/>
                </a:solidFill>
                <a:latin typeface="Times New Roman"/>
                <a:ea typeface="HGP明朝E"/>
                <a:cs typeface="B Nazanin" panose="00000400000000000000" pitchFamily="2" charset="-78"/>
              </a:rPr>
              <a:t> شوند.</a:t>
            </a:r>
            <a:endParaRPr lang="en-US" altLang="zh-CN" dirty="0">
              <a:solidFill>
                <a:prstClr val="black"/>
              </a:solidFill>
              <a:latin typeface="Times New Roman"/>
              <a:ea typeface="HGP明朝E"/>
              <a:cs typeface="B Nazanin" panose="000004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53A40-AE42-A3BB-8ABB-256CD2256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" y="3810000"/>
            <a:ext cx="6781800" cy="25360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47FB46-E481-9421-3E47-34EC2F09AD9D}"/>
              </a:ext>
            </a:extLst>
          </p:cNvPr>
          <p:cNvSpPr/>
          <p:nvPr/>
        </p:nvSpPr>
        <p:spPr>
          <a:xfrm>
            <a:off x="4724400" y="5078009"/>
            <a:ext cx="914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rs-AF" dirty="0"/>
              <a:t>اعلی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65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14600" y="152400"/>
            <a:ext cx="433157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a-IR" altLang="ko-KR" dirty="0">
                <a:solidFill>
                  <a:srgbClr val="5B9BD5">
                    <a:lumMod val="75000"/>
                  </a:srgbClr>
                </a:solidFill>
                <a:latin typeface="Times New Roman"/>
                <a:ea typeface="맑은 고딕" panose="020B0503020000020004" pitchFamily="34" charset="-127"/>
                <a:cs typeface="B Nazanin" panose="00000400000000000000" pitchFamily="2" charset="-78"/>
              </a:rPr>
              <a:t>پایداری</a:t>
            </a:r>
            <a:endParaRPr lang="en-US" altLang="ko-KR" dirty="0">
              <a:solidFill>
                <a:srgbClr val="5B9BD5">
                  <a:lumMod val="75000"/>
                </a:srgbClr>
              </a:solidFill>
              <a:latin typeface="Times New Roman"/>
              <a:ea typeface="맑은 고딕" panose="020B0503020000020004" pitchFamily="34" charset="-127"/>
              <a:cs typeface="B Nazanin" panose="00000400000000000000" pitchFamily="2" charset="-7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90600" y="1782961"/>
            <a:ext cx="7620000" cy="32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774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774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774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 rtl="1"/>
            <a:r>
              <a:rPr lang="ps-AF" sz="2400" kern="0" dirty="0">
                <a:solidFill>
                  <a:prstClr val="black"/>
                </a:solidFill>
                <a:latin typeface="Times New Roman"/>
                <a:cs typeface="B Nazanin" panose="00000400000000000000" pitchFamily="2" charset="-78"/>
              </a:rPr>
              <a:t>امروزه، بنیان‌گذاران و حامیان مالی انتظار دارند که درخواست‌کنندگان کمک مالی، به طور ملموس و مشخص، پایداری مالی بلندمدت پروژه مورد تقاضا را به اثبات برسانند.</a:t>
            </a:r>
            <a:br>
              <a:rPr lang="ps-AF" sz="1400" dirty="0"/>
            </a:br>
            <a:endParaRPr lang="fa-IR" altLang="en-US" sz="2400" kern="0" dirty="0">
              <a:solidFill>
                <a:prstClr val="black"/>
              </a:solidFill>
              <a:latin typeface="Times New Roman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80000"/>
              </a:lnSpc>
              <a:defRPr/>
            </a:pPr>
            <a:r>
              <a:rPr lang="prs-AF" altLang="en-US" sz="2400" kern="0" dirty="0">
                <a:solidFill>
                  <a:prstClr val="black"/>
                </a:solidFill>
                <a:latin typeface="Times New Roman"/>
                <a:cs typeface="B Nazanin" panose="00000400000000000000" pitchFamily="2" charset="-78"/>
              </a:rPr>
              <a:t>تمویل </a:t>
            </a:r>
            <a:r>
              <a:rPr lang="fa-IR" altLang="en-US" sz="2400" kern="0" dirty="0">
                <a:solidFill>
                  <a:prstClr val="black"/>
                </a:solidFill>
                <a:latin typeface="Times New Roman"/>
                <a:cs typeface="B Nazanin" panose="00000400000000000000" pitchFamily="2" charset="-78"/>
              </a:rPr>
              <a:t>کنندگان می‌خواهند شما را مجبور به اثبات کنند که پروژه شما محدود (با تاریخ‌های شروع و پایان) است؛ یا که در آینده خودکفا خواهد بود و به تأمین مالی دیگری نیاز نخواهد داشت.</a:t>
            </a:r>
            <a:endParaRPr lang="en-US" altLang="en-US" sz="2400" kern="0" dirty="0">
              <a:solidFill>
                <a:prstClr val="black"/>
              </a:solidFill>
              <a:latin typeface="Times New Roman"/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6D00B4-7C3B-6795-DA89-2A5BD74E3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267200"/>
            <a:ext cx="51816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91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286000" y="304800"/>
            <a:ext cx="52006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a-IR" altLang="ko-KR" dirty="0">
                <a:solidFill>
                  <a:srgbClr val="5B9BD5">
                    <a:lumMod val="75000"/>
                  </a:srgbClr>
                </a:solidFill>
                <a:latin typeface="Times New Roman"/>
                <a:ea typeface="맑은 고딕" panose="020B0503020000020004" pitchFamily="34" charset="-127"/>
                <a:cs typeface="B Nazanin" panose="00000400000000000000" pitchFamily="2" charset="-78"/>
              </a:rPr>
              <a:t>نتیجه‌گیری</a:t>
            </a:r>
            <a:endParaRPr lang="en-US" altLang="ko-KR" dirty="0">
              <a:solidFill>
                <a:srgbClr val="5B9BD5">
                  <a:lumMod val="75000"/>
                </a:srgbClr>
              </a:solidFill>
              <a:latin typeface="Times New Roman"/>
              <a:ea typeface="맑은 고딕" panose="020B0503020000020004" pitchFamily="34" charset="-127"/>
              <a:cs typeface="B Nazanin" panose="00000400000000000000" pitchFamily="2" charset="-7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90600" y="1219200"/>
            <a:ext cx="7315200" cy="467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774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774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774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rtl="1" eaLnBrk="1" hangingPunct="1">
              <a:lnSpc>
                <a:spcPct val="90000"/>
              </a:lnSpc>
              <a:defRPr/>
            </a:pPr>
            <a:endParaRPr lang="en-US" altLang="en-US" sz="2400" kern="0" dirty="0">
              <a:solidFill>
                <a:prstClr val="black"/>
              </a:solidFill>
              <a:latin typeface="Times New Roman"/>
            </a:endParaRPr>
          </a:p>
          <a:p>
            <a:pPr algn="r" rtl="1"/>
            <a:r>
              <a:rPr lang="ps-AF" sz="2400" kern="0" dirty="0">
                <a:solidFill>
                  <a:prstClr val="black"/>
                </a:solidFill>
                <a:latin typeface="Times New Roman"/>
                <a:cs typeface="B Nazanin" panose="00000400000000000000" pitchFamily="2" charset="-78"/>
              </a:rPr>
              <a:t>این بخش، مکان مناسبی است تا درخواست‌کننده، درخواست نهایی خود برای پروژه‌اش را مطرح کند.</a:t>
            </a:r>
            <a:br>
              <a:rPr lang="ps-AF" sz="1400" dirty="0"/>
            </a:br>
            <a:r>
              <a:rPr lang="fa-IR" altLang="en-US" sz="2400" kern="0" dirty="0">
                <a:solidFill>
                  <a:prstClr val="black"/>
                </a:solidFill>
                <a:latin typeface="Times New Roman"/>
                <a:cs typeface="B Nazanin" panose="00000400000000000000" pitchFamily="2" charset="-78"/>
              </a:rPr>
              <a:t>مختصراً مطرح کنید که شرکت شما چه کاری را می‌خواهد انجام دهد و چرا این کار مهم است.</a:t>
            </a:r>
          </a:p>
          <a:p>
            <a:pPr lvl="1" algn="just" rtl="1" eaLnBrk="1" hangingPunct="1">
              <a:lnSpc>
                <a:spcPct val="150000"/>
              </a:lnSpc>
              <a:defRPr/>
            </a:pPr>
            <a:r>
              <a:rPr lang="prs-AF" altLang="en-US" sz="2400" kern="0" dirty="0">
                <a:solidFill>
                  <a:prstClr val="black"/>
                </a:solidFill>
                <a:latin typeface="Times New Roman"/>
                <a:cs typeface="B Nazanin" panose="00000400000000000000" pitchFamily="2" charset="-78"/>
              </a:rPr>
              <a:t>مشخص</a:t>
            </a:r>
            <a:r>
              <a:rPr lang="fa-IR" altLang="en-US" sz="2400" kern="0" dirty="0">
                <a:solidFill>
                  <a:prstClr val="black"/>
                </a:solidFill>
                <a:latin typeface="Times New Roman"/>
                <a:cs typeface="B Nazanin" panose="00000400000000000000" pitchFamily="2" charset="-78"/>
              </a:rPr>
              <a:t> کنید که چرا </a:t>
            </a:r>
            <a:r>
              <a:rPr lang="prs-AF" altLang="en-US" sz="2400" kern="0" dirty="0">
                <a:solidFill>
                  <a:prstClr val="black"/>
                </a:solidFill>
                <a:latin typeface="Times New Roman"/>
                <a:cs typeface="B Nazanin" panose="00000400000000000000" pitchFamily="2" charset="-78"/>
              </a:rPr>
              <a:t>اداره</a:t>
            </a:r>
            <a:r>
              <a:rPr lang="fa-IR" altLang="en-US" sz="2400" kern="0" dirty="0">
                <a:solidFill>
                  <a:prstClr val="black"/>
                </a:solidFill>
                <a:latin typeface="Times New Roman"/>
                <a:cs typeface="B Nazanin" panose="00000400000000000000" pitchFamily="2" charset="-78"/>
              </a:rPr>
              <a:t> شما نیاز به تأمین مالی دارد تا به دست آوردن آن کار را ممکن سازد.</a:t>
            </a:r>
          </a:p>
          <a:p>
            <a:pPr lvl="1" algn="just" rtl="1" eaLnBrk="1" hangingPunct="1">
              <a:lnSpc>
                <a:spcPct val="150000"/>
              </a:lnSpc>
              <a:defRPr/>
            </a:pPr>
            <a:r>
              <a:rPr lang="fa-IR" altLang="en-US" sz="2400" kern="0" dirty="0">
                <a:solidFill>
                  <a:prstClr val="black"/>
                </a:solidFill>
                <a:latin typeface="Times New Roman"/>
                <a:cs typeface="B Nazanin" panose="00000400000000000000" pitchFamily="2" charset="-78"/>
              </a:rPr>
              <a:t>در این مرحله از استفاده از احساسات برای تقویت موضوع</a:t>
            </a:r>
            <a:r>
              <a:rPr lang="prs-AF" altLang="en-US" sz="2400" kern="0" dirty="0">
                <a:solidFill>
                  <a:prstClr val="black"/>
                </a:solidFill>
                <a:latin typeface="Times New Roman"/>
                <a:cs typeface="B Nazanin" panose="00000400000000000000" pitchFamily="2" charset="-78"/>
              </a:rPr>
              <a:t> </a:t>
            </a:r>
            <a:r>
              <a:rPr lang="fa-IR" altLang="en-US" sz="2400" kern="0" dirty="0">
                <a:solidFill>
                  <a:prstClr val="black"/>
                </a:solidFill>
                <a:latin typeface="Times New Roman"/>
                <a:cs typeface="B Nazanin" panose="00000400000000000000" pitchFamily="2" charset="-78"/>
              </a:rPr>
              <a:t>تان متردد نباشید.</a:t>
            </a:r>
            <a:endParaRPr lang="en-US" altLang="en-US" sz="2400" kern="0" dirty="0">
              <a:solidFill>
                <a:prstClr val="black"/>
              </a:solidFill>
              <a:latin typeface="Times New Roman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9518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066800" y="1219200"/>
            <a:ext cx="73152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774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774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774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US" altLang="en-US" sz="2400" kern="0" dirty="0">
              <a:solidFill>
                <a:prstClr val="black"/>
              </a:solidFill>
              <a:latin typeface="Times New Roman"/>
              <a:cs typeface="B Nazanin" panose="00000400000000000000" pitchFamily="2" charset="-78"/>
            </a:endParaRPr>
          </a:p>
          <a:p>
            <a:pPr algn="just" rtl="1">
              <a:defRPr/>
            </a:pPr>
            <a:r>
              <a:rPr lang="fa-IR" altLang="en-US" sz="2400" kern="0" dirty="0">
                <a:solidFill>
                  <a:prstClr val="black"/>
                </a:solidFill>
                <a:latin typeface="Times New Roman"/>
                <a:cs typeface="B Nazanin" panose="00000400000000000000" pitchFamily="2" charset="-78"/>
              </a:rPr>
              <a:t>اگر لازم است، برخی از فعالیت‌های پیگیری که ممکن است انجام شود را مشخص کنید. </a:t>
            </a:r>
            <a:endParaRPr lang="prs-AF" altLang="en-US" sz="2400" kern="0" dirty="0">
              <a:solidFill>
                <a:prstClr val="black"/>
              </a:solidFill>
              <a:latin typeface="Times New Roman"/>
              <a:cs typeface="B Nazanin" panose="00000400000000000000" pitchFamily="2" charset="-78"/>
            </a:endParaRPr>
          </a:p>
          <a:p>
            <a:pPr algn="just" rtl="1">
              <a:defRPr/>
            </a:pPr>
            <a:r>
              <a:rPr lang="fa-IR" altLang="en-US" sz="2400" kern="0" dirty="0">
                <a:solidFill>
                  <a:prstClr val="black"/>
                </a:solidFill>
                <a:latin typeface="Times New Roman"/>
                <a:cs typeface="B Nazanin" panose="00000400000000000000" pitchFamily="2" charset="-78"/>
              </a:rPr>
              <a:t>به عنوان جایگزین، باید ذکر کنید که پروژه چگونه بدون حمایت مالی اضافی از طریق </a:t>
            </a:r>
            <a:r>
              <a:rPr lang="prs-AF" altLang="en-US" sz="2400" kern="0" dirty="0">
                <a:solidFill>
                  <a:prstClr val="black"/>
                </a:solidFill>
                <a:latin typeface="Times New Roman"/>
                <a:cs typeface="B Nazanin" panose="00000400000000000000" pitchFamily="2" charset="-78"/>
              </a:rPr>
              <a:t>بخشش</a:t>
            </a:r>
            <a:r>
              <a:rPr lang="fa-IR" altLang="en-US" sz="2400" kern="0" dirty="0">
                <a:solidFill>
                  <a:prstClr val="black"/>
                </a:solidFill>
                <a:latin typeface="Times New Roman"/>
                <a:cs typeface="B Nazanin" panose="00000400000000000000" pitchFamily="2" charset="-78"/>
              </a:rPr>
              <a:t> ادامه پیدا می‌کند.</a:t>
            </a:r>
            <a:endParaRPr lang="en-US" altLang="en-US" sz="2400" kern="0" dirty="0">
              <a:solidFill>
                <a:prstClr val="black"/>
              </a:solidFill>
              <a:latin typeface="Times New Roman"/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966092" y="370558"/>
            <a:ext cx="5200650" cy="82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a-IR" altLang="ko-KR" dirty="0">
                <a:solidFill>
                  <a:srgbClr val="5B9BD5">
                    <a:lumMod val="75000"/>
                  </a:srgbClr>
                </a:solidFill>
                <a:latin typeface="Times New Roman"/>
                <a:ea typeface="맑은 고딕" panose="020B0503020000020004" pitchFamily="34" charset="-127"/>
                <a:cs typeface="B Nazanin" panose="00000400000000000000" pitchFamily="2" charset="-78"/>
              </a:rPr>
              <a:t>نتیجه‌گیری</a:t>
            </a:r>
            <a:endParaRPr lang="en-US" altLang="ko-KR" dirty="0">
              <a:solidFill>
                <a:srgbClr val="5B9BD5">
                  <a:lumMod val="75000"/>
                </a:srgbClr>
              </a:solidFill>
              <a:latin typeface="Times New Roman"/>
              <a:ea typeface="맑은 고딕" panose="020B0503020000020004" pitchFamily="34" charset="-127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453" y="3810000"/>
            <a:ext cx="3659928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2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55242" y="381000"/>
            <a:ext cx="413844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algn="ctr" rtl="1" eaLnBrk="1" hangingPunct="1"/>
            <a:r>
              <a:rPr lang="prs-AF" altLang="en-US" sz="3300" kern="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زمان تکمیل</a:t>
            </a:r>
            <a:endParaRPr lang="en-US" altLang="en-US" sz="3300" kern="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556483"/>
              </p:ext>
            </p:extLst>
          </p:nvPr>
        </p:nvGraphicFramePr>
        <p:xfrm>
          <a:off x="1600200" y="1752600"/>
          <a:ext cx="6629400" cy="4038597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algn="r" rtl="1" eaLnBrk="1" hangingPunct="1"/>
                      <a:r>
                        <a:rPr lang="prs-AF" altLang="en-US" sz="2400" kern="0" dirty="0">
                          <a:solidFill>
                            <a:srgbClr val="5B9BD5">
                              <a:lumMod val="75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زمان تکمیل</a:t>
                      </a:r>
                      <a:endParaRPr lang="en-US" altLang="en-US" sz="2400" kern="0" dirty="0">
                        <a:solidFill>
                          <a:srgbClr val="5B9BD5">
                            <a:lumMod val="75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 horzOverflow="overflow">
                    <a:lnL w="285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prs-AF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B Nazanin" panose="00000400000000000000" pitchFamily="2" charset="-78"/>
                        </a:rPr>
                        <a:t>روز</a:t>
                      </a: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B Nazanin" panose="00000400000000000000" pitchFamily="2" charset="-78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4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B Nazanin" panose="00000400000000000000" pitchFamily="2" charset="-78"/>
                        </a:rPr>
                        <a:t>مروری بر پروژه</a:t>
                      </a: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B Nazanin" panose="00000400000000000000" pitchFamily="2" charset="-78"/>
                      </a:endParaRPr>
                    </a:p>
                  </a:txBody>
                  <a:tcPr marL="68580" marR="68580" marT="34283" marB="34283" horzOverflow="overflow">
                    <a:lnL w="285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prs-AF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B Nazanin" panose="00000400000000000000" pitchFamily="2" charset="-78"/>
                        </a:rPr>
                        <a:t>۲-۱</a:t>
                      </a: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B Nazanin" panose="00000400000000000000" pitchFamily="2" charset="-78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4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B Nazanin" panose="00000400000000000000" pitchFamily="2" charset="-78"/>
                        </a:rPr>
                        <a:t>توصیف پروژه</a:t>
                      </a: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B Nazanin" panose="00000400000000000000" pitchFamily="2" charset="-78"/>
                      </a:endParaRPr>
                    </a:p>
                  </a:txBody>
                  <a:tcPr marL="68580" marR="68580" marT="34283" marB="34283" horzOverflow="overflow">
                    <a:lnL w="285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prs-AF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B Nazanin" panose="00000400000000000000" pitchFamily="2" charset="-78"/>
                        </a:rPr>
                        <a:t>۴-۳</a:t>
                      </a: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B Nazanin" panose="00000400000000000000" pitchFamily="2" charset="-78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52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533400" marR="0" lvl="0" indent="-5334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AutoNum type="alphaLcPeriod"/>
                        <a:tabLst/>
                      </a:pPr>
                      <a:r>
                        <a:rPr kumimoji="1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B Nazanin" panose="00000400000000000000" pitchFamily="2" charset="-78"/>
                        </a:rPr>
                        <a:t>تنظیم پروژه</a:t>
                      </a:r>
                    </a:p>
                    <a:p>
                      <a:pPr marL="533400" marR="0" lvl="0" indent="-5334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AutoNum type="alphaLcPeriod"/>
                        <a:tabLst/>
                      </a:pPr>
                      <a:r>
                        <a:rPr kumimoji="1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B Nazanin" panose="00000400000000000000" pitchFamily="2" charset="-78"/>
                        </a:rPr>
                        <a:t>سازمان پیشنهادی</a:t>
                      </a:r>
                    </a:p>
                    <a:p>
                      <a:pPr marL="533400" marR="0" lvl="0" indent="-5334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AutoNum type="alphaLcPeriod"/>
                        <a:tabLst/>
                      </a:pPr>
                      <a:r>
                        <a:rPr kumimoji="1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B Nazanin" panose="00000400000000000000" pitchFamily="2" charset="-78"/>
                        </a:rPr>
                        <a:t>نتیجه‌گیری</a:t>
                      </a: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B Nazanin" panose="00000400000000000000" pitchFamily="2" charset="-78"/>
                      </a:endParaRPr>
                    </a:p>
                  </a:txBody>
                  <a:tcPr marL="68580" marR="68580" marT="34283" marB="34283" horzOverflow="overflow">
                    <a:lnL w="285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prs-AF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B Nazanin" panose="00000400000000000000" pitchFamily="2" charset="-78"/>
                        </a:rPr>
                        <a:t>۵</a:t>
                      </a: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B Nazanin" panose="00000400000000000000" pitchFamily="2" charset="-78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9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533400" marR="0" lvl="0" indent="-5334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AutoNum type="alphaLcPeriod"/>
                        <a:tabLst/>
                      </a:pPr>
                      <a:r>
                        <a:rPr kumimoji="1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B Nazanin" panose="00000400000000000000" pitchFamily="2" charset="-78"/>
                        </a:rPr>
                        <a:t>خلاصه‌ی پروژه</a:t>
                      </a:r>
                    </a:p>
                    <a:p>
                      <a:pPr marL="533400" marR="0" lvl="0" indent="-5334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AutoNum type="alphaLcPeriod"/>
                        <a:tabLst/>
                      </a:pPr>
                      <a:r>
                        <a:rPr kumimoji="1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B Nazanin" panose="00000400000000000000" pitchFamily="2" charset="-78"/>
                        </a:rPr>
                        <a:t>ارائه‌ی پیشنهاد</a:t>
                      </a: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B Nazanin" panose="00000400000000000000" pitchFamily="2" charset="-78"/>
                      </a:endParaRPr>
                    </a:p>
                  </a:txBody>
                  <a:tcPr marL="68580" marR="68580" marT="34283" marB="34283" horzOverflow="overflow">
                    <a:lnL w="285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prs-AF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B Nazanin" panose="00000400000000000000" pitchFamily="2" charset="-78"/>
                        </a:rPr>
                        <a:t>۶</a:t>
                      </a: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B Nazanin" panose="00000400000000000000" pitchFamily="2" charset="-78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438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819400"/>
            <a:ext cx="8153400" cy="1371600"/>
          </a:xfrm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</a:t>
            </a:r>
            <a:r>
              <a:rPr lang="prs-AF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تشکر از توجه شما</a:t>
            </a:r>
            <a:endParaRPr lang="en-US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04214" y="1752600"/>
            <a:ext cx="7606386" cy="2692636"/>
          </a:xfrm>
          <a:solidFill>
            <a:srgbClr val="FF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20000"/>
              </a:lnSpc>
            </a:pPr>
            <a:r>
              <a:rPr lang="prs-AF" sz="2800" dirty="0">
                <a:cs typeface="B Nazanin" panose="00000400000000000000" pitchFamily="2" charset="-78"/>
              </a:rPr>
              <a:t>پلان</a:t>
            </a:r>
            <a:r>
              <a:rPr lang="fa-IR" sz="2800" dirty="0">
                <a:cs typeface="B Nazanin" panose="00000400000000000000" pitchFamily="2" charset="-78"/>
              </a:rPr>
              <a:t> کاری یک راهنما برای فعالیت‌های شماست. </a:t>
            </a:r>
            <a:endParaRPr lang="prs-AF" sz="2800" dirty="0">
              <a:cs typeface="B Nazanin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lang="fa-IR" sz="2800" dirty="0">
                <a:cs typeface="B Nazanin" panose="00000400000000000000" pitchFamily="2" charset="-78"/>
              </a:rPr>
              <a:t>می‌توانید از </a:t>
            </a:r>
            <a:r>
              <a:rPr lang="prs-AF" sz="2800" dirty="0">
                <a:cs typeface="B Nazanin" panose="00000400000000000000" pitchFamily="2" charset="-78"/>
              </a:rPr>
              <a:t>پلان</a:t>
            </a:r>
            <a:r>
              <a:rPr lang="fa-IR" sz="2800" dirty="0">
                <a:cs typeface="B Nazanin" panose="00000400000000000000" pitchFamily="2" charset="-78"/>
              </a:rPr>
              <a:t> کاری به عنوان یک مدیر/هماهنگ‌کننده پروژه استفاده کنید تا کارهای خود را </a:t>
            </a:r>
            <a:r>
              <a:rPr lang="prs-AF" sz="2800" dirty="0">
                <a:cs typeface="B Nazanin" panose="00000400000000000000" pitchFamily="2" charset="-78"/>
              </a:rPr>
              <a:t>بعد از </a:t>
            </a:r>
            <a:r>
              <a:rPr lang="fa-IR" sz="2800" dirty="0">
                <a:cs typeface="B Nazanin" panose="00000400000000000000" pitchFamily="2" charset="-78"/>
              </a:rPr>
              <a:t>تأیید برنامه‌</a:t>
            </a:r>
            <a:r>
              <a:rPr lang="prs-AF" sz="2800" dirty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ریزی کنید.</a:t>
            </a:r>
            <a:endParaRPr lang="prs-AF" sz="2800" dirty="0">
              <a:cs typeface="B Nazanin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برخی از </a:t>
            </a:r>
            <a:r>
              <a:rPr lang="prs-AF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تمویل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‌کنندگان در اجرای </a:t>
            </a:r>
            <a:r>
              <a:rPr lang="prs-AF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پلان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کاری پس از تأیید</a:t>
            </a:r>
            <a:r>
              <a:rPr lang="prs-AF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انعطاف</a:t>
            </a:r>
            <a:r>
              <a:rPr lang="prs-AF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‌پذیر هستند، بنابراین خلاق باشید اما واقع</a:t>
            </a:r>
            <a:r>
              <a:rPr lang="prs-AF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بین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fa-IR" sz="2800" dirty="0">
              <a:cs typeface="B Nazanin" panose="00000400000000000000" pitchFamily="2" charset="-78"/>
            </a:endParaRPr>
          </a:p>
          <a:p>
            <a:pPr marL="0" indent="0" algn="just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381000"/>
            <a:ext cx="5592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rs-AF" sz="3600" b="1" dirty="0">
                <a:solidFill>
                  <a:srgbClr val="006699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پلان کاری</a:t>
            </a:r>
            <a:endParaRPr lang="en-US" sz="3600" b="1" dirty="0">
              <a:solidFill>
                <a:srgbClr val="006699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250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5548" y="548488"/>
            <a:ext cx="5592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rs-AF" sz="36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نمونه پلان کاری</a:t>
            </a:r>
            <a:endParaRPr lang="en-US" sz="3600" b="1" dirty="0">
              <a:solidFill>
                <a:srgbClr val="006699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4672E-81B2-E188-5C40-55582FD74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5696"/>
            <a:ext cx="9144000" cy="462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49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676400" y="17206"/>
            <a:ext cx="566550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prs-AF" altLang="ko-KR" dirty="0">
                <a:solidFill>
                  <a:srgbClr val="5B9BD5">
                    <a:lumMod val="75000"/>
                  </a:srgbClr>
                </a:solidFill>
                <a:latin typeface="Times New Roman"/>
                <a:ea typeface="맑은 고딕" panose="020B0503020000020004" pitchFamily="34" charset="-127"/>
                <a:cs typeface="B Nazanin" panose="00000400000000000000" pitchFamily="2" charset="-78"/>
              </a:rPr>
              <a:t>نیروی کار</a:t>
            </a:r>
            <a:r>
              <a:rPr lang="fa-IR" altLang="ko-KR" dirty="0">
                <a:solidFill>
                  <a:srgbClr val="5B9BD5">
                    <a:lumMod val="75000"/>
                  </a:srgbClr>
                </a:solidFill>
                <a:latin typeface="Times New Roman"/>
                <a:ea typeface="맑은 고딕" panose="020B0503020000020004" pitchFamily="34" charset="-127"/>
                <a:cs typeface="B Nazanin" panose="00000400000000000000" pitchFamily="2" charset="-78"/>
              </a:rPr>
              <a:t>/ اداره</a:t>
            </a:r>
            <a:endParaRPr lang="en-US" altLang="ko-KR" dirty="0">
              <a:solidFill>
                <a:srgbClr val="5B9BD5">
                  <a:lumMod val="75000"/>
                </a:srgbClr>
              </a:solidFill>
              <a:latin typeface="Times New Roman"/>
              <a:ea typeface="맑은 고딕" panose="020B0503020000020004" pitchFamily="34" charset="-127"/>
              <a:cs typeface="B Nazanin" panose="00000400000000000000" pitchFamily="2" charset="-7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52500" y="1630561"/>
            <a:ext cx="7239000" cy="32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774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774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774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ct val="80000"/>
              </a:lnSpc>
              <a:defRPr/>
            </a:pPr>
            <a:endParaRPr lang="en-US" altLang="en-US" sz="2400" kern="0" dirty="0">
              <a:solidFill>
                <a:prstClr val="black"/>
              </a:solidFill>
              <a:latin typeface="Times New Roman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en-US" sz="2400" kern="0" dirty="0">
              <a:solidFill>
                <a:prstClr val="black"/>
              </a:solidFill>
              <a:latin typeface="Times New Roman"/>
            </a:endParaRPr>
          </a:p>
          <a:p>
            <a:pPr algn="just" rtl="1" eaLnBrk="1" hangingPunct="1">
              <a:lnSpc>
                <a:spcPct val="80000"/>
              </a:lnSpc>
              <a:defRPr/>
            </a:pPr>
            <a:r>
              <a:rPr lang="fa-IR" altLang="en-US" sz="2400" kern="0" dirty="0">
                <a:solidFill>
                  <a:prstClr val="black"/>
                </a:solidFill>
                <a:latin typeface="Times New Roman"/>
                <a:cs typeface="B Nazanin" panose="00000400000000000000" pitchFamily="2" charset="-78"/>
              </a:rPr>
              <a:t>چند جمله به تعداد کارکنان، </a:t>
            </a:r>
            <a:r>
              <a:rPr lang="prs-AF" altLang="en-US" sz="2400" kern="0" dirty="0">
                <a:solidFill>
                  <a:prstClr val="black"/>
                </a:solidFill>
                <a:latin typeface="Times New Roman"/>
                <a:cs typeface="B Nazanin" panose="00000400000000000000" pitchFamily="2" charset="-78"/>
              </a:rPr>
              <a:t>شایستگی</a:t>
            </a:r>
            <a:r>
              <a:rPr lang="fa-IR" altLang="en-US" sz="2400" kern="0" dirty="0">
                <a:solidFill>
                  <a:prstClr val="black"/>
                </a:solidFill>
                <a:latin typeface="Times New Roman"/>
                <a:cs typeface="B Nazanin" panose="00000400000000000000" pitchFamily="2" charset="-78"/>
              </a:rPr>
              <a:t> آن‌ها و وظایف خاص اختصاص داده شده به آن‌ها</a:t>
            </a:r>
            <a:r>
              <a:rPr lang="prs-AF" altLang="en-US" sz="2400" kern="0" dirty="0">
                <a:solidFill>
                  <a:prstClr val="black"/>
                </a:solidFill>
                <a:latin typeface="Times New Roman"/>
                <a:cs typeface="B Nazanin" panose="00000400000000000000" pitchFamily="2" charset="-78"/>
              </a:rPr>
              <a:t>،</a:t>
            </a:r>
            <a:r>
              <a:rPr lang="fa-IR" altLang="en-US" sz="2400" kern="0" dirty="0">
                <a:solidFill>
                  <a:prstClr val="black"/>
                </a:solidFill>
                <a:latin typeface="Times New Roman"/>
                <a:cs typeface="B Nazanin" panose="00000400000000000000" pitchFamily="2" charset="-78"/>
              </a:rPr>
              <a:t> اشاره خواهد کرد.</a:t>
            </a:r>
          </a:p>
          <a:p>
            <a:pPr algn="just" rtl="1" eaLnBrk="1" hangingPunct="1">
              <a:lnSpc>
                <a:spcPct val="80000"/>
              </a:lnSpc>
              <a:defRPr/>
            </a:pPr>
            <a:endParaRPr lang="fa-IR" altLang="en-US" sz="2400" kern="0" dirty="0">
              <a:solidFill>
                <a:prstClr val="black"/>
              </a:solidFill>
              <a:latin typeface="Times New Roman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80000"/>
              </a:lnSpc>
              <a:defRPr/>
            </a:pPr>
            <a:r>
              <a:rPr lang="fa-IR" altLang="en-US" sz="2400" kern="0" dirty="0">
                <a:solidFill>
                  <a:prstClr val="black"/>
                </a:solidFill>
                <a:latin typeface="Times New Roman"/>
                <a:cs typeface="B Nazanin" panose="00000400000000000000" pitchFamily="2" charset="-78"/>
              </a:rPr>
              <a:t>جزئیات درباره اعضای تیمی که در پروژه شرکت دارند، می‌تواند به عنوان </a:t>
            </a:r>
            <a:r>
              <a:rPr lang="prs-AF" altLang="en-US" sz="2400" kern="0" dirty="0">
                <a:solidFill>
                  <a:prstClr val="black"/>
                </a:solidFill>
                <a:latin typeface="Times New Roman"/>
                <a:cs typeface="B Nazanin" panose="00000400000000000000" pitchFamily="2" charset="-78"/>
              </a:rPr>
              <a:t>جز</a:t>
            </a:r>
            <a:r>
              <a:rPr lang="fa-IR" altLang="en-US" sz="2400" kern="0" dirty="0">
                <a:solidFill>
                  <a:prstClr val="black"/>
                </a:solidFill>
                <a:latin typeface="Times New Roman"/>
                <a:cs typeface="B Nazanin" panose="00000400000000000000" pitchFamily="2" charset="-78"/>
              </a:rPr>
              <a:t> از این بخش یا در </a:t>
            </a:r>
            <a:r>
              <a:rPr lang="prs-AF" altLang="en-US" sz="2400" kern="0" dirty="0">
                <a:solidFill>
                  <a:prstClr val="black"/>
                </a:solidFill>
                <a:latin typeface="Times New Roman"/>
                <a:cs typeface="B Nazanin" panose="00000400000000000000" pitchFamily="2" charset="-78"/>
              </a:rPr>
              <a:t>ضمیمه</a:t>
            </a:r>
            <a:r>
              <a:rPr lang="fa-IR" altLang="en-US" sz="2400" kern="0" dirty="0">
                <a:solidFill>
                  <a:prstClr val="black"/>
                </a:solidFill>
                <a:latin typeface="Times New Roman"/>
                <a:cs typeface="B Nazanin" panose="00000400000000000000" pitchFamily="2" charset="-78"/>
              </a:rPr>
              <a:t> درج شود.</a:t>
            </a:r>
            <a:endParaRPr lang="en-US" altLang="en-US" sz="2400" kern="0" dirty="0">
              <a:solidFill>
                <a:prstClr val="black"/>
              </a:solidFill>
              <a:latin typeface="Times New Roman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419600"/>
            <a:ext cx="8305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4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66800" y="1981200"/>
            <a:ext cx="7135571" cy="2692636"/>
          </a:xfrm>
          <a:solidFill>
            <a:srgbClr val="FF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r" rtl="1"/>
            <a:r>
              <a:rPr lang="fa-IR" sz="3200" dirty="0">
                <a:cs typeface="B Nazanin" panose="00000400000000000000" pitchFamily="2" charset="-78"/>
              </a:rPr>
              <a:t>چه کسی مسئول </a:t>
            </a:r>
            <a:r>
              <a:rPr lang="prs-AF" sz="3200" dirty="0">
                <a:cs typeface="B Nazanin" panose="00000400000000000000" pitchFamily="2" charset="-78"/>
              </a:rPr>
              <a:t>انجام </a:t>
            </a:r>
            <a:r>
              <a:rPr lang="fa-IR" sz="3200" dirty="0">
                <a:cs typeface="B Nazanin" panose="00000400000000000000" pitchFamily="2" charset="-78"/>
              </a:rPr>
              <a:t>هر وظیفه خواهد بود؟ </a:t>
            </a:r>
            <a:endParaRPr lang="prs-AF" sz="3200" dirty="0">
              <a:cs typeface="B Nazanin" panose="00000400000000000000" pitchFamily="2" charset="-78"/>
            </a:endParaRPr>
          </a:p>
          <a:p>
            <a:pPr algn="r" rtl="1"/>
            <a:r>
              <a:rPr lang="fa-IR" sz="3200" dirty="0">
                <a:cs typeface="B Nazanin" panose="00000400000000000000" pitchFamily="2" charset="-78"/>
              </a:rPr>
              <a:t>مدت زمان می‌تواند برای برنامه‌ریزی استفاده شود و همچنین نشان می‌دهد که آیا در انجام </a:t>
            </a:r>
            <a:r>
              <a:rPr lang="prs-AF" sz="3200" dirty="0">
                <a:cs typeface="B Nazanin" panose="00000400000000000000" pitchFamily="2" charset="-78"/>
              </a:rPr>
              <a:t>کار ها</a:t>
            </a:r>
            <a:r>
              <a:rPr lang="fa-IR" sz="3200" dirty="0">
                <a:cs typeface="B Nazanin" panose="00000400000000000000" pitchFamily="2" charset="-78"/>
              </a:rPr>
              <a:t> عقب مانده‌ایم.</a:t>
            </a:r>
            <a:endParaRPr lang="prs-AF" sz="3200" dirty="0">
              <a:cs typeface="B Nazanin" panose="00000400000000000000" pitchFamily="2" charset="-78"/>
            </a:endParaRPr>
          </a:p>
          <a:p>
            <a:pPr algn="r" rtl="1"/>
            <a:r>
              <a:rPr lang="fa-IR" sz="3200" dirty="0">
                <a:cs typeface="B Nazanin" panose="00000400000000000000" pitchFamily="2" charset="-78"/>
              </a:rPr>
              <a:t> ت</a:t>
            </a:r>
            <a:r>
              <a:rPr lang="prs-AF" sz="3200" dirty="0">
                <a:cs typeface="B Nazanin" panose="00000400000000000000" pitchFamily="2" charset="-78"/>
              </a:rPr>
              <a:t>مویل </a:t>
            </a:r>
            <a:r>
              <a:rPr lang="fa-IR" sz="3200" dirty="0">
                <a:cs typeface="B Nazanin" panose="00000400000000000000" pitchFamily="2" charset="-78"/>
              </a:rPr>
              <a:t>کنندگان انعطاف</a:t>
            </a:r>
            <a:r>
              <a:rPr lang="prs-AF" sz="3200" dirty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‌پذیری را درباره اینکه کی کار را انجام می‌دهد (مثلاً </a:t>
            </a:r>
            <a:r>
              <a:rPr lang="prs-AF" sz="3200" dirty="0">
                <a:cs typeface="B Nazanin" panose="00000400000000000000" pitchFamily="2" charset="-78"/>
              </a:rPr>
              <a:t>پوزیشن های</a:t>
            </a:r>
            <a:r>
              <a:rPr lang="fa-IR" sz="3200" dirty="0">
                <a:cs typeface="B Nazanin" panose="00000400000000000000" pitchFamily="2" charset="-78"/>
              </a:rPr>
              <a:t> جدید) </a:t>
            </a:r>
            <a:r>
              <a:rPr lang="prs-AF" sz="3200" dirty="0">
                <a:cs typeface="B Nazanin" panose="00000400000000000000" pitchFamily="2" charset="-78"/>
              </a:rPr>
              <a:t>نشان</a:t>
            </a:r>
            <a:r>
              <a:rPr lang="fa-IR" sz="3200" dirty="0">
                <a:cs typeface="B Nazanin" panose="00000400000000000000" pitchFamily="2" charset="-78"/>
              </a:rPr>
              <a:t> می‌دهند.</a:t>
            </a:r>
            <a:endParaRPr lang="en-US" sz="2100" b="1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609600"/>
            <a:ext cx="5592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cs typeface="B Nazanin" panose="00000400000000000000" pitchFamily="2" charset="-78"/>
              </a:rPr>
              <a:t>مردم و زمان‌بندی</a:t>
            </a:r>
            <a:endParaRPr lang="en-US" sz="3000" b="1" dirty="0">
              <a:solidFill>
                <a:srgbClr val="006699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070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04214" y="1905000"/>
            <a:ext cx="7135571" cy="2692636"/>
          </a:xfrm>
          <a:solidFill>
            <a:srgbClr val="FF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just" rtl="1">
              <a:buNone/>
            </a:pP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برنامه‌ریزی زمان کارکنان مسئولیت مهمی برای هر مدیر کسب و کار است. مدیران ممکن است فشار را احساس کنند زمانی که فرآیند برنامه‌ریزی موثری وجود ندارد. به همین ترتیب، برای افزایش انگیزه کارکنان، </a:t>
            </a:r>
            <a:r>
              <a:rPr lang="prs-AF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قابل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اهمیت است که آن‌ها دارای یک برنامه کاری باشند </a:t>
            </a:r>
            <a:r>
              <a:rPr lang="prs-AF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مطابق 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مهارت‌ها و نیازهایشان</a:t>
            </a:r>
            <a:r>
              <a:rPr lang="prs-AF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. </a:t>
            </a:r>
          </a:p>
          <a:p>
            <a:pPr marL="0" indent="0" algn="just" rtl="1">
              <a:buNone/>
            </a:pPr>
            <a:r>
              <a:rPr lang="prs-AF" sz="2400" b="1" dirty="0">
                <a:cs typeface="B Nazanin" panose="00000400000000000000" pitchFamily="2" charset="-78"/>
              </a:rPr>
              <a:t>تیم کاری خود را بشناسید</a:t>
            </a:r>
            <a:r>
              <a:rPr lang="fa-IR" sz="2400" b="1" dirty="0">
                <a:cs typeface="B Nazanin" panose="00000400000000000000" pitchFamily="2" charset="-78"/>
              </a:rPr>
              <a:t>: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fa-IR" sz="2400" b="1" dirty="0">
                <a:cs typeface="B Nazanin" panose="00000400000000000000" pitchFamily="2" charset="-78"/>
              </a:rPr>
              <a:t>یک </a:t>
            </a:r>
            <a:r>
              <a:rPr lang="prs-AF" sz="2400" b="1" dirty="0">
                <a:cs typeface="B Nazanin" panose="00000400000000000000" pitchFamily="2" charset="-78"/>
              </a:rPr>
              <a:t>روند</a:t>
            </a:r>
            <a:r>
              <a:rPr lang="fa-IR" sz="2400" b="1" dirty="0">
                <a:cs typeface="B Nazanin" panose="00000400000000000000" pitchFamily="2" charset="-78"/>
              </a:rPr>
              <a:t> برای در دسترس بودن کارکنان ایجاد کنید.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fa-IR" sz="2400" b="1" dirty="0">
                <a:cs typeface="B Nazanin" panose="00000400000000000000" pitchFamily="2" charset="-78"/>
              </a:rPr>
              <a:t>برنامه ریزی را به آسانی قابل دسترس قرار دهید.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fa-IR" sz="2400" b="1" dirty="0">
                <a:cs typeface="B Nazanin" panose="00000400000000000000" pitchFamily="2" charset="-78"/>
              </a:rPr>
              <a:t>برای بدترین حال</a:t>
            </a:r>
            <a:r>
              <a:rPr lang="prs-AF" sz="2400" b="1" dirty="0">
                <a:cs typeface="B Nazanin" panose="00000400000000000000" pitchFamily="2" charset="-78"/>
              </a:rPr>
              <a:t>ات آماده باشید</a:t>
            </a:r>
            <a:r>
              <a:rPr lang="fa-IR" sz="2400" b="1" dirty="0">
                <a:cs typeface="B Nazanin" panose="00000400000000000000" pitchFamily="2" charset="-78"/>
              </a:rPr>
              <a:t>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fa-IR" sz="2400" b="1" dirty="0">
                <a:cs typeface="B Nazanin" panose="00000400000000000000" pitchFamily="2" charset="-78"/>
              </a:rPr>
              <a:t>فرد مناسب را برای هر کار </a:t>
            </a:r>
            <a:r>
              <a:rPr lang="prs-AF" sz="2400" b="1" dirty="0">
                <a:cs typeface="B Nazanin" panose="00000400000000000000" pitchFamily="2" charset="-78"/>
              </a:rPr>
              <a:t>انتخاب </a:t>
            </a:r>
            <a:r>
              <a:rPr lang="fa-IR" sz="2400" b="1" dirty="0">
                <a:cs typeface="B Nazanin" panose="00000400000000000000" pitchFamily="2" charset="-78"/>
              </a:rPr>
              <a:t>کنید.</a:t>
            </a:r>
            <a:endParaRPr lang="en-US" sz="2400" b="1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609600"/>
            <a:ext cx="5592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cs typeface="B Nazanin" panose="00000400000000000000" pitchFamily="2" charset="-78"/>
              </a:rPr>
              <a:t>زمان‌بندی کارکنان</a:t>
            </a:r>
            <a:endParaRPr lang="en-US" sz="3000" b="1" dirty="0">
              <a:solidFill>
                <a:srgbClr val="006699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2327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533400"/>
            <a:ext cx="55929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000" b="1" dirty="0">
                <a:solidFill>
                  <a:srgbClr val="006699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برنامه‌ریزی زمانی کارکنان</a:t>
            </a:r>
            <a:endParaRPr lang="en-US" sz="3000" b="1" dirty="0">
              <a:solidFill>
                <a:srgbClr val="006699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1EDF63-AED1-E8CE-CA9A-4C06E8EB42A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E89AE6B-B50E-C959-EA74-B906CAF561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019731"/>
              </p:ext>
            </p:extLst>
          </p:nvPr>
        </p:nvGraphicFramePr>
        <p:xfrm>
          <a:off x="589581" y="1600078"/>
          <a:ext cx="4650014" cy="4495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2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7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52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7170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7681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659" marR="6659" marT="66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659" marR="6659" marT="66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659" marR="6659" marT="66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659" marR="6659" marT="66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659" marR="6659" marT="66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659" marR="6659" marT="66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659" marR="6659" marT="66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659" marR="6659" marT="66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659" marR="6659" marT="66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659" marR="6659" marT="66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659" marR="6659" marT="66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659" marR="6659" marT="66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659" marR="6659" marT="6659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1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659" marR="6659" marT="66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659" marR="6659" marT="66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659" marR="6659" marT="66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659" marR="6659" marT="66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659" marR="6659" marT="66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659" marR="6659" marT="66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659" marR="6659" marT="66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659" marR="6659" marT="66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659" marR="6659" marT="66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659" marR="6659" marT="66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659" marR="6659" marT="66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659" marR="6659" marT="66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659" marR="6659" marT="6659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61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fa-IR" sz="900" b="1" u="none" strike="noStrike" dirty="0">
                          <a:effectLst/>
                        </a:rPr>
                        <a:t>روزهای کاری از زمان شروع قرارداد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a-IR" sz="900" b="1" u="none" strike="noStrike" dirty="0">
                          <a:effectLst/>
                        </a:rPr>
                        <a:t>مجموع روزها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1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rs-AF" sz="900" b="1" u="none" strike="noStrike" dirty="0">
                          <a:effectLst/>
                        </a:rPr>
                        <a:t>هفته</a:t>
                      </a:r>
                      <a:r>
                        <a:rPr lang="prs-AF" sz="900" b="1" u="none" strike="noStrike" baseline="0" dirty="0">
                          <a:effectLst/>
                        </a:rPr>
                        <a:t> دوم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rs-AF" sz="900" b="1" u="none" strike="noStrike" dirty="0">
                          <a:effectLst/>
                        </a:rPr>
                        <a:t>هفته</a:t>
                      </a:r>
                      <a:r>
                        <a:rPr lang="prs-AF" sz="900" b="1" u="none" strike="noStrike" baseline="0" dirty="0">
                          <a:effectLst/>
                        </a:rPr>
                        <a:t> اول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rs-AF" sz="900" b="1" u="none" strike="noStrike" dirty="0">
                          <a:effectLst/>
                        </a:rPr>
                        <a:t>۱۱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rs-AF" sz="900" b="1" u="none" strike="noStrike" dirty="0">
                          <a:effectLst/>
                        </a:rPr>
                        <a:t>۱۰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rs-AF" sz="900" b="1" u="none" strike="noStrike" dirty="0">
                          <a:effectLst/>
                        </a:rPr>
                        <a:t>۹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rs-AF" sz="900" b="1" u="none" strike="noStrike" dirty="0">
                          <a:effectLst/>
                        </a:rPr>
                        <a:t>۸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rs-AF" sz="900" b="1" u="none" strike="noStrike" dirty="0">
                          <a:effectLst/>
                        </a:rPr>
                        <a:t>۷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rs-AF" sz="900" b="1" u="none" strike="noStrike" dirty="0">
                          <a:effectLst/>
                        </a:rPr>
                        <a:t>۶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rs-AF" sz="900" b="1" u="none" strike="noStrike" dirty="0">
                          <a:effectLst/>
                        </a:rPr>
                        <a:t>۵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rs-AF" sz="900" b="1" u="none" strike="noStrike" dirty="0">
                          <a:effectLst/>
                        </a:rPr>
                        <a:t>۴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rs-AF" sz="900" b="1" u="none" strike="noStrike" dirty="0">
                          <a:effectLst/>
                        </a:rPr>
                        <a:t>۳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rs-AF" sz="900" b="1" u="none" strike="noStrike" dirty="0">
                          <a:effectLst/>
                        </a:rPr>
                        <a:t>۲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rs-AF" sz="900" b="1" u="none" strike="noStrike" dirty="0">
                          <a:effectLst/>
                        </a:rPr>
                        <a:t>۱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rowSpan="12" gridSpan="2">
                  <a:txBody>
                    <a:bodyPr/>
                    <a:lstStyle/>
                    <a:p>
                      <a:pPr algn="ctr" fontAlgn="ctr"/>
                      <a:r>
                        <a:rPr lang="prs-AF" sz="900" b="1" u="none" strike="noStrike" dirty="0">
                          <a:effectLst/>
                        </a:rPr>
                        <a:t>اخر</a:t>
                      </a:r>
                      <a:r>
                        <a:rPr lang="prs-AF" sz="900" b="1" u="none" strike="noStrike" baseline="0" dirty="0">
                          <a:effectLst/>
                        </a:rPr>
                        <a:t> هقته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vert="vert270" anchor="ctr"/>
                </a:tc>
                <a:tc rowSpan="1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rs-AF" sz="900" b="1" u="none" strike="noStrike" dirty="0">
                          <a:effectLst/>
                        </a:rPr>
                        <a:t>۱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rs-AF" sz="9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۱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rs-AF" sz="900" b="1" u="none" strike="noStrike" dirty="0">
                          <a:effectLst/>
                        </a:rPr>
                        <a:t>۱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rs-AF" sz="900" b="1" u="none" strike="noStrike" dirty="0">
                          <a:effectLst/>
                        </a:rPr>
                        <a:t>۱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prs-AF" sz="900" b="1" u="none" strike="noStrike" dirty="0">
                          <a:effectLst/>
                        </a:rPr>
                        <a:t>ریپورت</a:t>
                      </a:r>
                      <a:r>
                        <a:rPr lang="prs-AF" sz="900" b="1" u="none" strike="noStrike" baseline="0" dirty="0">
                          <a:effectLst/>
                        </a:rPr>
                        <a:t> نهای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rs-AF" sz="900" b="1" u="none" strike="noStrike" dirty="0">
                          <a:effectLst/>
                        </a:rPr>
                        <a:t>۱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rs-AF" sz="9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۱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rs-AF" sz="900" b="1" u="none" strike="noStrike" dirty="0">
                          <a:effectLst/>
                        </a:rPr>
                        <a:t>۱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rs-AF" sz="900" b="1" u="none" strike="noStrike" dirty="0">
                          <a:effectLst/>
                        </a:rPr>
                        <a:t>۱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rs-AF" sz="900" b="1" u="none" strike="noStrike" dirty="0">
                          <a:effectLst/>
                        </a:rPr>
                        <a:t>۱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rs-AF" sz="9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۱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rs-AF" sz="900" b="1" u="none" strike="noStrike" dirty="0">
                          <a:effectLst/>
                        </a:rPr>
                        <a:t>۱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rs-AF" sz="900" b="1" u="none" strike="noStrike" dirty="0">
                          <a:effectLst/>
                        </a:rPr>
                        <a:t>۱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1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59" marR="6659" marT="6659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rs-AF" sz="900" b="1" u="none" strike="noStrike" dirty="0">
                          <a:effectLst/>
                        </a:rPr>
                        <a:t>۱</a:t>
                      </a:r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rs-AF" sz="900" b="1" u="none" strike="noStrike" dirty="0">
                          <a:effectLst/>
                        </a:rPr>
                        <a:t>۱</a:t>
                      </a:r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8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 1/2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 1/2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 1/2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25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 1/2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 1/2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3611">
                <a:tc v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09244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5D24C6-EBAE-5881-6515-8B6127C11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504561"/>
              </p:ext>
            </p:extLst>
          </p:nvPr>
        </p:nvGraphicFramePr>
        <p:xfrm>
          <a:off x="5105400" y="1600200"/>
          <a:ext cx="3660647" cy="4495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8921">
                  <a:extLst>
                    <a:ext uri="{9D8B030D-6E8A-4147-A177-3AD203B41FA5}">
                      <a16:colId xmlns:a16="http://schemas.microsoft.com/office/drawing/2014/main" val="1345648991"/>
                    </a:ext>
                  </a:extLst>
                </a:gridCol>
                <a:gridCol w="2031726">
                  <a:extLst>
                    <a:ext uri="{9D8B030D-6E8A-4147-A177-3AD203B41FA5}">
                      <a16:colId xmlns:a16="http://schemas.microsoft.com/office/drawing/2014/main" val="1902810247"/>
                    </a:ext>
                  </a:extLst>
                </a:gridCol>
              </a:tblGrid>
              <a:tr h="270631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659" marR="6659" marT="6659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prs-AF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زمان</a:t>
                      </a:r>
                      <a:r>
                        <a:rPr lang="prs-AF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بندی کارکنان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b"/>
                </a:tc>
                <a:extLst>
                  <a:ext uri="{0D108BD9-81ED-4DB2-BD59-A6C34878D82A}">
                    <a16:rowId xmlns:a16="http://schemas.microsoft.com/office/drawing/2014/main" val="2525712029"/>
                  </a:ext>
                </a:extLst>
              </a:tr>
              <a:tr h="270631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659" marR="6659" marT="66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659" marR="6659" marT="6659" marB="0" anchor="b"/>
                </a:tc>
                <a:extLst>
                  <a:ext uri="{0D108BD9-81ED-4DB2-BD59-A6C34878D82A}">
                    <a16:rowId xmlns:a16="http://schemas.microsoft.com/office/drawing/2014/main" val="1397983674"/>
                  </a:ext>
                </a:extLst>
              </a:tr>
              <a:tr h="316816">
                <a:tc>
                  <a:txBody>
                    <a:bodyPr/>
                    <a:lstStyle/>
                    <a:p>
                      <a:pPr algn="ctr" fontAlgn="ctr"/>
                      <a:r>
                        <a:rPr lang="prs-AF" sz="1200" b="1" u="none" strike="noStrike" dirty="0">
                          <a:effectLst/>
                        </a:rPr>
                        <a:t>تیم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rs-AF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فعالبت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extLst>
                  <a:ext uri="{0D108BD9-81ED-4DB2-BD59-A6C34878D82A}">
                    <a16:rowId xmlns:a16="http://schemas.microsoft.com/office/drawing/2014/main" val="3704402660"/>
                  </a:ext>
                </a:extLst>
              </a:tr>
              <a:tr h="270631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b="1" u="none" strike="noStrike" dirty="0">
                          <a:effectLst/>
                        </a:rPr>
                        <a:t>تعیین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prs-AF" sz="1200" b="1" u="none" strike="noStrike" dirty="0">
                          <a:effectLst/>
                        </a:rPr>
                        <a:t>اسم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extLst>
                  <a:ext uri="{0D108BD9-81ED-4DB2-BD59-A6C34878D82A}">
                    <a16:rowId xmlns:a16="http://schemas.microsoft.com/office/drawing/2014/main" val="1958961510"/>
                  </a:ext>
                </a:extLst>
              </a:tr>
              <a:tr h="27063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a-IR" sz="1200" b="1" u="none" strike="noStrike" dirty="0">
                          <a:effectLst/>
                        </a:rPr>
                        <a:t>فاز 1 - برنامه ریزی تکلیف و تدوین برنامه درسی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368714"/>
                  </a:ext>
                </a:extLst>
              </a:tr>
              <a:tr h="270631">
                <a:tc>
                  <a:txBody>
                    <a:bodyPr/>
                    <a:lstStyle/>
                    <a:p>
                      <a:pPr algn="l" fontAlgn="ctr"/>
                      <a:r>
                        <a:rPr lang="fa-I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مربی متخصص و هماهنگ کننده پروژه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prs-AF" sz="900" b="1" u="none" strike="noStrike" dirty="0">
                          <a:effectLst/>
                        </a:rPr>
                        <a:t>عمر صاقی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extLst>
                  <a:ext uri="{0D108BD9-81ED-4DB2-BD59-A6C34878D82A}">
                    <a16:rowId xmlns:a16="http://schemas.microsoft.com/office/drawing/2014/main" val="1536754103"/>
                  </a:ext>
                </a:extLst>
              </a:tr>
              <a:tr h="333505">
                <a:tc>
                  <a:txBody>
                    <a:bodyPr/>
                    <a:lstStyle/>
                    <a:p>
                      <a:pPr algn="l" fontAlgn="ctr"/>
                      <a:r>
                        <a:rPr lang="fa-IR" sz="900" b="1" u="none" strike="noStrike" dirty="0">
                          <a:effectLst/>
                        </a:rPr>
                        <a:t>مربی ارشد - قندهار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prs-AF" sz="9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وسیع</a:t>
                      </a:r>
                      <a:r>
                        <a:rPr lang="prs-AF" sz="9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الله انصار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extLst>
                  <a:ext uri="{0D108BD9-81ED-4DB2-BD59-A6C34878D82A}">
                    <a16:rowId xmlns:a16="http://schemas.microsoft.com/office/drawing/2014/main" val="3367473005"/>
                  </a:ext>
                </a:extLst>
              </a:tr>
              <a:tr h="327282">
                <a:tc>
                  <a:txBody>
                    <a:bodyPr/>
                    <a:lstStyle/>
                    <a:p>
                      <a:pPr algn="l" fontAlgn="ctr"/>
                      <a:r>
                        <a:rPr lang="fa-I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مربی ارشد - هرات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prs-AF" sz="900" b="1" u="none" strike="noStrike" dirty="0">
                          <a:effectLst/>
                        </a:rPr>
                        <a:t>مسعود</a:t>
                      </a:r>
                      <a:r>
                        <a:rPr lang="prs-AF" sz="900" b="1" u="none" strike="noStrike" baseline="0" dirty="0">
                          <a:effectLst/>
                        </a:rPr>
                        <a:t> ارغوان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extLst>
                  <a:ext uri="{0D108BD9-81ED-4DB2-BD59-A6C34878D82A}">
                    <a16:rowId xmlns:a16="http://schemas.microsoft.com/office/drawing/2014/main" val="3046685589"/>
                  </a:ext>
                </a:extLst>
              </a:tr>
              <a:tr h="270631">
                <a:tc gridSpan="2">
                  <a:txBody>
                    <a:bodyPr/>
                    <a:lstStyle/>
                    <a:p>
                      <a:pPr algn="r" rtl="1" fontAlgn="ctr"/>
                      <a:r>
                        <a:rPr lang="fa-I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فاز 2 - اجرای تکلیف یعنی تحویل کارگاه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127535"/>
                  </a:ext>
                </a:extLst>
              </a:tr>
              <a:tr h="270631">
                <a:tc>
                  <a:txBody>
                    <a:bodyPr/>
                    <a:lstStyle/>
                    <a:p>
                      <a:pPr algn="l" fontAlgn="ctr"/>
                      <a:r>
                        <a:rPr lang="fa-I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مربی متخصص و هماهنگ کننده پروژه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prs-AF" sz="900" b="1" u="none" strike="noStrike" dirty="0">
                          <a:effectLst/>
                        </a:rPr>
                        <a:t>عمر صاقی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extLst>
                  <a:ext uri="{0D108BD9-81ED-4DB2-BD59-A6C34878D82A}">
                    <a16:rowId xmlns:a16="http://schemas.microsoft.com/office/drawing/2014/main" val="741642969"/>
                  </a:ext>
                </a:extLst>
              </a:tr>
              <a:tr h="270631">
                <a:tc>
                  <a:txBody>
                    <a:bodyPr/>
                    <a:lstStyle/>
                    <a:p>
                      <a:pPr algn="l" fontAlgn="ctr"/>
                      <a:r>
                        <a:rPr lang="fa-IR" sz="900" b="1" u="none" strike="noStrike" dirty="0">
                          <a:effectLst/>
                        </a:rPr>
                        <a:t>مربی ارشد - قندهار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prs-AF" sz="9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وسیع</a:t>
                      </a:r>
                      <a:r>
                        <a:rPr lang="prs-AF" sz="9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الله انصار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extLst>
                  <a:ext uri="{0D108BD9-81ED-4DB2-BD59-A6C34878D82A}">
                    <a16:rowId xmlns:a16="http://schemas.microsoft.com/office/drawing/2014/main" val="1746130692"/>
                  </a:ext>
                </a:extLst>
              </a:tr>
              <a:tr h="270631">
                <a:tc>
                  <a:txBody>
                    <a:bodyPr/>
                    <a:lstStyle/>
                    <a:p>
                      <a:pPr algn="l" fontAlgn="ctr"/>
                      <a:r>
                        <a:rPr lang="fa-I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مربی ارشد - هرات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prs-AF" sz="900" b="1" u="none" strike="noStrike" dirty="0">
                          <a:effectLst/>
                        </a:rPr>
                        <a:t>مسعود</a:t>
                      </a:r>
                      <a:r>
                        <a:rPr lang="prs-AF" sz="900" b="1" u="none" strike="noStrike" baseline="0" dirty="0">
                          <a:effectLst/>
                        </a:rPr>
                        <a:t> ارغوان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extLst>
                  <a:ext uri="{0D108BD9-81ED-4DB2-BD59-A6C34878D82A}">
                    <a16:rowId xmlns:a16="http://schemas.microsoft.com/office/drawing/2014/main" val="1107072999"/>
                  </a:ext>
                </a:extLst>
              </a:tr>
              <a:tr h="270631">
                <a:tc gridSpan="2">
                  <a:txBody>
                    <a:bodyPr/>
                    <a:lstStyle/>
                    <a:p>
                      <a:pPr algn="r" rtl="1" fontAlgn="ctr"/>
                      <a:r>
                        <a:rPr lang="fa-IR" sz="900" b="1" u="none" strike="noStrike" dirty="0">
                          <a:effectLst/>
                        </a:rPr>
                        <a:t>فاز 3 - نتیجه گیری و گزارش نهایی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021706"/>
                  </a:ext>
                </a:extLst>
              </a:tr>
              <a:tr h="270631">
                <a:tc>
                  <a:txBody>
                    <a:bodyPr/>
                    <a:lstStyle/>
                    <a:p>
                      <a:pPr algn="l" fontAlgn="ctr"/>
                      <a:r>
                        <a:rPr lang="fa-I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مربی متخصص و هماهنگ کننده پروژه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prs-AF" sz="900" b="1" u="none" strike="noStrike" dirty="0">
                          <a:effectLst/>
                        </a:rPr>
                        <a:t>عمر صاقی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extLst>
                  <a:ext uri="{0D108BD9-81ED-4DB2-BD59-A6C34878D82A}">
                    <a16:rowId xmlns:a16="http://schemas.microsoft.com/office/drawing/2014/main" val="2560794662"/>
                  </a:ext>
                </a:extLst>
              </a:tr>
              <a:tr h="270631">
                <a:tc>
                  <a:txBody>
                    <a:bodyPr/>
                    <a:lstStyle/>
                    <a:p>
                      <a:pPr algn="l" fontAlgn="ctr"/>
                      <a:r>
                        <a:rPr lang="fa-IR" sz="900" b="1" u="none" strike="noStrike" dirty="0">
                          <a:effectLst/>
                        </a:rPr>
                        <a:t>مربی ارشد - قندهار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prs-AF" sz="9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وسیع</a:t>
                      </a:r>
                      <a:r>
                        <a:rPr lang="prs-AF" sz="9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الله انصار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extLst>
                  <a:ext uri="{0D108BD9-81ED-4DB2-BD59-A6C34878D82A}">
                    <a16:rowId xmlns:a16="http://schemas.microsoft.com/office/drawing/2014/main" val="2375524298"/>
                  </a:ext>
                </a:extLst>
              </a:tr>
              <a:tr h="270631">
                <a:tc>
                  <a:txBody>
                    <a:bodyPr/>
                    <a:lstStyle/>
                    <a:p>
                      <a:pPr algn="l" fontAlgn="ctr"/>
                      <a:r>
                        <a:rPr lang="fa-I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مربی ارشد - هرات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prs-AF" sz="900" b="1" u="none" strike="noStrike" dirty="0">
                          <a:effectLst/>
                        </a:rPr>
                        <a:t>مسعود</a:t>
                      </a:r>
                      <a:r>
                        <a:rPr lang="prs-AF" sz="900" b="1" u="none" strike="noStrike" baseline="0" dirty="0">
                          <a:effectLst/>
                        </a:rPr>
                        <a:t> ارغوان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9" marR="6659" marT="6659" marB="0" anchor="ctr"/>
                </a:tc>
                <a:extLst>
                  <a:ext uri="{0D108BD9-81ED-4DB2-BD59-A6C34878D82A}">
                    <a16:rowId xmlns:a16="http://schemas.microsoft.com/office/drawing/2014/main" val="216293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816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81200" y="381000"/>
            <a:ext cx="57721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ko-KR" sz="4000" dirty="0">
                <a:solidFill>
                  <a:srgbClr val="5B9BD5">
                    <a:lumMod val="75000"/>
                  </a:srgbClr>
                </a:solidFill>
                <a:latin typeface="Times New Roman"/>
                <a:ea typeface="맑은 고딕" panose="020B0503020000020004" pitchFamily="34" charset="-127"/>
              </a:rPr>
              <a:t>نظارت</a:t>
            </a:r>
            <a:endParaRPr lang="en-US" sz="4000" b="1" dirty="0">
              <a:solidFill>
                <a:srgbClr val="5B9BD5">
                  <a:lumMod val="75000"/>
                </a:srgbClr>
              </a:solidFill>
              <a:latin typeface="Times New Roman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5800" y="1029703"/>
            <a:ext cx="8229600" cy="122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04788" indent="-204788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>
              <a:solidFill>
                <a:prstClr val="black"/>
              </a:solidFill>
              <a:latin typeface="Times New Roman"/>
              <a:ea typeface="宋体" panose="02010600030101010101" pitchFamily="2" charset="-122"/>
            </a:endParaRPr>
          </a:p>
          <a:p>
            <a:pPr marL="204788" indent="-204788" algn="r" rtl="1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fa-IR" altLang="zh-CN" sz="2400" dirty="0">
                <a:solidFill>
                  <a:prstClr val="black"/>
                </a:solidFill>
                <a:latin typeface="Times New Roman"/>
                <a:ea typeface="宋体" panose="02010600030101010101" pitchFamily="2" charset="-122"/>
                <a:cs typeface="B Nazanin" panose="00000400000000000000" pitchFamily="2" charset="-78"/>
              </a:rPr>
              <a:t>یک عملکرد پیوسته که به هدف ارائه نشانه‌های </a:t>
            </a:r>
            <a:r>
              <a:rPr lang="prs-AF" altLang="zh-CN" sz="2400" dirty="0">
                <a:solidFill>
                  <a:prstClr val="black"/>
                </a:solidFill>
                <a:latin typeface="Times New Roman"/>
                <a:ea typeface="宋体" panose="02010600030101010101" pitchFamily="2" charset="-122"/>
                <a:cs typeface="B Nazanin" panose="00000400000000000000" pitchFamily="2" charset="-78"/>
              </a:rPr>
              <a:t>اولیه</a:t>
            </a:r>
            <a:r>
              <a:rPr lang="fa-IR" altLang="zh-CN" sz="2400" dirty="0">
                <a:solidFill>
                  <a:prstClr val="black"/>
                </a:solidFill>
                <a:latin typeface="Times New Roman"/>
                <a:ea typeface="宋体" panose="02010600030101010101" pitchFamily="2" charset="-122"/>
                <a:cs typeface="B Nazanin" panose="00000400000000000000" pitchFamily="2" charset="-78"/>
              </a:rPr>
              <a:t> از پیشرفت یا عدم پیشرفت در دستیابی به نتایج می‌پردازد.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Nazanin" panose="00000400000000000000" pitchFamily="2" charset="-78"/>
            </a:endParaRPr>
          </a:p>
        </p:txBody>
      </p:sp>
      <p:pic>
        <p:nvPicPr>
          <p:cNvPr id="4" name="Picture 6" descr="http://www.technogroup.ch/uploads/media/SystemMonitoring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274910"/>
            <a:ext cx="5029199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477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28800" y="381000"/>
            <a:ext cx="57721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ko-KR" sz="4000" dirty="0">
                <a:solidFill>
                  <a:srgbClr val="5B9BD5">
                    <a:lumMod val="75000"/>
                  </a:srgbClr>
                </a:solidFill>
                <a:latin typeface="Times New Roman"/>
                <a:ea typeface="맑은 고딕" panose="020B0503020000020004" pitchFamily="34" charset="-127"/>
              </a:rPr>
              <a:t>نظارت (۲)</a:t>
            </a:r>
            <a:endParaRPr lang="en-US" altLang="ko-KR" sz="4000" dirty="0">
              <a:solidFill>
                <a:srgbClr val="5B9BD5">
                  <a:lumMod val="75000"/>
                </a:srgbClr>
              </a:solidFill>
              <a:latin typeface="Times New Roman"/>
              <a:ea typeface="맑은 고딕" panose="020B0503020000020004" pitchFamily="34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66800" y="1905000"/>
            <a:ext cx="624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zh-CN" sz="2400" dirty="0">
              <a:solidFill>
                <a:prstClr val="black"/>
              </a:solidFill>
              <a:latin typeface="Times New Roman"/>
              <a:ea typeface="宋体" panose="02010600030101010101" pitchFamily="2" charset="-122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499768"/>
              </p:ext>
            </p:extLst>
          </p:nvPr>
        </p:nvGraphicFramePr>
        <p:xfrm>
          <a:off x="1524000" y="1752600"/>
          <a:ext cx="7010400" cy="449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10400">
                  <a:extLst>
                    <a:ext uri="{9D8B030D-6E8A-4147-A177-3AD203B41FA5}">
                      <a16:colId xmlns:a16="http://schemas.microsoft.com/office/drawing/2014/main" val="1364798406"/>
                    </a:ext>
                  </a:extLst>
                </a:gridCol>
              </a:tblGrid>
              <a:tr h="4495800">
                <a:tc>
                  <a:txBody>
                    <a:bodyPr/>
                    <a:lstStyle/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fa-IR" sz="3200" dirty="0">
                          <a:cs typeface="B Nazanin" panose="00000400000000000000" pitchFamily="2" charset="-78"/>
                        </a:rPr>
                        <a:t>فرض می‌کند که برنامه‌ی موجود معتبر است.</a:t>
                      </a:r>
                      <a:endParaRPr lang="prs-AF" sz="3200" dirty="0">
                        <a:cs typeface="B Nazanin" panose="00000400000000000000" pitchFamily="2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fa-IR" sz="3200" dirty="0">
                          <a:cs typeface="B Nazanin" panose="00000400000000000000" pitchFamily="2" charset="-78"/>
                        </a:rPr>
                        <a:t>در سطح پروژه انجام می‌شود.</a:t>
                      </a:r>
                      <a:endParaRPr lang="prs-AF" sz="3200" dirty="0">
                        <a:cs typeface="B Nazanin" panose="00000400000000000000" pitchFamily="2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fa-IR" sz="3200" dirty="0">
                          <a:cs typeface="B Nazanin" panose="00000400000000000000" pitchFamily="2" charset="-78"/>
                        </a:rPr>
                        <a:t>مسئولیت مدیریت پروژه است.</a:t>
                      </a:r>
                      <a:endParaRPr lang="prs-AF" sz="3200" dirty="0">
                        <a:cs typeface="B Nazanin" panose="00000400000000000000" pitchFamily="2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fa-IR" sz="3200" dirty="0">
                          <a:cs typeface="B Nazanin" panose="00000400000000000000" pitchFamily="2" charset="-78"/>
                        </a:rPr>
                        <a:t>بر اساس شاخص‌های تعریف شده در چارچوب منطقی است.</a:t>
                      </a:r>
                      <a:endParaRPr lang="en-US" sz="3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974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58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1857</TotalTime>
  <Words>1097</Words>
  <Application>Microsoft Office PowerPoint</Application>
  <PresentationFormat>On-screen Show (4:3)</PresentationFormat>
  <Paragraphs>358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Aptos</vt:lpstr>
      <vt:lpstr>Arial</vt:lpstr>
      <vt:lpstr>B Nazanin</vt:lpstr>
      <vt:lpstr>Garamond</vt:lpstr>
      <vt:lpstr>Tahoma</vt:lpstr>
      <vt:lpstr>Times New Roman</vt:lpstr>
      <vt:lpstr>Tw Cen MT</vt:lpstr>
      <vt:lpstr>Tw Cen MT Condensed</vt:lpstr>
      <vt:lpstr>Wingdings</vt:lpstr>
      <vt:lpstr>Wingdings 2</vt:lpstr>
      <vt:lpstr>Wingdings 3</vt:lpstr>
      <vt:lpstr>Median</vt:lpstr>
      <vt:lpstr>Integral</vt:lpstr>
      <vt:lpstr>زمان‌بندی، نیروی کار، و ارزیابی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Recruitment and selection Process in India</dc:title>
  <dc:creator>V J</dc:creator>
  <cp:lastModifiedBy>PPC</cp:lastModifiedBy>
  <cp:revision>85</cp:revision>
  <dcterms:created xsi:type="dcterms:W3CDTF">2006-08-16T00:00:00Z</dcterms:created>
  <dcterms:modified xsi:type="dcterms:W3CDTF">2024-06-02T04:27:40Z</dcterms:modified>
</cp:coreProperties>
</file>