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9" r:id="rId1"/>
  </p:sldMasterIdLst>
  <p:sldIdLst>
    <p:sldId id="683" r:id="rId2"/>
    <p:sldId id="256" r:id="rId3"/>
    <p:sldId id="295" r:id="rId4"/>
    <p:sldId id="684" r:id="rId5"/>
    <p:sldId id="270" r:id="rId6"/>
    <p:sldId id="294" r:id="rId7"/>
    <p:sldId id="288" r:id="rId8"/>
    <p:sldId id="289" r:id="rId9"/>
    <p:sldId id="272" r:id="rId10"/>
    <p:sldId id="290" r:id="rId11"/>
    <p:sldId id="685" r:id="rId12"/>
    <p:sldId id="291" r:id="rId13"/>
    <p:sldId id="27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9" d="100"/>
          <a:sy n="79" d="100"/>
        </p:scale>
        <p:origin x="773"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988F426-9B52-4326-9AE8-ADE50FB4A836}" type="datetimeFigureOut">
              <a:rPr lang="en-US" smtClean="0"/>
              <a:t>6/30/2024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F49B4C-E881-49F0-AE76-84FB543F0ACD}" type="slidenum">
              <a:rPr lang="en-US" smtClean="0"/>
              <a:t>‹#›</a:t>
            </a:fld>
            <a:endParaRPr lang="en-US"/>
          </a:p>
        </p:txBody>
      </p:sp>
    </p:spTree>
    <p:extLst>
      <p:ext uri="{BB962C8B-B14F-4D97-AF65-F5344CB8AC3E}">
        <p14:creationId xmlns:p14="http://schemas.microsoft.com/office/powerpoint/2010/main" val="2477338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988F426-9B52-4326-9AE8-ADE50FB4A836}" type="datetimeFigureOut">
              <a:rPr lang="en-US" smtClean="0"/>
              <a:t>6/30/2024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F49B4C-E881-49F0-AE76-84FB543F0ACD}" type="slidenum">
              <a:rPr lang="en-US" smtClean="0"/>
              <a:t>‹#›</a:t>
            </a:fld>
            <a:endParaRPr lang="en-US"/>
          </a:p>
        </p:txBody>
      </p:sp>
    </p:spTree>
    <p:extLst>
      <p:ext uri="{BB962C8B-B14F-4D97-AF65-F5344CB8AC3E}">
        <p14:creationId xmlns:p14="http://schemas.microsoft.com/office/powerpoint/2010/main" val="32632235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988F426-9B52-4326-9AE8-ADE50FB4A836}" type="datetimeFigureOut">
              <a:rPr lang="en-US" smtClean="0"/>
              <a:t>6/30/2024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F49B4C-E881-49F0-AE76-84FB543F0ACD}" type="slidenum">
              <a:rPr lang="en-US" smtClean="0"/>
              <a:t>‹#›</a:t>
            </a:fld>
            <a:endParaRPr lang="en-US"/>
          </a:p>
        </p:txBody>
      </p:sp>
    </p:spTree>
    <p:extLst>
      <p:ext uri="{BB962C8B-B14F-4D97-AF65-F5344CB8AC3E}">
        <p14:creationId xmlns:p14="http://schemas.microsoft.com/office/powerpoint/2010/main" val="18142312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988F426-9B52-4326-9AE8-ADE50FB4A836}" type="datetimeFigureOut">
              <a:rPr lang="en-US" smtClean="0"/>
              <a:t>6/30/2024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F49B4C-E881-49F0-AE76-84FB543F0ACD}" type="slidenum">
              <a:rPr lang="en-US" smtClean="0"/>
              <a:t>‹#›</a:t>
            </a:fld>
            <a:endParaRPr lang="en-US"/>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0779641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988F426-9B52-4326-9AE8-ADE50FB4A836}" type="datetimeFigureOut">
              <a:rPr lang="en-US" smtClean="0"/>
              <a:t>6/30/2024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F49B4C-E881-49F0-AE76-84FB543F0ACD}" type="slidenum">
              <a:rPr lang="en-US" smtClean="0"/>
              <a:t>‹#›</a:t>
            </a:fld>
            <a:endParaRPr lang="en-US"/>
          </a:p>
        </p:txBody>
      </p:sp>
    </p:spTree>
    <p:extLst>
      <p:ext uri="{BB962C8B-B14F-4D97-AF65-F5344CB8AC3E}">
        <p14:creationId xmlns:p14="http://schemas.microsoft.com/office/powerpoint/2010/main" val="13929774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0988F426-9B52-4326-9AE8-ADE50FB4A836}" type="datetimeFigureOut">
              <a:rPr lang="en-US" smtClean="0"/>
              <a:t>6/30/2024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2F49B4C-E881-49F0-AE76-84FB543F0ACD}" type="slidenum">
              <a:rPr lang="en-US" smtClean="0"/>
              <a:t>‹#›</a:t>
            </a:fld>
            <a:endParaRPr lang="en-US"/>
          </a:p>
        </p:txBody>
      </p:sp>
    </p:spTree>
    <p:extLst>
      <p:ext uri="{BB962C8B-B14F-4D97-AF65-F5344CB8AC3E}">
        <p14:creationId xmlns:p14="http://schemas.microsoft.com/office/powerpoint/2010/main" val="135013288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0988F426-9B52-4326-9AE8-ADE50FB4A836}" type="datetimeFigureOut">
              <a:rPr lang="en-US" smtClean="0"/>
              <a:t>6/30/2024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2F49B4C-E881-49F0-AE76-84FB543F0ACD}" type="slidenum">
              <a:rPr lang="en-US" smtClean="0"/>
              <a:t>‹#›</a:t>
            </a:fld>
            <a:endParaRPr lang="en-US"/>
          </a:p>
        </p:txBody>
      </p:sp>
    </p:spTree>
    <p:extLst>
      <p:ext uri="{BB962C8B-B14F-4D97-AF65-F5344CB8AC3E}">
        <p14:creationId xmlns:p14="http://schemas.microsoft.com/office/powerpoint/2010/main" val="7435124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988F426-9B52-4326-9AE8-ADE50FB4A836}" type="datetimeFigureOut">
              <a:rPr lang="en-US" smtClean="0"/>
              <a:t>6/30/2024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F49B4C-E881-49F0-AE76-84FB543F0ACD}" type="slidenum">
              <a:rPr lang="en-US" smtClean="0"/>
              <a:t>‹#›</a:t>
            </a:fld>
            <a:endParaRPr lang="en-US"/>
          </a:p>
        </p:txBody>
      </p:sp>
    </p:spTree>
    <p:extLst>
      <p:ext uri="{BB962C8B-B14F-4D97-AF65-F5344CB8AC3E}">
        <p14:creationId xmlns:p14="http://schemas.microsoft.com/office/powerpoint/2010/main" val="9495263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988F426-9B52-4326-9AE8-ADE50FB4A836}" type="datetimeFigureOut">
              <a:rPr lang="en-US" smtClean="0"/>
              <a:t>6/30/2024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F49B4C-E881-49F0-AE76-84FB543F0ACD}" type="slidenum">
              <a:rPr lang="en-US" smtClean="0"/>
              <a:t>‹#›</a:t>
            </a:fld>
            <a:endParaRPr lang="en-US"/>
          </a:p>
        </p:txBody>
      </p:sp>
    </p:spTree>
    <p:extLst>
      <p:ext uri="{BB962C8B-B14F-4D97-AF65-F5344CB8AC3E}">
        <p14:creationId xmlns:p14="http://schemas.microsoft.com/office/powerpoint/2010/main" val="302014596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988F426-9B52-4326-9AE8-ADE50FB4A836}" type="datetimeFigureOut">
              <a:rPr lang="en-US" smtClean="0"/>
              <a:t>6/30/2024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F49B4C-E881-49F0-AE76-84FB543F0ACD}" type="slidenum">
              <a:rPr lang="en-US" smtClean="0"/>
              <a:t>‹#›</a:t>
            </a:fld>
            <a:endParaRPr lang="en-US"/>
          </a:p>
        </p:txBody>
      </p:sp>
    </p:spTree>
    <p:extLst>
      <p:ext uri="{BB962C8B-B14F-4D97-AF65-F5344CB8AC3E}">
        <p14:creationId xmlns:p14="http://schemas.microsoft.com/office/powerpoint/2010/main" val="24776792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988F426-9B52-4326-9AE8-ADE50FB4A836}" type="datetimeFigureOut">
              <a:rPr lang="en-US" smtClean="0"/>
              <a:t>6/30/2024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F49B4C-E881-49F0-AE76-84FB543F0ACD}" type="slidenum">
              <a:rPr lang="en-US" smtClean="0"/>
              <a:t>‹#›</a:t>
            </a:fld>
            <a:endParaRPr lang="en-US"/>
          </a:p>
        </p:txBody>
      </p:sp>
    </p:spTree>
    <p:extLst>
      <p:ext uri="{BB962C8B-B14F-4D97-AF65-F5344CB8AC3E}">
        <p14:creationId xmlns:p14="http://schemas.microsoft.com/office/powerpoint/2010/main" val="30044136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988F426-9B52-4326-9AE8-ADE50FB4A836}" type="datetimeFigureOut">
              <a:rPr lang="en-US" smtClean="0"/>
              <a:t>6/30/2024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F49B4C-E881-49F0-AE76-84FB543F0ACD}" type="slidenum">
              <a:rPr lang="en-US" smtClean="0"/>
              <a:t>‹#›</a:t>
            </a:fld>
            <a:endParaRPr lang="en-US"/>
          </a:p>
        </p:txBody>
      </p:sp>
    </p:spTree>
    <p:extLst>
      <p:ext uri="{BB962C8B-B14F-4D97-AF65-F5344CB8AC3E}">
        <p14:creationId xmlns:p14="http://schemas.microsoft.com/office/powerpoint/2010/main" val="40804230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988F426-9B52-4326-9AE8-ADE50FB4A836}" type="datetimeFigureOut">
              <a:rPr lang="en-US" smtClean="0"/>
              <a:t>6/30/2024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F49B4C-E881-49F0-AE76-84FB543F0ACD}" type="slidenum">
              <a:rPr lang="en-US" smtClean="0"/>
              <a:t>‹#›</a:t>
            </a:fld>
            <a:endParaRPr lang="en-US"/>
          </a:p>
        </p:txBody>
      </p:sp>
    </p:spTree>
    <p:extLst>
      <p:ext uri="{BB962C8B-B14F-4D97-AF65-F5344CB8AC3E}">
        <p14:creationId xmlns:p14="http://schemas.microsoft.com/office/powerpoint/2010/main" val="31567433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988F426-9B52-4326-9AE8-ADE50FB4A836}" type="datetimeFigureOut">
              <a:rPr lang="en-US" smtClean="0"/>
              <a:t>6/30/2024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2F49B4C-E881-49F0-AE76-84FB543F0ACD}" type="slidenum">
              <a:rPr lang="en-US" smtClean="0"/>
              <a:t>‹#›</a:t>
            </a:fld>
            <a:endParaRPr lang="en-US"/>
          </a:p>
        </p:txBody>
      </p:sp>
    </p:spTree>
    <p:extLst>
      <p:ext uri="{BB962C8B-B14F-4D97-AF65-F5344CB8AC3E}">
        <p14:creationId xmlns:p14="http://schemas.microsoft.com/office/powerpoint/2010/main" val="13677809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988F426-9B52-4326-9AE8-ADE50FB4A836}" type="datetimeFigureOut">
              <a:rPr lang="en-US" smtClean="0"/>
              <a:t>6/30/2024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2F49B4C-E881-49F0-AE76-84FB543F0ACD}" type="slidenum">
              <a:rPr lang="en-US" smtClean="0"/>
              <a:t>‹#›</a:t>
            </a:fld>
            <a:endParaRPr lang="en-US"/>
          </a:p>
        </p:txBody>
      </p:sp>
    </p:spTree>
    <p:extLst>
      <p:ext uri="{BB962C8B-B14F-4D97-AF65-F5344CB8AC3E}">
        <p14:creationId xmlns:p14="http://schemas.microsoft.com/office/powerpoint/2010/main" val="33963934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0988F426-9B52-4326-9AE8-ADE50FB4A836}" type="datetimeFigureOut">
              <a:rPr lang="en-US" smtClean="0"/>
              <a:t>6/30/2024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2F49B4C-E881-49F0-AE76-84FB543F0ACD}" type="slidenum">
              <a:rPr lang="en-US" smtClean="0"/>
              <a:t>‹#›</a:t>
            </a:fld>
            <a:endParaRPr lang="en-US"/>
          </a:p>
        </p:txBody>
      </p:sp>
    </p:spTree>
    <p:extLst>
      <p:ext uri="{BB962C8B-B14F-4D97-AF65-F5344CB8AC3E}">
        <p14:creationId xmlns:p14="http://schemas.microsoft.com/office/powerpoint/2010/main" val="7771204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988F426-9B52-4326-9AE8-ADE50FB4A836}" type="datetimeFigureOut">
              <a:rPr lang="en-US" smtClean="0"/>
              <a:t>6/30/2024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F49B4C-E881-49F0-AE76-84FB543F0ACD}" type="slidenum">
              <a:rPr lang="en-US" smtClean="0"/>
              <a:t>‹#›</a:t>
            </a:fld>
            <a:endParaRPr lang="en-US"/>
          </a:p>
        </p:txBody>
      </p:sp>
    </p:spTree>
    <p:extLst>
      <p:ext uri="{BB962C8B-B14F-4D97-AF65-F5344CB8AC3E}">
        <p14:creationId xmlns:p14="http://schemas.microsoft.com/office/powerpoint/2010/main" val="30971585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988F426-9B52-4326-9AE8-ADE50FB4A836}" type="datetimeFigureOut">
              <a:rPr lang="en-US" smtClean="0"/>
              <a:t>6/30/2024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F49B4C-E881-49F0-AE76-84FB543F0ACD}" type="slidenum">
              <a:rPr lang="en-US" smtClean="0"/>
              <a:t>‹#›</a:t>
            </a:fld>
            <a:endParaRPr lang="en-US"/>
          </a:p>
        </p:txBody>
      </p:sp>
    </p:spTree>
    <p:extLst>
      <p:ext uri="{BB962C8B-B14F-4D97-AF65-F5344CB8AC3E}">
        <p14:creationId xmlns:p14="http://schemas.microsoft.com/office/powerpoint/2010/main" val="4670225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20">
            <a:alphaModFix amt="8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0988F426-9B52-4326-9AE8-ADE50FB4A836}" type="datetimeFigureOut">
              <a:rPr lang="en-US" smtClean="0"/>
              <a:t>6/30/2024</a:t>
            </a:fld>
            <a:endParaRPr lang="en-US"/>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E2F49B4C-E881-49F0-AE76-84FB543F0ACD}" type="slidenum">
              <a:rPr lang="en-US" smtClean="0"/>
              <a:t>‹#›</a:t>
            </a:fld>
            <a:endParaRPr lang="en-US"/>
          </a:p>
        </p:txBody>
      </p:sp>
    </p:spTree>
    <p:extLst>
      <p:ext uri="{BB962C8B-B14F-4D97-AF65-F5344CB8AC3E}">
        <p14:creationId xmlns:p14="http://schemas.microsoft.com/office/powerpoint/2010/main" val="2734255089"/>
      </p:ext>
    </p:extLst>
  </p:cSld>
  <p:clrMap bg1="lt1" tx1="dk1" bg2="lt2" tx2="dk2" accent1="accent1" accent2="accent2" accent3="accent3" accent4="accent4" accent5="accent5" accent6="accent6" hlink="hlink" folHlink="folHlink"/>
  <p:sldLayoutIdLst>
    <p:sldLayoutId id="2147483730" r:id="rId1"/>
    <p:sldLayoutId id="2147483731" r:id="rId2"/>
    <p:sldLayoutId id="2147483732" r:id="rId3"/>
    <p:sldLayoutId id="2147483733" r:id="rId4"/>
    <p:sldLayoutId id="2147483734" r:id="rId5"/>
    <p:sldLayoutId id="2147483735" r:id="rId6"/>
    <p:sldLayoutId id="2147483736" r:id="rId7"/>
    <p:sldLayoutId id="2147483737" r:id="rId8"/>
    <p:sldLayoutId id="2147483738" r:id="rId9"/>
    <p:sldLayoutId id="2147483739" r:id="rId10"/>
    <p:sldLayoutId id="2147483740" r:id="rId11"/>
    <p:sldLayoutId id="2147483741" r:id="rId12"/>
    <p:sldLayoutId id="2147483742" r:id="rId13"/>
    <p:sldLayoutId id="2147483743" r:id="rId14"/>
    <p:sldLayoutId id="2147483744" r:id="rId15"/>
    <p:sldLayoutId id="2147483745" r:id="rId16"/>
    <p:sldLayoutId id="2147483746" r:id="rId17"/>
    <p:sldLayoutId id="2147483747" r:id="rId18"/>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86200" y="4191001"/>
            <a:ext cx="6705600" cy="2544837"/>
          </a:xfrm>
        </p:spPr>
        <p:txBody>
          <a:bodyPr/>
          <a:lstStyle/>
          <a:p>
            <a:endParaRPr lang="en-US" dirty="0"/>
          </a:p>
          <a:p>
            <a:r>
              <a:rPr lang="ps" dirty="0"/>
              <a:t>                          </a:t>
            </a:r>
          </a:p>
          <a:p>
            <a:r>
              <a:rPr lang="ps" dirty="0"/>
              <a:t>                      </a:t>
            </a:r>
          </a:p>
        </p:txBody>
      </p:sp>
      <p:pic>
        <p:nvPicPr>
          <p:cNvPr id="5" name="Picture 4" descr="A black and white text&#10;&#10;Description automatically generated">
            <a:extLst>
              <a:ext uri="{FF2B5EF4-FFF2-40B4-BE49-F238E27FC236}">
                <a16:creationId xmlns:a16="http://schemas.microsoft.com/office/drawing/2014/main" id="{AF49E9BC-0679-50DC-10FD-9BE466C9436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00" y="1219200"/>
            <a:ext cx="9144000" cy="3429000"/>
          </a:xfrm>
          <a:prstGeom prst="rect">
            <a:avLst/>
          </a:prstGeom>
        </p:spPr>
      </p:pic>
    </p:spTree>
    <p:extLst>
      <p:ext uri="{BB962C8B-B14F-4D97-AF65-F5344CB8AC3E}">
        <p14:creationId xmlns:p14="http://schemas.microsoft.com/office/powerpoint/2010/main" val="12040086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AA74E0-E643-430F-95C0-E7276ADA73DE}"/>
              </a:ext>
            </a:extLst>
          </p:cNvPr>
          <p:cNvSpPr>
            <a:spLocks noGrp="1"/>
          </p:cNvSpPr>
          <p:nvPr>
            <p:ph type="title"/>
          </p:nvPr>
        </p:nvSpPr>
        <p:spPr>
          <a:xfrm>
            <a:off x="1778523" y="216052"/>
            <a:ext cx="8634954" cy="804930"/>
          </a:xfrm>
        </p:spPr>
        <p:txBody>
          <a:bodyPr>
            <a:noAutofit/>
          </a:bodyPr>
          <a:lstStyle/>
          <a:p>
            <a:pPr algn="ctr"/>
            <a:r>
              <a:rPr lang="prs-AF" sz="4800" b="1" dirty="0"/>
              <a:t>مشخصات پروپوزال</a:t>
            </a:r>
            <a:endParaRPr lang="en-US" sz="4800" b="1" dirty="0"/>
          </a:p>
        </p:txBody>
      </p:sp>
      <p:sp>
        <p:nvSpPr>
          <p:cNvPr id="3" name="Content Placeholder 2">
            <a:extLst>
              <a:ext uri="{FF2B5EF4-FFF2-40B4-BE49-F238E27FC236}">
                <a16:creationId xmlns:a16="http://schemas.microsoft.com/office/drawing/2014/main" id="{7E6516D1-6972-42B2-924F-149F5272CEE7}"/>
              </a:ext>
            </a:extLst>
          </p:cNvPr>
          <p:cNvSpPr>
            <a:spLocks noGrp="1"/>
          </p:cNvSpPr>
          <p:nvPr>
            <p:ph idx="1"/>
          </p:nvPr>
        </p:nvSpPr>
        <p:spPr>
          <a:xfrm>
            <a:off x="848412" y="1284051"/>
            <a:ext cx="10727703" cy="4955432"/>
          </a:xfrm>
        </p:spPr>
        <p:txBody>
          <a:bodyPr>
            <a:noAutofit/>
          </a:bodyPr>
          <a:lstStyle/>
          <a:p>
            <a:pPr algn="r" rtl="1"/>
            <a:r>
              <a:rPr lang="en-US" sz="3600" dirty="0"/>
              <a:t>  </a:t>
            </a:r>
            <a:r>
              <a:rPr lang="fa-IR" sz="3600" b="1" dirty="0">
                <a:solidFill>
                  <a:srgbClr val="C00000"/>
                </a:solidFill>
              </a:rPr>
              <a:t>وضوح و شفافیت: </a:t>
            </a:r>
            <a:r>
              <a:rPr lang="fa-IR" sz="3600" dirty="0"/>
              <a:t>متن پروپوزال باید به‌صورت واضح و شفاف نوشته شود تا خواننده بتواند به‌راحتی مفاهیم و اطلاعات را درک کن</a:t>
            </a:r>
            <a:r>
              <a:rPr lang="prs-AF" sz="3600" dirty="0"/>
              <a:t>د.</a:t>
            </a:r>
            <a:endParaRPr lang="en-US" sz="3600" dirty="0"/>
          </a:p>
          <a:p>
            <a:pPr algn="r" rtl="1"/>
            <a:endParaRPr lang="prs-AF" sz="1100" dirty="0"/>
          </a:p>
          <a:p>
            <a:pPr algn="r" rtl="1"/>
            <a:r>
              <a:rPr lang="en-US" sz="3600" dirty="0"/>
              <a:t>  </a:t>
            </a:r>
            <a:r>
              <a:rPr lang="fa-IR" sz="3600" dirty="0"/>
              <a:t> </a:t>
            </a:r>
            <a:r>
              <a:rPr lang="fa-IR" sz="3600" b="1" dirty="0">
                <a:solidFill>
                  <a:srgbClr val="C00000"/>
                </a:solidFill>
              </a:rPr>
              <a:t>تفصیل و جامع</a:t>
            </a:r>
            <a:r>
              <a:rPr lang="prs-AF" sz="3600" b="1" dirty="0">
                <a:solidFill>
                  <a:srgbClr val="C00000"/>
                </a:solidFill>
              </a:rPr>
              <a:t>یت</a:t>
            </a:r>
            <a:r>
              <a:rPr lang="fa-IR" sz="3600" b="1" dirty="0">
                <a:solidFill>
                  <a:srgbClr val="C00000"/>
                </a:solidFill>
              </a:rPr>
              <a:t>: </a:t>
            </a:r>
            <a:r>
              <a:rPr lang="fa-IR" sz="3600" dirty="0"/>
              <a:t>باید تمامی جزئیات مورد نیاز برای توضیح پروژه یا تحقیق را شامل شود و به همه جوانب موضوع بپرداز</a:t>
            </a:r>
            <a:r>
              <a:rPr lang="prs-AF" sz="3600" dirty="0"/>
              <a:t>د.</a:t>
            </a:r>
            <a:endParaRPr lang="en-US" sz="3600" dirty="0"/>
          </a:p>
          <a:p>
            <a:pPr algn="r" rtl="1"/>
            <a:endParaRPr lang="prs-AF" sz="800" dirty="0"/>
          </a:p>
          <a:p>
            <a:pPr algn="r" rtl="1"/>
            <a:r>
              <a:rPr lang="en-US" sz="3600" dirty="0"/>
              <a:t>   </a:t>
            </a:r>
            <a:r>
              <a:rPr lang="fa-IR" sz="3600" b="1" dirty="0">
                <a:solidFill>
                  <a:srgbClr val="C00000"/>
                </a:solidFill>
              </a:rPr>
              <a:t>قابلیت ارزیابی: </a:t>
            </a:r>
            <a:r>
              <a:rPr lang="fa-IR" sz="3600" dirty="0"/>
              <a:t>باید به گونه‌ای نوشته شود که بتوان آن را بر اساس معیارهای مشخص ارزیابی کرد. این شامل ارائه اهداف قابل اندازه‌گیری و زمان‌بندی مشخص است</a:t>
            </a:r>
            <a:endParaRPr lang="prs-AF" sz="3600" dirty="0"/>
          </a:p>
        </p:txBody>
      </p:sp>
    </p:spTree>
    <p:extLst>
      <p:ext uri="{BB962C8B-B14F-4D97-AF65-F5344CB8AC3E}">
        <p14:creationId xmlns:p14="http://schemas.microsoft.com/office/powerpoint/2010/main" val="35198780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AA74E0-E643-430F-95C0-E7276ADA73DE}"/>
              </a:ext>
            </a:extLst>
          </p:cNvPr>
          <p:cNvSpPr>
            <a:spLocks noGrp="1"/>
          </p:cNvSpPr>
          <p:nvPr>
            <p:ph type="title"/>
          </p:nvPr>
        </p:nvSpPr>
        <p:spPr>
          <a:xfrm>
            <a:off x="1778523" y="216052"/>
            <a:ext cx="8634954" cy="804930"/>
          </a:xfrm>
        </p:spPr>
        <p:txBody>
          <a:bodyPr>
            <a:noAutofit/>
          </a:bodyPr>
          <a:lstStyle/>
          <a:p>
            <a:pPr algn="ctr"/>
            <a:r>
              <a:rPr lang="prs-AF" sz="4800" b="1" dirty="0"/>
              <a:t>مشخصات پروپوزال</a:t>
            </a:r>
            <a:endParaRPr lang="en-US" sz="4800" b="1" dirty="0"/>
          </a:p>
        </p:txBody>
      </p:sp>
      <p:sp>
        <p:nvSpPr>
          <p:cNvPr id="3" name="Content Placeholder 2">
            <a:extLst>
              <a:ext uri="{FF2B5EF4-FFF2-40B4-BE49-F238E27FC236}">
                <a16:creationId xmlns:a16="http://schemas.microsoft.com/office/drawing/2014/main" id="{7E6516D1-6972-42B2-924F-149F5272CEE7}"/>
              </a:ext>
            </a:extLst>
          </p:cNvPr>
          <p:cNvSpPr>
            <a:spLocks noGrp="1"/>
          </p:cNvSpPr>
          <p:nvPr>
            <p:ph idx="1"/>
          </p:nvPr>
        </p:nvSpPr>
        <p:spPr>
          <a:xfrm>
            <a:off x="848412" y="1284051"/>
            <a:ext cx="10727703" cy="4955432"/>
          </a:xfrm>
        </p:spPr>
        <p:txBody>
          <a:bodyPr>
            <a:noAutofit/>
          </a:bodyPr>
          <a:lstStyle/>
          <a:p>
            <a:pPr algn="r" rtl="1"/>
            <a:r>
              <a:rPr lang="en-US" sz="3600" dirty="0"/>
              <a:t>  </a:t>
            </a:r>
            <a:r>
              <a:rPr lang="en-US" sz="3600" b="1" dirty="0">
                <a:solidFill>
                  <a:srgbClr val="C00000"/>
                </a:solidFill>
              </a:rPr>
              <a:t> </a:t>
            </a:r>
            <a:r>
              <a:rPr lang="fa-IR" sz="3600" b="1" dirty="0">
                <a:solidFill>
                  <a:srgbClr val="C00000"/>
                </a:solidFill>
              </a:rPr>
              <a:t>مستندات پشتیبان: </a:t>
            </a:r>
            <a:r>
              <a:rPr lang="fa-IR" sz="3600" dirty="0"/>
              <a:t>باید مدارک و مستندات لازم را به‌عنوان ضمائم شامل شود، مانند رزومه‌ها، نامه‌های حمایت و مراجع علمی.</a:t>
            </a:r>
            <a:endParaRPr lang="prs-AF" sz="3600" dirty="0"/>
          </a:p>
          <a:p>
            <a:pPr algn="r" rtl="1"/>
            <a:endParaRPr lang="en-US" sz="900" dirty="0"/>
          </a:p>
          <a:p>
            <a:pPr algn="r" rtl="1"/>
            <a:endParaRPr lang="prs-AF" sz="1100" dirty="0"/>
          </a:p>
          <a:p>
            <a:pPr algn="r" rtl="1"/>
            <a:r>
              <a:rPr lang="en-US" sz="3600" dirty="0"/>
              <a:t>   </a:t>
            </a:r>
            <a:r>
              <a:rPr lang="fa-IR" sz="3600" b="1" dirty="0">
                <a:solidFill>
                  <a:srgbClr val="C00000"/>
                </a:solidFill>
              </a:rPr>
              <a:t>تنظیمات استاندارد: </a:t>
            </a:r>
            <a:r>
              <a:rPr lang="fa-IR" sz="3600" dirty="0"/>
              <a:t>باید از تنظیمات استاندارد نگارشی پیروی کند، شامل فونت مناسب، فاصله‌گذاری منظم، و شماره‌گذاری صفحات.</a:t>
            </a:r>
            <a:endParaRPr lang="en-US" sz="3600" dirty="0"/>
          </a:p>
          <a:p>
            <a:pPr algn="r" rtl="1"/>
            <a:endParaRPr lang="prs-AF" sz="800" dirty="0"/>
          </a:p>
          <a:p>
            <a:pPr marL="0" indent="0" algn="r" rtl="1">
              <a:buNone/>
            </a:pPr>
            <a:r>
              <a:rPr lang="en-US" sz="3600" dirty="0"/>
              <a:t> </a:t>
            </a:r>
            <a:endParaRPr lang="prs-AF" sz="3600" dirty="0"/>
          </a:p>
        </p:txBody>
      </p:sp>
    </p:spTree>
    <p:extLst>
      <p:ext uri="{BB962C8B-B14F-4D97-AF65-F5344CB8AC3E}">
        <p14:creationId xmlns:p14="http://schemas.microsoft.com/office/powerpoint/2010/main" val="3583968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E636D5-3487-4833-9E1B-917A6B46F244}"/>
              </a:ext>
            </a:extLst>
          </p:cNvPr>
          <p:cNvSpPr>
            <a:spLocks noGrp="1"/>
          </p:cNvSpPr>
          <p:nvPr>
            <p:ph type="title"/>
          </p:nvPr>
        </p:nvSpPr>
        <p:spPr>
          <a:xfrm>
            <a:off x="913774" y="82623"/>
            <a:ext cx="10364451" cy="1596177"/>
          </a:xfrm>
        </p:spPr>
        <p:txBody>
          <a:bodyPr>
            <a:normAutofit/>
          </a:bodyPr>
          <a:lstStyle/>
          <a:p>
            <a:pPr algn="ctr"/>
            <a:r>
              <a:rPr lang="prs-AF" sz="5000" b="1" dirty="0"/>
              <a:t>مشخصات پروپوزال</a:t>
            </a:r>
            <a:endParaRPr lang="en-US" sz="5000" b="1" dirty="0"/>
          </a:p>
        </p:txBody>
      </p:sp>
      <p:sp>
        <p:nvSpPr>
          <p:cNvPr id="3" name="Content Placeholder 2">
            <a:extLst>
              <a:ext uri="{FF2B5EF4-FFF2-40B4-BE49-F238E27FC236}">
                <a16:creationId xmlns:a16="http://schemas.microsoft.com/office/drawing/2014/main" id="{304CBBD2-0B58-457B-8DB6-FC64632B612B}"/>
              </a:ext>
            </a:extLst>
          </p:cNvPr>
          <p:cNvSpPr>
            <a:spLocks noGrp="1"/>
          </p:cNvSpPr>
          <p:nvPr>
            <p:ph idx="1"/>
          </p:nvPr>
        </p:nvSpPr>
        <p:spPr>
          <a:xfrm>
            <a:off x="913775" y="1605065"/>
            <a:ext cx="10934924" cy="4372224"/>
          </a:xfrm>
        </p:spPr>
        <p:txBody>
          <a:bodyPr>
            <a:normAutofit/>
          </a:bodyPr>
          <a:lstStyle/>
          <a:p>
            <a:pPr algn="r"/>
            <a:r>
              <a:rPr lang="prs-AF" sz="3600" b="1" dirty="0">
                <a:solidFill>
                  <a:srgbClr val="C00000"/>
                </a:solidFill>
              </a:rPr>
              <a:t>۷. </a:t>
            </a:r>
            <a:r>
              <a:rPr lang="fa-IR" sz="3600" b="1" dirty="0">
                <a:solidFill>
                  <a:srgbClr val="C00000"/>
                </a:solidFill>
              </a:rPr>
              <a:t>مستندات پشتیبان: </a:t>
            </a:r>
            <a:r>
              <a:rPr lang="fa-IR" sz="3600" dirty="0"/>
              <a:t>باید مدارک و مستندات لازم را به‌عنوان ضمائم شامل شود، مانند رزومه‌ها، نامه‌های حمایت و مراجع علمی.</a:t>
            </a:r>
            <a:endParaRPr lang="en-US" sz="3600" dirty="0"/>
          </a:p>
          <a:p>
            <a:pPr algn="r"/>
            <a:endParaRPr lang="prs-AF" sz="3600" dirty="0"/>
          </a:p>
          <a:p>
            <a:pPr algn="r"/>
            <a:r>
              <a:rPr lang="fa-IR" sz="3600" b="1" dirty="0">
                <a:solidFill>
                  <a:srgbClr val="C00000"/>
                </a:solidFill>
              </a:rPr>
              <a:t>8. تنظیمات استاندارد: </a:t>
            </a:r>
            <a:r>
              <a:rPr lang="fa-IR" sz="3600" dirty="0"/>
              <a:t>باید از تنظیمات استاندارد نگارشی پیروی کند، شامل فونت مناسب، فاصله‌گذاری منظم، و شماره‌گذاری صفحات.</a:t>
            </a:r>
            <a:endParaRPr lang="en-US" sz="3600" dirty="0"/>
          </a:p>
        </p:txBody>
      </p:sp>
    </p:spTree>
    <p:extLst>
      <p:ext uri="{BB962C8B-B14F-4D97-AF65-F5344CB8AC3E}">
        <p14:creationId xmlns:p14="http://schemas.microsoft.com/office/powerpoint/2010/main" val="36989661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136648" y="2819400"/>
            <a:ext cx="8153400" cy="1371600"/>
          </a:xfrm>
        </p:spPr>
        <p:txBody>
          <a:bodyPr>
            <a:noAutofit/>
          </a:bodyPr>
          <a:lstStyle/>
          <a:p>
            <a:pPr>
              <a:buNone/>
            </a:pPr>
            <a:r>
              <a:rPr lang="prs-AF" sz="88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تشکر از توجه شما</a:t>
            </a:r>
            <a:endParaRPr lang="en-US" sz="8800" b="1" dirty="0">
              <a:ln w="17780" cmpd="sng">
                <a:solidFill>
                  <a:srgbClr val="FFFFFF"/>
                </a:solidFill>
                <a:prstDash val="solid"/>
                <a:miter lim="800000"/>
              </a:ln>
              <a:solidFill>
                <a:schemeClr val="accent1"/>
              </a:solidFill>
              <a:effectLst>
                <a:outerShdw blurRad="50800" algn="tl" rotWithShape="0">
                  <a:srgbClr val="000000"/>
                </a:outerShdw>
              </a:effectLs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61162" y="1646164"/>
            <a:ext cx="7391400" cy="2544837"/>
          </a:xfrm>
        </p:spPr>
        <p:txBody>
          <a:bodyPr>
            <a:normAutofit/>
          </a:bodyPr>
          <a:lstStyle/>
          <a:p>
            <a:pPr algn="ctr" rtl="1"/>
            <a:r>
              <a:rPr lang="prs-AF" sz="5500" b="1" dirty="0">
                <a:solidFill>
                  <a:schemeClr val="accent3"/>
                </a:solidFill>
              </a:rPr>
              <a:t>پیشنهاد نویسی</a:t>
            </a:r>
            <a:br>
              <a:rPr lang="en-US" sz="5500" b="1" dirty="0">
                <a:solidFill>
                  <a:schemeClr val="accent3"/>
                </a:solidFill>
              </a:rPr>
            </a:br>
            <a:r>
              <a:rPr lang="prs-AF" sz="5500" b="1" dirty="0">
                <a:solidFill>
                  <a:schemeClr val="accent3"/>
                </a:solidFill>
              </a:rPr>
              <a:t> و</a:t>
            </a:r>
            <a:br>
              <a:rPr lang="en-US" sz="5500" b="1" dirty="0">
                <a:solidFill>
                  <a:schemeClr val="accent3"/>
                </a:solidFill>
              </a:rPr>
            </a:br>
            <a:r>
              <a:rPr lang="prs-AF" sz="5500" b="1" dirty="0">
                <a:solidFill>
                  <a:schemeClr val="accent3"/>
                </a:solidFill>
              </a:rPr>
              <a:t> جذب کمک های مالی</a:t>
            </a:r>
            <a:endParaRPr lang="ps" sz="5500" dirty="0">
              <a:solidFill>
                <a:schemeClr val="accent3"/>
              </a:solidFill>
            </a:endParaRPr>
          </a:p>
        </p:txBody>
      </p:sp>
      <p:sp>
        <p:nvSpPr>
          <p:cNvPr id="3" name="Subtitle 2"/>
          <p:cNvSpPr>
            <a:spLocks noGrp="1"/>
          </p:cNvSpPr>
          <p:nvPr>
            <p:ph type="subTitle" idx="1"/>
          </p:nvPr>
        </p:nvSpPr>
        <p:spPr>
          <a:xfrm>
            <a:off x="3886200" y="4191001"/>
            <a:ext cx="6705600" cy="2544837"/>
          </a:xfrm>
        </p:spPr>
        <p:txBody>
          <a:bodyPr/>
          <a:lstStyle/>
          <a:p>
            <a:endParaRPr lang="en-US" dirty="0"/>
          </a:p>
          <a:p>
            <a:r>
              <a:rPr lang="ps" dirty="0"/>
              <a:t>                          </a:t>
            </a:r>
          </a:p>
          <a:p>
            <a:r>
              <a:rPr lang="ps" dirty="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0039" y="156422"/>
            <a:ext cx="9990931" cy="1596177"/>
          </a:xfrm>
        </p:spPr>
        <p:txBody>
          <a:bodyPr>
            <a:normAutofit/>
          </a:bodyPr>
          <a:lstStyle/>
          <a:p>
            <a:pPr algn="r" rtl="1"/>
            <a:r>
              <a:rPr lang="prs-AF" sz="4500" b="1" dirty="0">
                <a:solidFill>
                  <a:schemeClr val="accent3"/>
                </a:solidFill>
              </a:rPr>
              <a:t>سه موضوع عمده و اساسی</a:t>
            </a:r>
            <a:endParaRPr lang="ps" sz="4500" dirty="0">
              <a:solidFill>
                <a:schemeClr val="accent3"/>
              </a:solidFill>
            </a:endParaRPr>
          </a:p>
        </p:txBody>
      </p:sp>
      <p:sp>
        <p:nvSpPr>
          <p:cNvPr id="3" name="TextBox 2">
            <a:extLst>
              <a:ext uri="{FF2B5EF4-FFF2-40B4-BE49-F238E27FC236}">
                <a16:creationId xmlns:a16="http://schemas.microsoft.com/office/drawing/2014/main" id="{BEBC2616-5C3F-4B8C-8045-625E5C766E85}"/>
              </a:ext>
            </a:extLst>
          </p:cNvPr>
          <p:cNvSpPr txBox="1"/>
          <p:nvPr/>
        </p:nvSpPr>
        <p:spPr>
          <a:xfrm>
            <a:off x="2166026" y="1752599"/>
            <a:ext cx="8991600" cy="3216265"/>
          </a:xfrm>
          <a:prstGeom prst="rect">
            <a:avLst/>
          </a:prstGeom>
          <a:noFill/>
        </p:spPr>
        <p:txBody>
          <a:bodyPr wrap="square" rtlCol="0">
            <a:spAutoFit/>
          </a:bodyPr>
          <a:lstStyle/>
          <a:p>
            <a:pPr algn="r" rtl="1"/>
            <a:endParaRPr lang="ps-AF" sz="2800" b="1" dirty="0"/>
          </a:p>
          <a:p>
            <a:pPr marL="914400" lvl="1" indent="-457200" algn="r" rtl="1">
              <a:buFont typeface="Symbol" panose="05050102010706020507" pitchFamily="18" charset="2"/>
              <a:buChar char=""/>
            </a:pPr>
            <a:r>
              <a:rPr lang="prs-AF" sz="3500" b="1" dirty="0"/>
              <a:t>پیشنهاد نویسی</a:t>
            </a:r>
            <a:endParaRPr lang="en-US" sz="3500" dirty="0"/>
          </a:p>
          <a:p>
            <a:pPr marL="914400" lvl="1" indent="-457200" algn="r" rtl="1">
              <a:buFont typeface="Tw Cen MT" panose="020B0602020104020603" pitchFamily="34" charset="0"/>
              <a:buChar char="–"/>
            </a:pPr>
            <a:endParaRPr lang="ps-AF" sz="3500" dirty="0"/>
          </a:p>
          <a:p>
            <a:pPr marL="914400" lvl="1" indent="-457200" algn="r" rtl="1">
              <a:buFont typeface="Symbol" panose="05050102010706020507" pitchFamily="18" charset="2"/>
              <a:buChar char=""/>
            </a:pPr>
            <a:r>
              <a:rPr lang="prs-AF" sz="3500" b="1" dirty="0"/>
              <a:t>جذب کمک های مالی</a:t>
            </a:r>
            <a:endParaRPr lang="ps-AF" sz="3500" dirty="0"/>
          </a:p>
          <a:p>
            <a:pPr marL="914400" lvl="1" indent="-457200" algn="r" rtl="1">
              <a:buFont typeface="Symbol" panose="05050102010706020507" pitchFamily="18" charset="2"/>
              <a:buChar char=""/>
            </a:pPr>
            <a:endParaRPr lang="ps-AF" sz="3500" dirty="0"/>
          </a:p>
          <a:p>
            <a:pPr marL="914400" lvl="1" indent="-457200" algn="r" rtl="1">
              <a:buFont typeface="Symbol" panose="05050102010706020507" pitchFamily="18" charset="2"/>
              <a:buChar char=""/>
            </a:pPr>
            <a:r>
              <a:rPr lang="prs-AF" sz="3500" b="1" dirty="0"/>
              <a:t>مدیریت کمک های مالی</a:t>
            </a:r>
            <a:endParaRPr lang="en-US" sz="3500" dirty="0"/>
          </a:p>
        </p:txBody>
      </p:sp>
    </p:spTree>
    <p:extLst>
      <p:ext uri="{BB962C8B-B14F-4D97-AF65-F5344CB8AC3E}">
        <p14:creationId xmlns:p14="http://schemas.microsoft.com/office/powerpoint/2010/main" val="6024746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0039" y="156422"/>
            <a:ext cx="9990931" cy="1596177"/>
          </a:xfrm>
        </p:spPr>
        <p:txBody>
          <a:bodyPr>
            <a:normAutofit/>
          </a:bodyPr>
          <a:lstStyle/>
          <a:p>
            <a:pPr rtl="1"/>
            <a:r>
              <a:rPr lang="prs-AF" sz="4800" b="1" dirty="0">
                <a:solidFill>
                  <a:schemeClr val="accent3"/>
                </a:solidFill>
              </a:rPr>
              <a:t>پروپوزال</a:t>
            </a:r>
            <a:r>
              <a:rPr lang="en-US" sz="4800" b="1" dirty="0"/>
              <a:t> </a:t>
            </a:r>
            <a:endParaRPr lang="ps" sz="4500" dirty="0"/>
          </a:p>
        </p:txBody>
      </p:sp>
      <p:sp>
        <p:nvSpPr>
          <p:cNvPr id="3" name="TextBox 2">
            <a:extLst>
              <a:ext uri="{FF2B5EF4-FFF2-40B4-BE49-F238E27FC236}">
                <a16:creationId xmlns:a16="http://schemas.microsoft.com/office/drawing/2014/main" id="{BEBC2616-5C3F-4B8C-8045-625E5C766E85}"/>
              </a:ext>
            </a:extLst>
          </p:cNvPr>
          <p:cNvSpPr txBox="1"/>
          <p:nvPr/>
        </p:nvSpPr>
        <p:spPr>
          <a:xfrm>
            <a:off x="813880" y="1869331"/>
            <a:ext cx="10392383" cy="4478149"/>
          </a:xfrm>
          <a:prstGeom prst="rect">
            <a:avLst/>
          </a:prstGeom>
          <a:noFill/>
        </p:spPr>
        <p:txBody>
          <a:bodyPr wrap="square" rtlCol="0">
            <a:spAutoFit/>
          </a:bodyPr>
          <a:lstStyle/>
          <a:p>
            <a:pPr marL="914400" lvl="1" indent="-457200" algn="r" rtl="1">
              <a:buFont typeface="Symbol" panose="05050102010706020507" pitchFamily="18" charset="2"/>
              <a:buChar char=""/>
            </a:pPr>
            <a:r>
              <a:rPr lang="prs-AF" sz="3500" b="1" dirty="0"/>
              <a:t>تعریف پروپوزال</a:t>
            </a:r>
            <a:endParaRPr lang="en-US" sz="3500" b="1" dirty="0"/>
          </a:p>
          <a:p>
            <a:pPr marL="914400" lvl="1" indent="-457200" algn="r" rtl="1">
              <a:buFont typeface="Symbol" panose="05050102010706020507" pitchFamily="18" charset="2"/>
              <a:buChar char=""/>
            </a:pPr>
            <a:endParaRPr lang="ps-AF" sz="3500" b="1" dirty="0"/>
          </a:p>
          <a:p>
            <a:pPr marL="914400" lvl="1" indent="-457200" algn="r" rtl="1">
              <a:buFont typeface="Symbol" panose="05050102010706020507" pitchFamily="18" charset="2"/>
              <a:buChar char=""/>
            </a:pPr>
            <a:r>
              <a:rPr lang="prs-AF" sz="3600" b="1" dirty="0"/>
              <a:t>مطالعه</a:t>
            </a:r>
            <a:r>
              <a:rPr lang="en-US" sz="3600" b="1" dirty="0"/>
              <a:t> </a:t>
            </a:r>
            <a:r>
              <a:rPr lang="prs-AF" sz="3600" b="1" dirty="0"/>
              <a:t>پروپوزال</a:t>
            </a:r>
            <a:r>
              <a:rPr lang="ps-AF" sz="3600" b="1" dirty="0"/>
              <a:t> با</a:t>
            </a:r>
            <a:r>
              <a:rPr lang="en-US" sz="3600" b="1" dirty="0"/>
              <a:t> </a:t>
            </a:r>
            <a:r>
              <a:rPr lang="prs-AF" sz="3600" b="1" dirty="0"/>
              <a:t>درنظر داشت زمینه </a:t>
            </a:r>
            <a:endParaRPr lang="en-US" sz="3600" b="1" dirty="0"/>
          </a:p>
          <a:p>
            <a:pPr marL="914400" lvl="1" indent="-457200" algn="r" rtl="1">
              <a:buFont typeface="Symbol" panose="05050102010706020507" pitchFamily="18" charset="2"/>
              <a:buChar char=""/>
            </a:pPr>
            <a:endParaRPr lang="en-US" sz="3600" b="1" dirty="0"/>
          </a:p>
          <a:p>
            <a:pPr marL="914400" lvl="1" indent="-457200" algn="r" rtl="1">
              <a:buFont typeface="Symbol" panose="05050102010706020507" pitchFamily="18" charset="2"/>
              <a:buChar char=""/>
            </a:pPr>
            <a:r>
              <a:rPr lang="prs-AF" sz="3600" b="1" dirty="0"/>
              <a:t>مشخصات </a:t>
            </a:r>
            <a:r>
              <a:rPr lang="fa-IR" sz="3600" b="1" dirty="0"/>
              <a:t>پروپوزال</a:t>
            </a:r>
            <a:endParaRPr lang="en-US" sz="3600" b="1" dirty="0"/>
          </a:p>
          <a:p>
            <a:pPr marL="914400" lvl="1" indent="-457200" algn="r" rtl="1">
              <a:buFont typeface="Symbol" panose="05050102010706020507" pitchFamily="18" charset="2"/>
              <a:buChar char=""/>
            </a:pPr>
            <a:endParaRPr lang="en-US" sz="3600" b="1" dirty="0"/>
          </a:p>
          <a:p>
            <a:pPr marL="914400" lvl="1" indent="-457200" algn="r" rtl="1">
              <a:buFont typeface="Symbol" panose="05050102010706020507" pitchFamily="18" charset="2"/>
              <a:buChar char=""/>
            </a:pPr>
            <a:endParaRPr lang="en-US" sz="3600" b="1" dirty="0"/>
          </a:p>
          <a:p>
            <a:pPr marL="914400" lvl="1" indent="-457200" algn="r" rtl="1">
              <a:buFont typeface="Symbol" panose="05050102010706020507" pitchFamily="18" charset="2"/>
              <a:buChar char=""/>
            </a:pPr>
            <a:endParaRPr lang="en-US" sz="3500" dirty="0"/>
          </a:p>
        </p:txBody>
      </p:sp>
    </p:spTree>
    <p:extLst>
      <p:ext uri="{BB962C8B-B14F-4D97-AF65-F5344CB8AC3E}">
        <p14:creationId xmlns:p14="http://schemas.microsoft.com/office/powerpoint/2010/main" val="14353155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5B3030-C393-48C3-BD71-8E6A254FC211}"/>
              </a:ext>
            </a:extLst>
          </p:cNvPr>
          <p:cNvSpPr>
            <a:spLocks noGrp="1"/>
          </p:cNvSpPr>
          <p:nvPr>
            <p:ph type="title"/>
          </p:nvPr>
        </p:nvSpPr>
        <p:spPr>
          <a:xfrm>
            <a:off x="3501957" y="365126"/>
            <a:ext cx="4192621" cy="841506"/>
          </a:xfrm>
        </p:spPr>
        <p:txBody>
          <a:bodyPr>
            <a:normAutofit/>
          </a:bodyPr>
          <a:lstStyle/>
          <a:p>
            <a:pPr algn="r"/>
            <a:r>
              <a:rPr lang="prs-AF" sz="5000" b="1" dirty="0">
                <a:solidFill>
                  <a:schemeClr val="accent3"/>
                </a:solidFill>
              </a:rPr>
              <a:t>تعریف پروپوزال</a:t>
            </a:r>
            <a:endParaRPr lang="en-US" sz="5000" b="1" dirty="0">
              <a:solidFill>
                <a:schemeClr val="accent3"/>
              </a:solidFill>
            </a:endParaRPr>
          </a:p>
        </p:txBody>
      </p:sp>
      <p:sp>
        <p:nvSpPr>
          <p:cNvPr id="3" name="Content Placeholder 2">
            <a:extLst>
              <a:ext uri="{FF2B5EF4-FFF2-40B4-BE49-F238E27FC236}">
                <a16:creationId xmlns:a16="http://schemas.microsoft.com/office/drawing/2014/main" id="{ECBAB83D-9FCC-41CF-88CE-1B087E447E87}"/>
              </a:ext>
            </a:extLst>
          </p:cNvPr>
          <p:cNvSpPr>
            <a:spLocks noGrp="1"/>
          </p:cNvSpPr>
          <p:nvPr>
            <p:ph idx="1"/>
          </p:nvPr>
        </p:nvSpPr>
        <p:spPr>
          <a:xfrm>
            <a:off x="965200" y="1433660"/>
            <a:ext cx="10515600" cy="4819503"/>
          </a:xfrm>
        </p:spPr>
        <p:txBody>
          <a:bodyPr>
            <a:normAutofit fontScale="62500" lnSpcReduction="20000"/>
          </a:bodyPr>
          <a:lstStyle/>
          <a:p>
            <a:pPr algn="just" rtl="1"/>
            <a:r>
              <a:rPr lang="en-US" sz="4800" dirty="0"/>
              <a:t> </a:t>
            </a:r>
            <a:r>
              <a:rPr lang="fa-IR" sz="4800" dirty="0"/>
              <a:t>پروپوزال طرح یا ایده ای است، اغلب رسمی یا مکتوب که به افراد </a:t>
            </a:r>
            <a:r>
              <a:rPr lang="fa-IR" sz="4400" dirty="0"/>
              <a:t>یا</a:t>
            </a:r>
            <a:r>
              <a:rPr lang="fa-IR" sz="4800" dirty="0"/>
              <a:t> سازمان ها پیشنهاد می شود تا درباره آن فکر کنند و درباره آن تصمیم بگیرند</a:t>
            </a:r>
            <a:r>
              <a:rPr lang="fa-IR" sz="3600" dirty="0"/>
              <a:t>.</a:t>
            </a:r>
            <a:endParaRPr lang="en-US" sz="3600" dirty="0"/>
          </a:p>
          <a:p>
            <a:pPr algn="just" rtl="1"/>
            <a:endParaRPr lang="prs-AF" sz="3600" dirty="0"/>
          </a:p>
          <a:p>
            <a:pPr algn="r" rtl="1"/>
            <a:r>
              <a:rPr lang="en-US" sz="4800" dirty="0"/>
              <a:t> </a:t>
            </a:r>
            <a:r>
              <a:rPr lang="fa-IR" sz="4800" dirty="0"/>
              <a:t>پیشنهاد مرحله اولیه توافق است</a:t>
            </a:r>
            <a:endParaRPr lang="en-US" sz="4800" dirty="0"/>
          </a:p>
          <a:p>
            <a:pPr algn="r" rtl="1"/>
            <a:endParaRPr lang="en-US" sz="4800" dirty="0"/>
          </a:p>
          <a:p>
            <a:pPr algn="r" rtl="1"/>
            <a:r>
              <a:rPr lang="en-US" sz="4800" kern="0" dirty="0">
                <a:effectLst/>
                <a:latin typeface="Calibri" panose="020F0502020204030204" pitchFamily="34" charset="0"/>
                <a:ea typeface="Times New Roman" panose="02020603050405020304" pitchFamily="18" charset="0"/>
                <a:cs typeface="Times New Roman" panose="02020603050405020304" pitchFamily="18" charset="0"/>
              </a:rPr>
              <a:t> </a:t>
            </a:r>
            <a:r>
              <a:rPr lang="ar-SA" sz="4800" kern="0" dirty="0">
                <a:effectLst/>
                <a:latin typeface="Calibri" panose="020F0502020204030204" pitchFamily="34" charset="0"/>
                <a:ea typeface="Times New Roman" panose="02020603050405020304" pitchFamily="18" charset="0"/>
                <a:cs typeface="Times New Roman" panose="02020603050405020304" pitchFamily="18" charset="0"/>
              </a:rPr>
              <a:t>وسیله ای رسمی برای گفتگو با مشتری</a:t>
            </a:r>
            <a:endParaRPr lang="en-US" sz="4800" kern="0" dirty="0">
              <a:effectLst/>
              <a:latin typeface="Calibri" panose="020F0502020204030204" pitchFamily="34" charset="0"/>
              <a:ea typeface="Times New Roman" panose="02020603050405020304" pitchFamily="18" charset="0"/>
              <a:cs typeface="Times New Roman" panose="02020603050405020304" pitchFamily="18" charset="0"/>
            </a:endParaRPr>
          </a:p>
          <a:p>
            <a:pPr algn="r" rtl="1"/>
            <a:endParaRPr lang="en-US" sz="4800" kern="0" dirty="0">
              <a:effectLst/>
              <a:latin typeface="Calibri" panose="020F0502020204030204" pitchFamily="34" charset="0"/>
              <a:ea typeface="Times New Roman" panose="02020603050405020304" pitchFamily="18" charset="0"/>
              <a:cs typeface="Times New Roman" panose="02020603050405020304" pitchFamily="18" charset="0"/>
            </a:endParaRPr>
          </a:p>
          <a:p>
            <a:pPr algn="r" rtl="1"/>
            <a:r>
              <a:rPr lang="ar-SA" sz="4800" kern="0" dirty="0">
                <a:effectLst/>
                <a:latin typeface="Calibri" panose="020F0502020204030204" pitchFamily="34" charset="0"/>
                <a:ea typeface="Times New Roman" panose="02020603050405020304" pitchFamily="18" charset="0"/>
                <a:cs typeface="Times New Roman" panose="02020603050405020304" pitchFamily="18" charset="0"/>
              </a:rPr>
              <a:t>یک ارزش منحصر به فرد برای مشخص کردن یک راه حل پیشنهاد می کند</a:t>
            </a:r>
            <a:endParaRPr lang="prs-AF" sz="4800" dirty="0"/>
          </a:p>
          <a:p>
            <a:pPr algn="r"/>
            <a:endParaRPr lang="en-US" sz="4800" b="1" dirty="0"/>
          </a:p>
        </p:txBody>
      </p:sp>
    </p:spTree>
    <p:extLst>
      <p:ext uri="{BB962C8B-B14F-4D97-AF65-F5344CB8AC3E}">
        <p14:creationId xmlns:p14="http://schemas.microsoft.com/office/powerpoint/2010/main" val="12418248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D0D2C2-6FEC-4D79-A9E4-5CF03EB2BA80}"/>
              </a:ext>
            </a:extLst>
          </p:cNvPr>
          <p:cNvSpPr>
            <a:spLocks noGrp="1"/>
          </p:cNvSpPr>
          <p:nvPr>
            <p:ph type="title"/>
          </p:nvPr>
        </p:nvSpPr>
        <p:spPr/>
        <p:txBody>
          <a:bodyPr/>
          <a:lstStyle/>
          <a:p>
            <a:r>
              <a:rPr lang="prs-AF" sz="3600" b="1" dirty="0">
                <a:solidFill>
                  <a:schemeClr val="accent3"/>
                </a:solidFill>
              </a:rPr>
              <a:t>مطالعه پروپوزال درنظر داشت زمینه </a:t>
            </a:r>
            <a:r>
              <a:rPr lang="en-US" sz="3600" b="1" dirty="0">
                <a:solidFill>
                  <a:schemeClr val="accent3"/>
                </a:solidFill>
              </a:rPr>
              <a:t> </a:t>
            </a:r>
            <a:br>
              <a:rPr lang="en-US" sz="3600" b="1" dirty="0"/>
            </a:br>
            <a:endParaRPr lang="en-US" dirty="0"/>
          </a:p>
        </p:txBody>
      </p:sp>
      <p:sp>
        <p:nvSpPr>
          <p:cNvPr id="8" name="Content Placeholder 2">
            <a:extLst>
              <a:ext uri="{FF2B5EF4-FFF2-40B4-BE49-F238E27FC236}">
                <a16:creationId xmlns:a16="http://schemas.microsoft.com/office/drawing/2014/main" id="{0E06CDDF-C3D6-CFF1-1AAF-64CD9C44A38B}"/>
              </a:ext>
            </a:extLst>
          </p:cNvPr>
          <p:cNvSpPr>
            <a:spLocks noGrp="1"/>
          </p:cNvSpPr>
          <p:nvPr>
            <p:ph idx="1"/>
          </p:nvPr>
        </p:nvSpPr>
        <p:spPr>
          <a:xfrm>
            <a:off x="838200" y="1750979"/>
            <a:ext cx="10515600" cy="4425984"/>
          </a:xfrm>
        </p:spPr>
        <p:txBody>
          <a:bodyPr>
            <a:normAutofit fontScale="92500" lnSpcReduction="20000"/>
          </a:bodyPr>
          <a:lstStyle/>
          <a:p>
            <a:pPr marL="742950" indent="-742950" algn="r" rtl="1">
              <a:buFont typeface="+mj-lt"/>
              <a:buAutoNum type="arabicPeriod"/>
            </a:pPr>
            <a:r>
              <a:rPr lang="fa-IR" sz="3600" b="1" dirty="0">
                <a:solidFill>
                  <a:srgbClr val="C00000"/>
                </a:solidFill>
              </a:rPr>
              <a:t>زمینه کسب و کار</a:t>
            </a:r>
            <a:r>
              <a:rPr lang="fa-IR" sz="3600" dirty="0"/>
              <a:t>: پروپوزال یک سند رسمی است که به یک مشتری یا شریک بالقوه ارائه می شود و طرح، خدمات یا ارائه محصول را با هدف تضمین یک معامله تجاری یا مشارکت مشخص می کند.</a:t>
            </a:r>
            <a:endParaRPr lang="en-US" sz="3600" dirty="0"/>
          </a:p>
          <a:p>
            <a:pPr marL="742950" indent="-742950" algn="r" rtl="1">
              <a:buFont typeface="+mj-lt"/>
              <a:buAutoNum type="arabicPeriod"/>
            </a:pPr>
            <a:endParaRPr lang="en-US" sz="3600" dirty="0"/>
          </a:p>
          <a:p>
            <a:pPr marL="742950" indent="-742950" algn="r" rtl="1">
              <a:buFont typeface="+mj-lt"/>
              <a:buAutoNum type="arabicPeriod"/>
            </a:pPr>
            <a:r>
              <a:rPr lang="fa-IR" sz="3600" dirty="0"/>
              <a:t> </a:t>
            </a:r>
            <a:r>
              <a:rPr lang="fa-IR" sz="3600" b="1" dirty="0">
                <a:solidFill>
                  <a:srgbClr val="C00000"/>
                </a:solidFill>
              </a:rPr>
              <a:t>زمینه آکادمیک</a:t>
            </a:r>
            <a:r>
              <a:rPr lang="fa-IR" sz="3600" dirty="0"/>
              <a:t>: پروپوزال در دانشگاه یک طرح یا طرح کلی از یک پروژه تحقیقاتی یا مطالعه است که برای تایید قبل از شروع تحقیق، اغلب به عنوان بخشی از فرآیند درخواست کمک هزینه یا پایان نامه ارائه می شود.</a:t>
            </a:r>
            <a:endParaRPr lang="en-US" sz="3600" dirty="0"/>
          </a:p>
        </p:txBody>
      </p:sp>
    </p:spTree>
    <p:extLst>
      <p:ext uri="{BB962C8B-B14F-4D97-AF65-F5344CB8AC3E}">
        <p14:creationId xmlns:p14="http://schemas.microsoft.com/office/powerpoint/2010/main" val="5800416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DA47EA7-66B6-4764-BA66-21FA459FE73E}"/>
              </a:ext>
            </a:extLst>
          </p:cNvPr>
          <p:cNvSpPr>
            <a:spLocks noGrp="1"/>
          </p:cNvSpPr>
          <p:nvPr>
            <p:ph idx="1"/>
          </p:nvPr>
        </p:nvSpPr>
        <p:spPr>
          <a:xfrm>
            <a:off x="838361" y="594854"/>
            <a:ext cx="10364452" cy="3424107"/>
          </a:xfrm>
        </p:spPr>
        <p:txBody>
          <a:bodyPr>
            <a:noAutofit/>
          </a:bodyPr>
          <a:lstStyle/>
          <a:p>
            <a:pPr algn="r"/>
            <a:r>
              <a:rPr lang="fa-IR" sz="3600" dirty="0"/>
              <a:t> </a:t>
            </a:r>
            <a:r>
              <a:rPr lang="fa-IR" sz="3600" b="1" dirty="0">
                <a:solidFill>
                  <a:srgbClr val="C00000"/>
                </a:solidFill>
              </a:rPr>
              <a:t>3. مدیریت پروژه: </a:t>
            </a:r>
            <a:r>
              <a:rPr lang="fa-IR" sz="3600" dirty="0"/>
              <a:t>پروپوزال سندی است که اهداف، محدوده، روش‌شناسی، جدول زمانی و بودجه یک پروژه را مشخص می‌کند و به ذینفعان یا حامیان مالی ارائه می‌شود تا بودجه یا تأییدیه برای ادامه کار به دست آید.</a:t>
            </a:r>
            <a:endParaRPr lang="en-US" sz="3600" dirty="0"/>
          </a:p>
          <a:p>
            <a:pPr algn="r"/>
            <a:endParaRPr lang="prs-AF" sz="1200" dirty="0"/>
          </a:p>
          <a:p>
            <a:pPr algn="r"/>
            <a:r>
              <a:rPr lang="fa-IR" sz="3600" dirty="0"/>
              <a:t> </a:t>
            </a:r>
            <a:r>
              <a:rPr lang="fa-IR" sz="3600" b="1" dirty="0">
                <a:solidFill>
                  <a:srgbClr val="C00000"/>
                </a:solidFill>
              </a:rPr>
              <a:t>4. جستجوی کمک هزینه: </a:t>
            </a:r>
            <a:r>
              <a:rPr lang="fa-IR" sz="3600" dirty="0"/>
              <a:t>یک پیشنهاد کمک مالی یک درخواست دقیق برای تأمین مالی است که به یک سازمان دولتی، بنیاد یا سایر نهادهای تأمین مالی ارائه می شود و طرح یا برنامه ای را مشخص می کند که نیاز به حمایت مالی دارد.</a:t>
            </a:r>
            <a:endParaRPr lang="en-US" sz="3600" dirty="0"/>
          </a:p>
        </p:txBody>
      </p:sp>
    </p:spTree>
    <p:extLst>
      <p:ext uri="{BB962C8B-B14F-4D97-AF65-F5344CB8AC3E}">
        <p14:creationId xmlns:p14="http://schemas.microsoft.com/office/powerpoint/2010/main" val="22627193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CEEAC04-33CC-4C21-8826-15CA3D37D394}"/>
              </a:ext>
            </a:extLst>
          </p:cNvPr>
          <p:cNvSpPr>
            <a:spLocks noGrp="1"/>
          </p:cNvSpPr>
          <p:nvPr>
            <p:ph idx="1"/>
          </p:nvPr>
        </p:nvSpPr>
        <p:spPr>
          <a:xfrm>
            <a:off x="735291" y="716437"/>
            <a:ext cx="10542936" cy="5074763"/>
          </a:xfrm>
        </p:spPr>
        <p:txBody>
          <a:bodyPr>
            <a:normAutofit/>
          </a:bodyPr>
          <a:lstStyle/>
          <a:p>
            <a:pPr marL="0" indent="0" algn="r" rtl="1">
              <a:buNone/>
            </a:pPr>
            <a:r>
              <a:rPr lang="en-US" sz="3600" b="1" dirty="0">
                <a:solidFill>
                  <a:srgbClr val="C00000"/>
                </a:solidFill>
              </a:rPr>
              <a:t>.5</a:t>
            </a:r>
            <a:r>
              <a:rPr lang="fa-IR" sz="3600" b="1" dirty="0">
                <a:solidFill>
                  <a:srgbClr val="C00000"/>
                </a:solidFill>
              </a:rPr>
              <a:t> زمینه فنی: </a:t>
            </a:r>
            <a:r>
              <a:rPr lang="fa-IR" sz="3600" dirty="0"/>
              <a:t>یک پیشنهاد فنی جزئیات طرحی برای توسعه یک راه حل فناوری، شامل مشخصات، منابع، جدول زمانی، و هزینه ها، که اغلب در پاسخ به </a:t>
            </a:r>
            <a:r>
              <a:rPr lang="en-US" sz="3600" dirty="0"/>
              <a:t>RFP </a:t>
            </a:r>
            <a:r>
              <a:rPr lang="fa-IR" sz="3600" dirty="0"/>
              <a:t>از مشتری که به دنبال خدمات فنی یا محصول است، ارائه می شود. </a:t>
            </a:r>
            <a:endParaRPr lang="prs-AF" sz="3600" dirty="0"/>
          </a:p>
          <a:p>
            <a:pPr algn="r"/>
            <a:r>
              <a:rPr lang="fa-IR" sz="3600" b="1" dirty="0">
                <a:solidFill>
                  <a:srgbClr val="C00000"/>
                </a:solidFill>
              </a:rPr>
              <a:t>6. فروش و بازاریابی: </a:t>
            </a:r>
            <a:r>
              <a:rPr lang="fa-IR" sz="3600" dirty="0"/>
              <a:t>پیشنهاد فروش سندی است که راه حلی متناسب با نیازهای مشتری بالقوه ارائه می دهد و مزایا، هزینه ها و طرح اجرای یک محصول یا خدمات را برجسته می کند.</a:t>
            </a:r>
            <a:endParaRPr lang="en-US" sz="3600" dirty="0"/>
          </a:p>
        </p:txBody>
      </p:sp>
    </p:spTree>
    <p:extLst>
      <p:ext uri="{BB962C8B-B14F-4D97-AF65-F5344CB8AC3E}">
        <p14:creationId xmlns:p14="http://schemas.microsoft.com/office/powerpoint/2010/main" val="8026174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F9C1E401-3B49-4B6C-80DD-2B01AD6E37B5}"/>
              </a:ext>
            </a:extLst>
          </p:cNvPr>
          <p:cNvSpPr txBox="1">
            <a:spLocks/>
          </p:cNvSpPr>
          <p:nvPr/>
        </p:nvSpPr>
        <p:spPr>
          <a:xfrm>
            <a:off x="2550695" y="543827"/>
            <a:ext cx="5467149" cy="91921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prs-AF" sz="4800" b="1" dirty="0">
                <a:solidFill>
                  <a:schemeClr val="accent3"/>
                </a:solidFill>
              </a:rPr>
              <a:t>مشخصات </a:t>
            </a:r>
            <a:r>
              <a:rPr lang="fa-IR" sz="4800" b="1" dirty="0">
                <a:solidFill>
                  <a:schemeClr val="accent3"/>
                </a:solidFill>
              </a:rPr>
              <a:t>پروپوزال</a:t>
            </a:r>
            <a:endParaRPr lang="en-US" sz="4800" b="1" dirty="0">
              <a:solidFill>
                <a:schemeClr val="accent3"/>
              </a:solidFill>
            </a:endParaRPr>
          </a:p>
        </p:txBody>
      </p:sp>
      <p:sp>
        <p:nvSpPr>
          <p:cNvPr id="5" name="Subtitle 2">
            <a:extLst>
              <a:ext uri="{FF2B5EF4-FFF2-40B4-BE49-F238E27FC236}">
                <a16:creationId xmlns:a16="http://schemas.microsoft.com/office/drawing/2014/main" id="{F15FD3FE-4399-450E-949A-EDA5D57700F1}"/>
              </a:ext>
            </a:extLst>
          </p:cNvPr>
          <p:cNvSpPr txBox="1">
            <a:spLocks/>
          </p:cNvSpPr>
          <p:nvPr/>
        </p:nvSpPr>
        <p:spPr>
          <a:xfrm>
            <a:off x="818148" y="2234153"/>
            <a:ext cx="10380895" cy="4080020"/>
          </a:xfrm>
          <a:prstGeom prst="rect">
            <a:avLst/>
          </a:prstGeom>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r" rtl="1"/>
            <a:endParaRPr lang="en-US" sz="3600" b="1" dirty="0"/>
          </a:p>
        </p:txBody>
      </p:sp>
      <p:sp>
        <p:nvSpPr>
          <p:cNvPr id="6" name="Rectangle 5">
            <a:extLst>
              <a:ext uri="{FF2B5EF4-FFF2-40B4-BE49-F238E27FC236}">
                <a16:creationId xmlns:a16="http://schemas.microsoft.com/office/drawing/2014/main" id="{A2523A0C-304E-4FA6-AD5A-8CC0FD46466F}"/>
              </a:ext>
            </a:extLst>
          </p:cNvPr>
          <p:cNvSpPr/>
          <p:nvPr/>
        </p:nvSpPr>
        <p:spPr>
          <a:xfrm>
            <a:off x="0" y="6660682"/>
            <a:ext cx="12192000" cy="197318"/>
          </a:xfrm>
          <a:prstGeom prst="rect">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en-US" dirty="0">
              <a:solidFill>
                <a:srgbClr val="92D050"/>
              </a:solidFill>
              <a:highlight>
                <a:srgbClr val="00FF00"/>
              </a:highlight>
            </a:endParaRPr>
          </a:p>
        </p:txBody>
      </p:sp>
      <p:sp>
        <p:nvSpPr>
          <p:cNvPr id="12" name="TextBox 11">
            <a:extLst>
              <a:ext uri="{FF2B5EF4-FFF2-40B4-BE49-F238E27FC236}">
                <a16:creationId xmlns:a16="http://schemas.microsoft.com/office/drawing/2014/main" id="{4C5D9050-FEC0-48A4-B89B-C64A227482CE}"/>
              </a:ext>
            </a:extLst>
          </p:cNvPr>
          <p:cNvSpPr txBox="1"/>
          <p:nvPr/>
        </p:nvSpPr>
        <p:spPr>
          <a:xfrm>
            <a:off x="475062" y="1995924"/>
            <a:ext cx="11241876" cy="4524315"/>
          </a:xfrm>
          <a:prstGeom prst="rect">
            <a:avLst/>
          </a:prstGeom>
          <a:noFill/>
        </p:spPr>
        <p:txBody>
          <a:bodyPr wrap="square">
            <a:spAutoFit/>
          </a:bodyPr>
          <a:lstStyle/>
          <a:p>
            <a:pPr marL="571500" indent="-571500" algn="r" rtl="1">
              <a:buFont typeface="Arial" panose="020B0604020202020204" pitchFamily="34" charset="0"/>
              <a:buChar char="•"/>
            </a:pPr>
            <a:r>
              <a:rPr lang="fa-IR" sz="3600" b="1" dirty="0">
                <a:solidFill>
                  <a:srgbClr val="C00000"/>
                </a:solidFill>
              </a:rPr>
              <a:t>کتبی بودن: </a:t>
            </a:r>
            <a:r>
              <a:rPr lang="fa-IR" sz="3600" dirty="0"/>
              <a:t>پروپوزال باید به‌صورت مکتوب تهیه شود و معمولاً به صورت چاپی یا الکترونیکی ارائه می‌شو</a:t>
            </a:r>
            <a:r>
              <a:rPr lang="prs-AF" sz="3600" dirty="0"/>
              <a:t>د.</a:t>
            </a:r>
            <a:endParaRPr lang="en-US" sz="3600" dirty="0"/>
          </a:p>
          <a:p>
            <a:pPr marL="571500" indent="-571500" algn="r" rtl="1">
              <a:buFont typeface="Arial" panose="020B0604020202020204" pitchFamily="34" charset="0"/>
              <a:buChar char="•"/>
            </a:pPr>
            <a:endParaRPr lang="prs-AF" sz="3600" dirty="0"/>
          </a:p>
          <a:p>
            <a:pPr marL="571500" indent="-571500" algn="r" rtl="1">
              <a:buFont typeface="Arial" panose="020B0604020202020204" pitchFamily="34" charset="0"/>
              <a:buChar char="•"/>
            </a:pPr>
            <a:r>
              <a:rPr lang="fa-IR" sz="3600" b="1" dirty="0">
                <a:solidFill>
                  <a:srgbClr val="C00000"/>
                </a:solidFill>
              </a:rPr>
              <a:t>ساختار منظم: </a:t>
            </a:r>
            <a:r>
              <a:rPr lang="fa-IR" sz="3600" dirty="0"/>
              <a:t>باید دارای ساختار مشخص و منظمی باشد که شامل بخش‌های مختلفی مانند مقدمه، اهداف، روش‌شناسی و غیره باشد.</a:t>
            </a:r>
            <a:endParaRPr lang="en-US" sz="3600" dirty="0"/>
          </a:p>
          <a:p>
            <a:pPr marL="571500" indent="-571500" algn="r" rtl="1">
              <a:buFont typeface="Arial" panose="020B0604020202020204" pitchFamily="34" charset="0"/>
              <a:buChar char="•"/>
            </a:pPr>
            <a:endParaRPr lang="prs-AF" sz="3600" dirty="0"/>
          </a:p>
          <a:p>
            <a:pPr marL="571500" indent="-571500" algn="r" rtl="1">
              <a:buFont typeface="Arial" panose="020B0604020202020204" pitchFamily="34" charset="0"/>
              <a:buChar char="•"/>
            </a:pPr>
            <a:r>
              <a:rPr lang="fa-IR" sz="3600" b="1" dirty="0">
                <a:solidFill>
                  <a:srgbClr val="C00000"/>
                </a:solidFill>
              </a:rPr>
              <a:t>رسميت: </a:t>
            </a:r>
            <a:r>
              <a:rPr lang="fa-IR" sz="3600" dirty="0"/>
              <a:t>پروپوزال باید با لحنی رسمی و حرفه‌ای نوشته شود و از زبان غیررسمی پرهیز شود</a:t>
            </a:r>
            <a:endParaRPr lang="en-US" sz="3600" dirty="0"/>
          </a:p>
        </p:txBody>
      </p:sp>
    </p:spTree>
    <p:extLst>
      <p:ext uri="{BB962C8B-B14F-4D97-AF65-F5344CB8AC3E}">
        <p14:creationId xmlns:p14="http://schemas.microsoft.com/office/powerpoint/2010/main" val="239424823"/>
      </p:ext>
    </p:extLst>
  </p:cSld>
  <p:clrMapOvr>
    <a:masterClrMapping/>
  </p:clrMapOvr>
</p:sld>
</file>

<file path=ppt/theme/theme1.xml><?xml version="1.0" encoding="utf-8"?>
<a:theme xmlns:a="http://schemas.openxmlformats.org/drawingml/2006/main" name="Droplet">
  <a:themeElements>
    <a:clrScheme name="Droplet">
      <a:dk1>
        <a:sysClr val="windowText" lastClr="000000"/>
      </a:dk1>
      <a:lt1>
        <a:sysClr val="window" lastClr="FFFFFF"/>
      </a:lt1>
      <a:dk2>
        <a:srgbClr val="27537E"/>
      </a:dk2>
      <a:lt2>
        <a:srgbClr val="AABED7"/>
      </a:lt2>
      <a:accent1>
        <a:srgbClr val="E34B7A"/>
      </a:accent1>
      <a:accent2>
        <a:srgbClr val="AC339A"/>
      </a:accent2>
      <a:accent3>
        <a:srgbClr val="6953B7"/>
      </a:accent3>
      <a:accent4>
        <a:srgbClr val="1D7EAB"/>
      </a:accent4>
      <a:accent5>
        <a:srgbClr val="43AFD6"/>
      </a:accent5>
      <a:accent6>
        <a:srgbClr val="DE85E1"/>
      </a:accent6>
      <a:hlink>
        <a:srgbClr val="ED87A6"/>
      </a:hlink>
      <a:folHlink>
        <a:srgbClr val="C99EAC"/>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78000"/>
                <a:shade val="100000"/>
                <a:hueMod val="136000"/>
                <a:satMod val="160000"/>
                <a:lumMod val="105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C71B277C-C29A-4BA0-A7BA-43502DF21AB3}"/>
    </a:ext>
  </a:extLst>
</a:theme>
</file>

<file path=docProps/app.xml><?xml version="1.0" encoding="utf-8"?>
<Properties xmlns="http://schemas.openxmlformats.org/officeDocument/2006/extended-properties" xmlns:vt="http://schemas.openxmlformats.org/officeDocument/2006/docPropsVTypes">
  <Template>TM04033925[[fn=Droplet]]</Template>
  <TotalTime>393</TotalTime>
  <Words>626</Words>
  <Application>Microsoft Office PowerPoint</Application>
  <PresentationFormat>Widescreen</PresentationFormat>
  <Paragraphs>62</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Symbol</vt:lpstr>
      <vt:lpstr>Tw Cen MT</vt:lpstr>
      <vt:lpstr>Droplet</vt:lpstr>
      <vt:lpstr>PowerPoint Presentation</vt:lpstr>
      <vt:lpstr>پیشنهاد نویسی  و  جذب کمک های مالی</vt:lpstr>
      <vt:lpstr>سه موضوع عمده و اساسی</vt:lpstr>
      <vt:lpstr>پروپوزال </vt:lpstr>
      <vt:lpstr>تعریف پروپوزال</vt:lpstr>
      <vt:lpstr>مطالعه پروپوزال درنظر داشت زمینه   </vt:lpstr>
      <vt:lpstr>PowerPoint Presentation</vt:lpstr>
      <vt:lpstr>PowerPoint Presentation</vt:lpstr>
      <vt:lpstr>PowerPoint Presentation</vt:lpstr>
      <vt:lpstr>مشخصات پروپوزال</vt:lpstr>
      <vt:lpstr>مشخصات پروپوزال</vt:lpstr>
      <vt:lpstr>مشخصات پروپوزال</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Mohammad Ghaus Shahryar</dc:creator>
  <cp:lastModifiedBy>Ahmad Nabi Ahmadzai</cp:lastModifiedBy>
  <cp:revision>11</cp:revision>
  <dcterms:created xsi:type="dcterms:W3CDTF">2024-06-25T16:40:06Z</dcterms:created>
  <dcterms:modified xsi:type="dcterms:W3CDTF">2024-06-30T03:38:04Z</dcterms:modified>
</cp:coreProperties>
</file>