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9" r:id="rId1"/>
  </p:sldMasterIdLst>
  <p:sldIdLst>
    <p:sldId id="683" r:id="rId2"/>
    <p:sldId id="257" r:id="rId3"/>
    <p:sldId id="261" r:id="rId4"/>
    <p:sldId id="258" r:id="rId5"/>
    <p:sldId id="259" r:id="rId6"/>
    <p:sldId id="276" r:id="rId7"/>
    <p:sldId id="262" r:id="rId8"/>
    <p:sldId id="274" r:id="rId9"/>
    <p:sldId id="273" r:id="rId10"/>
    <p:sldId id="275" r:id="rId11"/>
    <p:sldId id="277" r:id="rId12"/>
    <p:sldId id="278" r:id="rId1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9" d="100"/>
          <a:sy n="79" d="100"/>
        </p:scale>
        <p:origin x="773"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7" name="Picture 6" descr="Droplets-HD-Title-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ctrTitle"/>
          </p:nvPr>
        </p:nvSpPr>
        <p:spPr>
          <a:xfrm>
            <a:off x="1751012" y="1300785"/>
            <a:ext cx="8689976" cy="2509213"/>
          </a:xfrm>
        </p:spPr>
        <p:txBody>
          <a:bodyPr anchor="b">
            <a:normAutofit/>
          </a:bodyPr>
          <a:lstStyle>
            <a:lvl1pPr algn="ctr">
              <a:defRPr sz="4800"/>
            </a:lvl1pPr>
          </a:lstStyle>
          <a:p>
            <a:r>
              <a:rPr lang="en-US"/>
              <a:t>Click to edit Master title style</a:t>
            </a:r>
            <a:endParaRPr lang="en-US" dirty="0"/>
          </a:p>
        </p:txBody>
      </p:sp>
      <p:sp>
        <p:nvSpPr>
          <p:cNvPr id="3" name="Subtitle 2"/>
          <p:cNvSpPr>
            <a:spLocks noGrp="1"/>
          </p:cNvSpPr>
          <p:nvPr>
            <p:ph type="subTitle" idx="1"/>
          </p:nvPr>
        </p:nvSpPr>
        <p:spPr>
          <a:xfrm>
            <a:off x="1751012" y="3886200"/>
            <a:ext cx="8689976" cy="1371599"/>
          </a:xfrm>
        </p:spPr>
        <p:txBody>
          <a:bodyPr>
            <a:normAutofit/>
          </a:bodyPr>
          <a:lstStyle>
            <a:lvl1pPr marL="0" indent="0" algn="ctr">
              <a:buNone/>
              <a:defRPr sz="22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35252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94" y="4289374"/>
            <a:ext cx="10364432" cy="81161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84744" y="698261"/>
            <a:ext cx="9822532" cy="3214136"/>
          </a:xfrm>
          <a:prstGeom prst="roundRect">
            <a:avLst>
              <a:gd name="adj" fmla="val 4944"/>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74" y="5108728"/>
            <a:ext cx="10364452" cy="682472"/>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7111741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599"/>
            <a:ext cx="10364452" cy="3427245"/>
          </a:xfrm>
        </p:spPr>
        <p:txBody>
          <a:bodyPr anchor="ctr"/>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204821"/>
            <a:ext cx="10364452" cy="1586380"/>
          </a:xfrm>
        </p:spPr>
        <p:txBody>
          <a:bodyPr anchor="ct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9295749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1446212" y="609600"/>
            <a:ext cx="9302752" cy="2992904"/>
          </a:xfrm>
        </p:spPr>
        <p:txBody>
          <a:bodyPr anchor="ctr"/>
          <a:lstStyle>
            <a:lvl1pPr>
              <a:defRPr sz="3200"/>
            </a:lvl1pPr>
          </a:lstStyle>
          <a:p>
            <a:r>
              <a:rPr lang="en-US"/>
              <a:t>Click to edit Master title style</a:t>
            </a:r>
            <a:endParaRPr lang="en-US" dirty="0"/>
          </a:p>
        </p:txBody>
      </p:sp>
      <p:sp>
        <p:nvSpPr>
          <p:cNvPr id="12" name="Text Placeholder 3"/>
          <p:cNvSpPr>
            <a:spLocks noGrp="1"/>
          </p:cNvSpPr>
          <p:nvPr>
            <p:ph type="body" sz="half" idx="13"/>
          </p:nvPr>
        </p:nvSpPr>
        <p:spPr>
          <a:xfrm>
            <a:off x="1720644" y="3610032"/>
            <a:ext cx="8752299" cy="59478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4" name="Text Placeholder 3"/>
          <p:cNvSpPr>
            <a:spLocks noGrp="1"/>
          </p:cNvSpPr>
          <p:nvPr>
            <p:ph type="body" sz="half" idx="2"/>
          </p:nvPr>
        </p:nvSpPr>
        <p:spPr>
          <a:xfrm>
            <a:off x="913774" y="4372796"/>
            <a:ext cx="10364452" cy="1421053"/>
          </a:xfrm>
        </p:spPr>
        <p:txBody>
          <a:bodyPr anchor="ctr">
            <a:normAutofit/>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
        <p:nvSpPr>
          <p:cNvPr id="13" name="TextBox 12"/>
          <p:cNvSpPr txBox="1"/>
          <p:nvPr/>
        </p:nvSpPr>
        <p:spPr>
          <a:xfrm>
            <a:off x="1001488" y="75416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4" name="TextBox 13"/>
          <p:cNvSpPr txBox="1"/>
          <p:nvPr/>
        </p:nvSpPr>
        <p:spPr>
          <a:xfrm>
            <a:off x="10557558" y="299357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extLst>
      <p:ext uri="{BB962C8B-B14F-4D97-AF65-F5344CB8AC3E}">
        <p14:creationId xmlns:p14="http://schemas.microsoft.com/office/powerpoint/2010/main" val="1472448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2138721"/>
            <a:ext cx="10364452" cy="2511835"/>
          </a:xfrm>
        </p:spPr>
        <p:txBody>
          <a:bodyPr anchor="b"/>
          <a:lstStyle>
            <a:lvl1pPr algn="ctr">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913775" y="4662335"/>
            <a:ext cx="10364452" cy="1140644"/>
          </a:xfrm>
        </p:spPr>
        <p:txBody>
          <a:bodyPr anchor="t"/>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128722777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pic>
        <p:nvPicPr>
          <p:cNvPr id="13" name="Picture 1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5" name="Title 1"/>
          <p:cNvSpPr>
            <a:spLocks noGrp="1"/>
          </p:cNvSpPr>
          <p:nvPr>
            <p:ph type="title"/>
          </p:nvPr>
        </p:nvSpPr>
        <p:spPr>
          <a:xfrm>
            <a:off x="913774" y="609600"/>
            <a:ext cx="10364452" cy="1605094"/>
          </a:xfrm>
        </p:spPr>
        <p:txBody>
          <a:bodyPr/>
          <a:lstStyle/>
          <a:p>
            <a:r>
              <a:rPr lang="en-US"/>
              <a:t>Click to edit Master title style</a:t>
            </a:r>
            <a:endParaRPr lang="en-US" dirty="0"/>
          </a:p>
        </p:txBody>
      </p:sp>
      <p:sp>
        <p:nvSpPr>
          <p:cNvPr id="7" name="Text Placeholder 2"/>
          <p:cNvSpPr>
            <a:spLocks noGrp="1"/>
          </p:cNvSpPr>
          <p:nvPr>
            <p:ph type="body" idx="1"/>
          </p:nvPr>
        </p:nvSpPr>
        <p:spPr>
          <a:xfrm>
            <a:off x="913774" y="2367093"/>
            <a:ext cx="3298976"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8" name="Text Placeholder 3"/>
          <p:cNvSpPr>
            <a:spLocks noGrp="1"/>
          </p:cNvSpPr>
          <p:nvPr>
            <p:ph type="body" sz="half" idx="15"/>
          </p:nvPr>
        </p:nvSpPr>
        <p:spPr>
          <a:xfrm>
            <a:off x="913774" y="2943355"/>
            <a:ext cx="3298976"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9" name="Text Placeholder 4"/>
          <p:cNvSpPr>
            <a:spLocks noGrp="1"/>
          </p:cNvSpPr>
          <p:nvPr>
            <p:ph type="body" sz="quarter" idx="3"/>
          </p:nvPr>
        </p:nvSpPr>
        <p:spPr>
          <a:xfrm>
            <a:off x="4452389" y="2367093"/>
            <a:ext cx="3291521"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 name="Text Placeholder 3"/>
          <p:cNvSpPr>
            <a:spLocks noGrp="1"/>
          </p:cNvSpPr>
          <p:nvPr>
            <p:ph type="body" sz="half" idx="16"/>
          </p:nvPr>
        </p:nvSpPr>
        <p:spPr>
          <a:xfrm>
            <a:off x="4441348" y="2943355"/>
            <a:ext cx="3303351"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1" name="Text Placeholder 4"/>
          <p:cNvSpPr>
            <a:spLocks noGrp="1"/>
          </p:cNvSpPr>
          <p:nvPr>
            <p:ph type="body" sz="quarter" idx="13"/>
          </p:nvPr>
        </p:nvSpPr>
        <p:spPr>
          <a:xfrm>
            <a:off x="7973298" y="2367093"/>
            <a:ext cx="3304928" cy="576262"/>
          </a:xfrm>
        </p:spPr>
        <p:txBody>
          <a:bodyPr anchor="b">
            <a:noAutofit/>
          </a:bodyPr>
          <a:lstStyle>
            <a:lvl1pPr marL="0" indent="0" algn="ctr">
              <a:lnSpc>
                <a:spcPct val="85000"/>
              </a:lnSpc>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Text Placeholder 3"/>
          <p:cNvSpPr>
            <a:spLocks noGrp="1"/>
          </p:cNvSpPr>
          <p:nvPr>
            <p:ph type="body" sz="half" idx="17"/>
          </p:nvPr>
        </p:nvSpPr>
        <p:spPr>
          <a:xfrm>
            <a:off x="7973298" y="2943355"/>
            <a:ext cx="3304928" cy="2847845"/>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8EC1B99-7E2D-42C9-BA2E-AD398F3477A8}" type="datetimeFigureOut">
              <a:rPr lang="en-US" smtClean="0"/>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6826349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pic>
        <p:nvPicPr>
          <p:cNvPr id="16" name="Picture 15"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0" name="Title 1"/>
          <p:cNvSpPr>
            <a:spLocks noGrp="1"/>
          </p:cNvSpPr>
          <p:nvPr>
            <p:ph type="title"/>
          </p:nvPr>
        </p:nvSpPr>
        <p:spPr>
          <a:xfrm>
            <a:off x="913774" y="610772"/>
            <a:ext cx="10364452" cy="1603922"/>
          </a:xfrm>
        </p:spPr>
        <p:txBody>
          <a:bodyPr/>
          <a:lstStyle/>
          <a:p>
            <a:r>
              <a:rPr lang="en-US"/>
              <a:t>Click to edit Master title style</a:t>
            </a:r>
            <a:endParaRPr lang="en-US" dirty="0"/>
          </a:p>
        </p:txBody>
      </p:sp>
      <p:sp>
        <p:nvSpPr>
          <p:cNvPr id="19" name="Text Placeholder 2"/>
          <p:cNvSpPr>
            <a:spLocks noGrp="1"/>
          </p:cNvSpPr>
          <p:nvPr>
            <p:ph type="body" idx="1"/>
          </p:nvPr>
        </p:nvSpPr>
        <p:spPr>
          <a:xfrm>
            <a:off x="913774" y="4204820"/>
            <a:ext cx="3296409"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Picture Placeholder 2"/>
          <p:cNvSpPr>
            <a:spLocks noGrp="1" noChangeAspect="1"/>
          </p:cNvSpPr>
          <p:nvPr>
            <p:ph type="pic" idx="15"/>
          </p:nvPr>
        </p:nvSpPr>
        <p:spPr>
          <a:xfrm>
            <a:off x="913774" y="2367093"/>
            <a:ext cx="3296409" cy="1524000"/>
          </a:xfrm>
          <a:prstGeom prst="roundRect">
            <a:avLst>
              <a:gd name="adj" fmla="val 936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1" name="Text Placeholder 3"/>
          <p:cNvSpPr>
            <a:spLocks noGrp="1"/>
          </p:cNvSpPr>
          <p:nvPr>
            <p:ph type="body" sz="half" idx="18"/>
          </p:nvPr>
        </p:nvSpPr>
        <p:spPr>
          <a:xfrm>
            <a:off x="913774" y="4781082"/>
            <a:ext cx="3296409" cy="101011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2" name="Text Placeholder 4"/>
          <p:cNvSpPr>
            <a:spLocks noGrp="1"/>
          </p:cNvSpPr>
          <p:nvPr>
            <p:ph type="body" sz="quarter" idx="3"/>
          </p:nvPr>
        </p:nvSpPr>
        <p:spPr>
          <a:xfrm>
            <a:off x="4442759" y="4204820"/>
            <a:ext cx="3301828"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3" name="Picture Placeholder 2"/>
          <p:cNvSpPr>
            <a:spLocks noGrp="1" noChangeAspect="1"/>
          </p:cNvSpPr>
          <p:nvPr>
            <p:ph type="pic" idx="21"/>
          </p:nvPr>
        </p:nvSpPr>
        <p:spPr>
          <a:xfrm>
            <a:off x="4441348" y="2367093"/>
            <a:ext cx="3303352"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19"/>
          </p:nvPr>
        </p:nvSpPr>
        <p:spPr>
          <a:xfrm>
            <a:off x="4441348" y="4781080"/>
            <a:ext cx="3303352" cy="101011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25" name="Text Placeholder 4"/>
          <p:cNvSpPr>
            <a:spLocks noGrp="1"/>
          </p:cNvSpPr>
          <p:nvPr>
            <p:ph type="body" sz="quarter" idx="13"/>
          </p:nvPr>
        </p:nvSpPr>
        <p:spPr>
          <a:xfrm>
            <a:off x="7973298" y="4204820"/>
            <a:ext cx="3300681" cy="576262"/>
          </a:xfrm>
        </p:spPr>
        <p:txBody>
          <a:bodyPr anchor="b">
            <a:noAutofit/>
          </a:bodyPr>
          <a:lstStyle>
            <a:lvl1pPr marL="0" indent="0" algn="ctr">
              <a:lnSpc>
                <a:spcPct val="85000"/>
              </a:lnSpc>
              <a:buNone/>
              <a:defRPr sz="22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6" name="Picture Placeholder 2"/>
          <p:cNvSpPr>
            <a:spLocks noGrp="1" noChangeAspect="1"/>
          </p:cNvSpPr>
          <p:nvPr>
            <p:ph type="pic" idx="22"/>
          </p:nvPr>
        </p:nvSpPr>
        <p:spPr>
          <a:xfrm>
            <a:off x="7973298" y="2367093"/>
            <a:ext cx="3304928" cy="1524000"/>
          </a:xfrm>
          <a:prstGeom prst="roundRect">
            <a:avLst>
              <a:gd name="adj" fmla="val 8841"/>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7" name="Text Placeholder 3"/>
          <p:cNvSpPr>
            <a:spLocks noGrp="1"/>
          </p:cNvSpPr>
          <p:nvPr>
            <p:ph type="body" sz="half" idx="20"/>
          </p:nvPr>
        </p:nvSpPr>
        <p:spPr>
          <a:xfrm>
            <a:off x="7973173" y="4781078"/>
            <a:ext cx="3305053" cy="1010121"/>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3" name="Date Placeholder 2"/>
          <p:cNvSpPr>
            <a:spLocks noGrp="1"/>
          </p:cNvSpPr>
          <p:nvPr>
            <p:ph type="dt" sz="half" idx="10"/>
          </p:nvPr>
        </p:nvSpPr>
        <p:spPr/>
        <p:txBody>
          <a:bodyPr/>
          <a:lstStyle/>
          <a:p>
            <a:fld id="{A8EC1B99-7E2D-42C9-BA2E-AD398F3477A8}" type="datetimeFigureOut">
              <a:rPr lang="en-US" smtClean="0"/>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6174240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1" name="Vertical Text Placeholder 2"/>
          <p:cNvSpPr>
            <a:spLocks noGrp="1"/>
          </p:cNvSpPr>
          <p:nvPr>
            <p:ph type="body" orient="vert" sz="quarter" idx="13"/>
          </p:nvPr>
        </p:nvSpPr>
        <p:spPr>
          <a:xfrm>
            <a:off x="913775" y="2367093"/>
            <a:ext cx="10364452" cy="342410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136290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Vertical Title 1"/>
          <p:cNvSpPr>
            <a:spLocks noGrp="1"/>
          </p:cNvSpPr>
          <p:nvPr>
            <p:ph type="title" orient="vert"/>
          </p:nvPr>
        </p:nvSpPr>
        <p:spPr>
          <a:xfrm>
            <a:off x="8724900" y="609601"/>
            <a:ext cx="2553326" cy="5181599"/>
          </a:xfrm>
        </p:spPr>
        <p:txBody>
          <a:bodyPr vert="eaVert"/>
          <a:lstStyle>
            <a:lvl1pPr algn="l">
              <a:defRPr/>
            </a:lvl1pPr>
          </a:lstStyle>
          <a:p>
            <a:r>
              <a:rPr lang="en-US"/>
              <a:t>Click to edit Master title style</a:t>
            </a:r>
            <a:endParaRPr lang="en-US" dirty="0"/>
          </a:p>
        </p:txBody>
      </p:sp>
      <p:sp>
        <p:nvSpPr>
          <p:cNvPr id="8" name="Vertical Text Placeholder 2"/>
          <p:cNvSpPr>
            <a:spLocks noGrp="1"/>
          </p:cNvSpPr>
          <p:nvPr>
            <p:ph type="body" orient="vert" sz="quarter" idx="13"/>
          </p:nvPr>
        </p:nvSpPr>
        <p:spPr>
          <a:xfrm>
            <a:off x="913775" y="609601"/>
            <a:ext cx="7658724" cy="518159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76640322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F2FE9C-2A2D-4F16-B0DC-2ED140BB96D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746A187-ABE6-4F71-B461-5F95694B63A1}"/>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C357A7D-9032-4023-8722-4B999D93A143}"/>
              </a:ext>
            </a:extLst>
          </p:cNvPr>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a:extLst>
              <a:ext uri="{FF2B5EF4-FFF2-40B4-BE49-F238E27FC236}">
                <a16:creationId xmlns:a16="http://schemas.microsoft.com/office/drawing/2014/main" id="{12941AA3-1300-4094-825C-FEDE5A92561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9F88A7-69CE-4B7A-9D81-4FFD8AD93F0C}"/>
              </a:ext>
            </a:extLst>
          </p:cNvPr>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7289678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3" name="Picture 2"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103638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443375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9" name="Picture 8"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828563"/>
            <a:ext cx="10351752" cy="2736819"/>
          </a:xfrm>
        </p:spPr>
        <p:txBody>
          <a:bodyPr anchor="b">
            <a:normAutofit/>
          </a:bodyPr>
          <a:lstStyle>
            <a:lvl1pPr>
              <a:defRPr sz="4000"/>
            </a:lvl1pPr>
          </a:lstStyle>
          <a:p>
            <a:r>
              <a:rPr lang="en-US"/>
              <a:t>Click to edit Master title style</a:t>
            </a:r>
            <a:endParaRPr lang="en-US" dirty="0"/>
          </a:p>
        </p:txBody>
      </p:sp>
      <p:sp>
        <p:nvSpPr>
          <p:cNvPr id="3" name="Text Placeholder 2"/>
          <p:cNvSpPr>
            <a:spLocks noGrp="1"/>
          </p:cNvSpPr>
          <p:nvPr>
            <p:ph type="body" idx="1"/>
          </p:nvPr>
        </p:nvSpPr>
        <p:spPr>
          <a:xfrm>
            <a:off x="913774" y="3657457"/>
            <a:ext cx="10351752" cy="1368183"/>
          </a:xfrm>
        </p:spPr>
        <p:txBody>
          <a:bodyPr>
            <a:normAutofit/>
          </a:bodyPr>
          <a:lstStyle>
            <a:lvl1pPr marL="0" indent="0" algn="ctr">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8EC1B99-7E2D-42C9-BA2E-AD398F3477A8}" type="datetimeFigureOut">
              <a:rPr lang="en-US" smtClean="0"/>
              <a:t>7/7/2024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8934332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12" name="Content Placeholder 2"/>
          <p:cNvSpPr>
            <a:spLocks noGrp="1"/>
          </p:cNvSpPr>
          <p:nvPr>
            <p:ph sz="quarter" idx="13"/>
          </p:nvPr>
        </p:nvSpPr>
        <p:spPr>
          <a:xfrm>
            <a:off x="913774" y="2367092"/>
            <a:ext cx="5106026"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3" name="Content Placeholder 3"/>
          <p:cNvSpPr>
            <a:spLocks noGrp="1"/>
          </p:cNvSpPr>
          <p:nvPr>
            <p:ph sz="quarter" idx="14"/>
          </p:nvPr>
        </p:nvSpPr>
        <p:spPr>
          <a:xfrm>
            <a:off x="6172200" y="2367092"/>
            <a:ext cx="5105400" cy="342410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0059408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5" name="Picture 14"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14" name="Title 1"/>
          <p:cNvSpPr>
            <a:spLocks noGrp="1"/>
          </p:cNvSpPr>
          <p:nvPr>
            <p:ph type="title"/>
          </p:nvPr>
        </p:nvSpPr>
        <p:spPr>
          <a:xfrm>
            <a:off x="913775" y="618517"/>
            <a:ext cx="10364451" cy="1596177"/>
          </a:xfrm>
        </p:spPr>
        <p:txBody>
          <a:bodyPr/>
          <a:lstStyle/>
          <a:p>
            <a:r>
              <a:rPr lang="en-US"/>
              <a:t>Click to edit Master title style</a:t>
            </a:r>
            <a:endParaRPr lang="en-US" dirty="0"/>
          </a:p>
        </p:txBody>
      </p:sp>
      <p:sp>
        <p:nvSpPr>
          <p:cNvPr id="3" name="Text Placeholder 2"/>
          <p:cNvSpPr>
            <a:spLocks noGrp="1"/>
          </p:cNvSpPr>
          <p:nvPr>
            <p:ph type="body" idx="1"/>
          </p:nvPr>
        </p:nvSpPr>
        <p:spPr>
          <a:xfrm>
            <a:off x="1146328" y="2371018"/>
            <a:ext cx="487347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2" name="Content Placeholder 3"/>
          <p:cNvSpPr>
            <a:spLocks noGrp="1"/>
          </p:cNvSpPr>
          <p:nvPr>
            <p:ph sz="quarter" idx="13"/>
          </p:nvPr>
        </p:nvSpPr>
        <p:spPr>
          <a:xfrm>
            <a:off x="913774" y="3051012"/>
            <a:ext cx="5106027"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96423" y="2371018"/>
            <a:ext cx="4881804" cy="679994"/>
          </a:xfrm>
        </p:spPr>
        <p:txBody>
          <a:bodyPr anchor="b">
            <a:noAutofit/>
          </a:bodyPr>
          <a:lstStyle>
            <a:lvl1pPr marL="0" indent="0">
              <a:lnSpc>
                <a:spcPct val="85000"/>
              </a:lnSpc>
              <a:buNone/>
              <a:defRPr sz="26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3" name="Content Placeholder 5"/>
          <p:cNvSpPr>
            <a:spLocks noGrp="1"/>
          </p:cNvSpPr>
          <p:nvPr>
            <p:ph sz="quarter" idx="14"/>
          </p:nvPr>
        </p:nvSpPr>
        <p:spPr>
          <a:xfrm>
            <a:off x="6172200" y="3051012"/>
            <a:ext cx="5105401" cy="2740187"/>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8EC1B99-7E2D-42C9-BA2E-AD398F3477A8}" type="datetimeFigureOut">
              <a:rPr lang="en-US" smtClean="0"/>
              <a:t>7/7/2024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32028959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8" name="Picture 7"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8EC1B99-7E2D-42C9-BA2E-AD398F3477A8}" type="datetimeFigureOut">
              <a:rPr lang="en-US" smtClean="0"/>
              <a:t>7/7/2024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3746808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7" name="Picture 6"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Date Placeholder 1"/>
          <p:cNvSpPr>
            <a:spLocks noGrp="1"/>
          </p:cNvSpPr>
          <p:nvPr>
            <p:ph type="dt" sz="half" idx="10"/>
          </p:nvPr>
        </p:nvSpPr>
        <p:spPr/>
        <p:txBody>
          <a:bodyPr/>
          <a:lstStyle/>
          <a:p>
            <a:fld id="{A8EC1B99-7E2D-42C9-BA2E-AD398F3477A8}" type="datetimeFigureOut">
              <a:rPr lang="en-US" smtClean="0"/>
              <a:t>7/7/2024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8770823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1" name="Picture 10"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5" y="609600"/>
            <a:ext cx="3935688" cy="2023252"/>
          </a:xfrm>
        </p:spPr>
        <p:txBody>
          <a:bodyPr anchor="b"/>
          <a:lstStyle>
            <a:lvl1pPr algn="ctr">
              <a:defRPr sz="3200"/>
            </a:lvl1pPr>
          </a:lstStyle>
          <a:p>
            <a:r>
              <a:rPr lang="en-US"/>
              <a:t>Click to edit Master title style</a:t>
            </a:r>
            <a:endParaRPr lang="en-US" dirty="0"/>
          </a:p>
        </p:txBody>
      </p:sp>
      <p:sp>
        <p:nvSpPr>
          <p:cNvPr id="10" name="Content Placeholder 2"/>
          <p:cNvSpPr>
            <a:spLocks noGrp="1"/>
          </p:cNvSpPr>
          <p:nvPr>
            <p:ph sz="quarter" idx="13"/>
          </p:nvPr>
        </p:nvSpPr>
        <p:spPr>
          <a:xfrm>
            <a:off x="5078062" y="609600"/>
            <a:ext cx="6200163" cy="518159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913774" y="2632852"/>
            <a:ext cx="3935689" cy="3158348"/>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40743893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0" name="Picture 9" descr="Droplets-HD-Content-R1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1"/>
          <p:cNvSpPr>
            <a:spLocks noGrp="1"/>
          </p:cNvSpPr>
          <p:nvPr>
            <p:ph type="title"/>
          </p:nvPr>
        </p:nvSpPr>
        <p:spPr>
          <a:xfrm>
            <a:off x="913774" y="609600"/>
            <a:ext cx="5934969" cy="2023254"/>
          </a:xfrm>
        </p:spPr>
        <p:txBody>
          <a:bodyPr anchor="b"/>
          <a:lstStyle>
            <a:lvl1pPr algn="ct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7424803" y="609601"/>
            <a:ext cx="3255358" cy="5181600"/>
          </a:xfrm>
          <a:prstGeom prst="roundRect">
            <a:avLst>
              <a:gd name="adj" fmla="val 4943"/>
            </a:avLst>
          </a:prstGeom>
          <a:noFill/>
          <a:ln w="82550" cap="sq">
            <a:solidFill>
              <a:schemeClr val="bg2">
                <a:lumMod val="60000"/>
                <a:lumOff val="40000"/>
              </a:schemeClr>
            </a:solidFill>
            <a:miter lim="800000"/>
          </a:ln>
          <a:effectLst/>
          <a:scene3d>
            <a:camera prst="orthographicFront"/>
            <a:lightRig rig="threePt" dir="t">
              <a:rot lat="0" lon="0" rev="2700000"/>
            </a:lightRig>
          </a:scene3d>
          <a:sp3d contourW="6350">
            <a:bevelT h="38100"/>
            <a:contourClr>
              <a:srgbClr val="C0C0C0"/>
            </a:contourClr>
          </a:sp3d>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913794" y="2632852"/>
            <a:ext cx="5934949" cy="3158347"/>
          </a:xfrm>
        </p:spPr>
        <p:txBody>
          <a:bodyPr/>
          <a:lstStyle>
            <a:lvl1pPr marL="0" indent="0" algn="ctr">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A8EC1B99-7E2D-42C9-BA2E-AD398F3477A8}" type="datetimeFigureOut">
              <a:rPr lang="en-US" smtClean="0"/>
              <a:t>7/7/2024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DB92B2D-6124-4B0D-A170-BF461D6792BD}" type="slidenum">
              <a:rPr lang="en-US" smtClean="0"/>
              <a:t>‹#›</a:t>
            </a:fld>
            <a:endParaRPr lang="en-US"/>
          </a:p>
        </p:txBody>
      </p:sp>
    </p:spTree>
    <p:extLst>
      <p:ext uri="{BB962C8B-B14F-4D97-AF65-F5344CB8AC3E}">
        <p14:creationId xmlns:p14="http://schemas.microsoft.com/office/powerpoint/2010/main" val="27706183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1026" name="Picture 2" descr="\\DROBO-FS\QuickDrops\JB\PPTX NG\Droplets\LightingOverlay.png"/>
          <p:cNvPicPr>
            <a:picLocks noChangeAspect="1" noChangeArrowheads="1"/>
          </p:cNvPicPr>
          <p:nvPr/>
        </p:nvPicPr>
        <p:blipFill>
          <a:blip r:embed="rId20">
            <a:alphaModFix amt="80000"/>
            <a:extLst>
              <a:ext uri="{28A0092B-C50C-407E-A947-70E740481C1C}">
                <a14:useLocalDpi xmlns:a14="http://schemas.microsoft.com/office/drawing/2010/main" val="0"/>
              </a:ext>
            </a:extLst>
          </a:blip>
          <a:srcRect/>
          <a:stretch>
            <a:fillRect/>
          </a:stretch>
        </p:blipFill>
        <p:spPr bwMode="auto">
          <a:xfrm>
            <a:off x="0" y="0"/>
            <a:ext cx="12192003" cy="6858001"/>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913775" y="618517"/>
            <a:ext cx="10364451" cy="1596177"/>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13775" y="2367093"/>
            <a:ext cx="10364452" cy="342410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78737" y="5883275"/>
            <a:ext cx="2743200" cy="365125"/>
          </a:xfrm>
          <a:prstGeom prst="rect">
            <a:avLst/>
          </a:prstGeom>
        </p:spPr>
        <p:txBody>
          <a:bodyPr vert="horz" lIns="91440" tIns="45720" rIns="91440" bIns="45720" rtlCol="0" anchor="ctr"/>
          <a:lstStyle>
            <a:lvl1pPr algn="r">
              <a:defRPr sz="1000">
                <a:solidFill>
                  <a:schemeClr val="tx1"/>
                </a:solidFill>
              </a:defRPr>
            </a:lvl1pPr>
          </a:lstStyle>
          <a:p>
            <a:fld id="{A8EC1B99-7E2D-42C9-BA2E-AD398F3477A8}" type="datetimeFigureOut">
              <a:rPr lang="en-US" smtClean="0"/>
              <a:t>7/7/2024</a:t>
            </a:fld>
            <a:endParaRPr lang="en-US"/>
          </a:p>
        </p:txBody>
      </p:sp>
      <p:sp>
        <p:nvSpPr>
          <p:cNvPr id="5" name="Footer Placeholder 4"/>
          <p:cNvSpPr>
            <a:spLocks noGrp="1"/>
          </p:cNvSpPr>
          <p:nvPr>
            <p:ph type="ftr" sz="quarter" idx="3"/>
          </p:nvPr>
        </p:nvSpPr>
        <p:spPr>
          <a:xfrm>
            <a:off x="913774" y="5883275"/>
            <a:ext cx="6672887" cy="365125"/>
          </a:xfrm>
          <a:prstGeom prst="rect">
            <a:avLst/>
          </a:prstGeom>
        </p:spPr>
        <p:txBody>
          <a:bodyPr vert="horz" lIns="91440" tIns="45720" rIns="91440" bIns="45720" rtlCol="0" anchor="ctr"/>
          <a:lstStyle>
            <a:lvl1pPr algn="l">
              <a:defRPr sz="1000">
                <a:solidFill>
                  <a:schemeClr val="tx1"/>
                </a:solidFill>
              </a:defRPr>
            </a:lvl1pPr>
          </a:lstStyle>
          <a:p>
            <a:endParaRPr lang="en-US"/>
          </a:p>
        </p:txBody>
      </p:sp>
      <p:sp>
        <p:nvSpPr>
          <p:cNvPr id="6" name="Slide Number Placeholder 5"/>
          <p:cNvSpPr>
            <a:spLocks noGrp="1"/>
          </p:cNvSpPr>
          <p:nvPr>
            <p:ph type="sldNum" sz="quarter" idx="4"/>
          </p:nvPr>
        </p:nvSpPr>
        <p:spPr>
          <a:xfrm>
            <a:off x="10514011" y="5883275"/>
            <a:ext cx="764215" cy="365125"/>
          </a:xfrm>
          <a:prstGeom prst="rect">
            <a:avLst/>
          </a:prstGeom>
        </p:spPr>
        <p:txBody>
          <a:bodyPr vert="horz" lIns="91440" tIns="45720" rIns="91440" bIns="45720" rtlCol="0" anchor="ctr"/>
          <a:lstStyle>
            <a:lvl1pPr algn="r">
              <a:defRPr sz="1000">
                <a:solidFill>
                  <a:schemeClr val="tx1"/>
                </a:solidFill>
              </a:defRPr>
            </a:lvl1pPr>
          </a:lstStyle>
          <a:p>
            <a:fld id="{8DB92B2D-6124-4B0D-A170-BF461D6792BD}" type="slidenum">
              <a:rPr lang="en-US" smtClean="0"/>
              <a:t>‹#›</a:t>
            </a:fld>
            <a:endParaRPr lang="en-US"/>
          </a:p>
        </p:txBody>
      </p:sp>
    </p:spTree>
    <p:extLst>
      <p:ext uri="{BB962C8B-B14F-4D97-AF65-F5344CB8AC3E}">
        <p14:creationId xmlns:p14="http://schemas.microsoft.com/office/powerpoint/2010/main" val="1684851419"/>
      </p:ext>
    </p:extLst>
  </p:cSld>
  <p:clrMap bg1="lt1" tx1="dk1" bg2="lt2" tx2="dk2" accent1="accent1" accent2="accent2" accent3="accent3" accent4="accent4" accent5="accent5" accent6="accent6" hlink="hlink" folHlink="folHlink"/>
  <p:sldLayoutIdLst>
    <p:sldLayoutId id="2147483680" r:id="rId1"/>
    <p:sldLayoutId id="2147483681" r:id="rId2"/>
    <p:sldLayoutId id="2147483682" r:id="rId3"/>
    <p:sldLayoutId id="2147483683" r:id="rId4"/>
    <p:sldLayoutId id="2147483684" r:id="rId5"/>
    <p:sldLayoutId id="2147483685" r:id="rId6"/>
    <p:sldLayoutId id="2147483686" r:id="rId7"/>
    <p:sldLayoutId id="2147483687" r:id="rId8"/>
    <p:sldLayoutId id="2147483688" r:id="rId9"/>
    <p:sldLayoutId id="2147483689" r:id="rId10"/>
    <p:sldLayoutId id="2147483690" r:id="rId11"/>
    <p:sldLayoutId id="2147483691" r:id="rId12"/>
    <p:sldLayoutId id="2147483692" r:id="rId13"/>
    <p:sldLayoutId id="2147483693" r:id="rId14"/>
    <p:sldLayoutId id="2147483694" r:id="rId15"/>
    <p:sldLayoutId id="2147483695" r:id="rId16"/>
    <p:sldLayoutId id="2147483696" r:id="rId17"/>
    <p:sldLayoutId id="2147483697" r:id="rId18"/>
  </p:sldLayoutIdLst>
  <p:txStyles>
    <p:titleStyle>
      <a:lvl1pPr algn="ctr" defTabSz="914400" rtl="0" eaLnBrk="1" latinLnBrk="0" hangingPunct="1">
        <a:lnSpc>
          <a:spcPct val="90000"/>
        </a:lnSpc>
        <a:spcBef>
          <a:spcPct val="0"/>
        </a:spcBef>
        <a:buNone/>
        <a:defRPr sz="3600" kern="1200" cap="all" baseline="0">
          <a:solidFill>
            <a:schemeClr val="tx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tx1"/>
        </a:buClr>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tx1"/>
        </a:buClr>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tx1"/>
        </a:buClr>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tx1"/>
        </a:buClr>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86200" y="4191001"/>
            <a:ext cx="6705600" cy="2544837"/>
          </a:xfrm>
        </p:spPr>
        <p:txBody>
          <a:bodyPr/>
          <a:lstStyle/>
          <a:p>
            <a:endParaRPr lang="en-US" dirty="0"/>
          </a:p>
          <a:p>
            <a:r>
              <a:rPr lang="ps" dirty="0"/>
              <a:t>                          </a:t>
            </a:r>
          </a:p>
          <a:p>
            <a:r>
              <a:rPr lang="ps" dirty="0"/>
              <a:t>                      </a:t>
            </a:r>
          </a:p>
        </p:txBody>
      </p:sp>
      <p:pic>
        <p:nvPicPr>
          <p:cNvPr id="5" name="Picture 4" descr="A black and white text&#10;&#10;Description automatically generated">
            <a:extLst>
              <a:ext uri="{FF2B5EF4-FFF2-40B4-BE49-F238E27FC236}">
                <a16:creationId xmlns:a16="http://schemas.microsoft.com/office/drawing/2014/main" id="{AF49E9BC-0679-50DC-10FD-9BE466C9436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524000" y="1219200"/>
            <a:ext cx="9144000" cy="3429000"/>
          </a:xfrm>
          <a:prstGeom prst="rect">
            <a:avLst/>
          </a:prstGeom>
        </p:spPr>
      </p:pic>
    </p:spTree>
    <p:extLst>
      <p:ext uri="{BB962C8B-B14F-4D97-AF65-F5344CB8AC3E}">
        <p14:creationId xmlns:p14="http://schemas.microsoft.com/office/powerpoint/2010/main" val="12040086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35F110-4587-4890-8DE6-5EE79B8A4AC4}"/>
              </a:ext>
            </a:extLst>
          </p:cNvPr>
          <p:cNvSpPr>
            <a:spLocks noGrp="1"/>
          </p:cNvSpPr>
          <p:nvPr>
            <p:ph type="title"/>
          </p:nvPr>
        </p:nvSpPr>
        <p:spPr/>
        <p:txBody>
          <a:bodyPr/>
          <a:lstStyle/>
          <a:p>
            <a:r>
              <a:rPr lang="ar-SA" sz="3600" b="1" kern="100" dirty="0">
                <a:solidFill>
                  <a:srgbClr val="C00000"/>
                </a:solidFill>
                <a:effectLst/>
                <a:latin typeface="Calibri" panose="020F0502020204030204" pitchFamily="34" charset="0"/>
                <a:ea typeface="Calibri" panose="020F0502020204030204" pitchFamily="34" charset="0"/>
                <a:cs typeface="B Nazanin"/>
              </a:rPr>
              <a:t>چرا جذب کمک های مالی انجام میدهیم</a:t>
            </a:r>
            <a:endParaRPr lang="en-US" dirty="0">
              <a:solidFill>
                <a:srgbClr val="C00000"/>
              </a:solidFill>
            </a:endParaRPr>
          </a:p>
        </p:txBody>
      </p:sp>
      <p:sp>
        <p:nvSpPr>
          <p:cNvPr id="3" name="Content Placeholder 2">
            <a:extLst>
              <a:ext uri="{FF2B5EF4-FFF2-40B4-BE49-F238E27FC236}">
                <a16:creationId xmlns:a16="http://schemas.microsoft.com/office/drawing/2014/main" id="{454DFA9D-20E7-4648-9145-FD862BDEE5E4}"/>
              </a:ext>
            </a:extLst>
          </p:cNvPr>
          <p:cNvSpPr>
            <a:spLocks noGrp="1"/>
          </p:cNvSpPr>
          <p:nvPr>
            <p:ph idx="1"/>
          </p:nvPr>
        </p:nvSpPr>
        <p:spPr/>
        <p:txBody>
          <a:bodyPr>
            <a:noAutofit/>
          </a:bodyPr>
          <a:lstStyle/>
          <a:p>
            <a:pPr marR="0" lvl="0" algn="r" rtl="1">
              <a:lnSpc>
                <a:spcPct val="115000"/>
              </a:lnSpc>
              <a:spcBef>
                <a:spcPts val="0"/>
              </a:spcBef>
              <a:spcAft>
                <a:spcPts val="800"/>
              </a:spcAft>
              <a:buFont typeface="Wingdings" panose="05000000000000000000" pitchFamily="2" charset="2"/>
              <a:buChar char="q"/>
              <a:tabLst>
                <a:tab pos="708660" algn="l"/>
              </a:tabLst>
            </a:pPr>
            <a:r>
              <a:rPr lang="ar-SA" sz="3200" kern="100" dirty="0">
                <a:solidFill>
                  <a:schemeClr val="accent3"/>
                </a:solidFill>
                <a:effectLst/>
                <a:latin typeface="B Nazanin"/>
                <a:ea typeface="Calibri" panose="020F0502020204030204" pitchFamily="34" charset="0"/>
                <a:cs typeface="B Nazanin"/>
              </a:rPr>
              <a:t>گسترش شبکه و مشارکت</a:t>
            </a:r>
            <a:r>
              <a:rPr lang="prs-AF" sz="3200" kern="100" dirty="0">
                <a:solidFill>
                  <a:schemeClr val="accent3"/>
                </a:solidFill>
                <a:effectLst/>
                <a:latin typeface="B Nazanin"/>
                <a:ea typeface="Calibri" panose="020F0502020204030204" pitchFamily="34" charset="0"/>
                <a:cs typeface="B Nazanin"/>
              </a:rPr>
              <a:t>: </a:t>
            </a:r>
            <a:r>
              <a:rPr lang="ar-SA" sz="3200" kern="100" dirty="0">
                <a:effectLst/>
                <a:latin typeface="Calibri" panose="020F0502020204030204" pitchFamily="34" charset="0"/>
                <a:ea typeface="Calibri" panose="020F0502020204030204" pitchFamily="34" charset="0"/>
                <a:cs typeface="B Nazanin"/>
              </a:rPr>
              <a:t>جذب کمک مالی اغلب شامل همکاری با ذینفعان مختلف، از جمله اهداکنندگان، حامیان مالی، و اعضای جامعه است.</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algn="r" rtl="1">
              <a:buFont typeface="Wingdings" panose="05000000000000000000" pitchFamily="2" charset="2"/>
              <a:buChar char="q"/>
            </a:pPr>
            <a:r>
              <a:rPr lang="ar-SA" sz="3200" dirty="0">
                <a:effectLst/>
                <a:latin typeface="Calibri" panose="020F0502020204030204" pitchFamily="34" charset="0"/>
                <a:ea typeface="Calibri" panose="020F0502020204030204" pitchFamily="34" charset="0"/>
                <a:cs typeface="B Nazanin"/>
              </a:rPr>
              <a:t>از طریق این تعاملات، سازمان ها می توانند شبکه خود را گسترش دهند، مشارکت ها را ایجاد کنند و از منابع اضافی بهره ببرند و به پایداری و رشد کلی آنها کمک کنند</a:t>
            </a:r>
            <a:endParaRPr lang="en-US" sz="3200" kern="100" dirty="0">
              <a:effectLst/>
              <a:latin typeface="B Nazanin"/>
              <a:ea typeface="Calibri" panose="020F0502020204030204" pitchFamily="34" charset="0"/>
              <a:cs typeface="B Nazanin"/>
            </a:endParaRPr>
          </a:p>
        </p:txBody>
      </p:sp>
    </p:spTree>
    <p:extLst>
      <p:ext uri="{BB962C8B-B14F-4D97-AF65-F5344CB8AC3E}">
        <p14:creationId xmlns:p14="http://schemas.microsoft.com/office/powerpoint/2010/main" val="321993261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5D2D64-1B14-4788-95E6-F8E36E5BB835}"/>
              </a:ext>
            </a:extLst>
          </p:cNvPr>
          <p:cNvSpPr>
            <a:spLocks noGrp="1"/>
          </p:cNvSpPr>
          <p:nvPr>
            <p:ph type="title"/>
          </p:nvPr>
        </p:nvSpPr>
        <p:spPr/>
        <p:txBody>
          <a:bodyPr/>
          <a:lstStyle/>
          <a:p>
            <a:r>
              <a:rPr lang="ar-SA" sz="3600" b="1" kern="100" dirty="0">
                <a:solidFill>
                  <a:srgbClr val="C00000"/>
                </a:solidFill>
                <a:effectLst/>
                <a:latin typeface="Calibri" panose="020F0502020204030204" pitchFamily="34" charset="0"/>
                <a:ea typeface="Calibri" panose="020F0502020204030204" pitchFamily="34" charset="0"/>
                <a:cs typeface="B Nazanin"/>
              </a:rPr>
              <a:t>چرا جذب کمک های مالی انجام میدهیم</a:t>
            </a:r>
            <a:endParaRPr lang="en-US" dirty="0">
              <a:solidFill>
                <a:srgbClr val="C00000"/>
              </a:solidFill>
            </a:endParaRPr>
          </a:p>
        </p:txBody>
      </p:sp>
      <p:sp>
        <p:nvSpPr>
          <p:cNvPr id="3" name="Content Placeholder 2">
            <a:extLst>
              <a:ext uri="{FF2B5EF4-FFF2-40B4-BE49-F238E27FC236}">
                <a16:creationId xmlns:a16="http://schemas.microsoft.com/office/drawing/2014/main" id="{55C828D3-7D15-459E-B62C-81CAF6010253}"/>
              </a:ext>
            </a:extLst>
          </p:cNvPr>
          <p:cNvSpPr>
            <a:spLocks noGrp="1"/>
          </p:cNvSpPr>
          <p:nvPr>
            <p:ph idx="1"/>
          </p:nvPr>
        </p:nvSpPr>
        <p:spPr/>
        <p:txBody>
          <a:bodyPr/>
          <a:lstStyle/>
          <a:p>
            <a:pPr marR="0" lvl="0" algn="r" rtl="1">
              <a:lnSpc>
                <a:spcPct val="115000"/>
              </a:lnSpc>
              <a:spcBef>
                <a:spcPts val="0"/>
              </a:spcBef>
              <a:spcAft>
                <a:spcPts val="800"/>
              </a:spcAft>
              <a:buFont typeface="Wingdings" panose="05000000000000000000" pitchFamily="2" charset="2"/>
              <a:buChar char="q"/>
              <a:tabLst>
                <a:tab pos="708660" algn="l"/>
              </a:tabLst>
            </a:pPr>
            <a:r>
              <a:rPr lang="ar-SA" sz="3200" b="1" kern="100" dirty="0">
                <a:solidFill>
                  <a:schemeClr val="accent3"/>
                </a:solidFill>
                <a:effectLst/>
                <a:latin typeface="Calibri" panose="020F0502020204030204" pitchFamily="34" charset="0"/>
                <a:ea typeface="Calibri" panose="020F0502020204030204" pitchFamily="34" charset="0"/>
                <a:cs typeface="B Nazanin"/>
              </a:rPr>
              <a:t>رشد و تجربه شخصی:</a:t>
            </a:r>
            <a:endParaRPr lang="en-US" sz="3200" kern="100" dirty="0">
              <a:solidFill>
                <a:schemeClr val="accent3"/>
              </a:solidFill>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spcBef>
                <a:spcPts val="0"/>
              </a:spcBef>
              <a:spcAft>
                <a:spcPts val="800"/>
              </a:spcAft>
              <a:buFont typeface="Wingdings" panose="05000000000000000000" pitchFamily="2" charset="2"/>
              <a:buChar char="q"/>
              <a:tabLst>
                <a:tab pos="708660" algn="l"/>
              </a:tabLst>
            </a:pPr>
            <a:r>
              <a:rPr lang="ar-SA" sz="3200" kern="100" dirty="0">
                <a:effectLst/>
                <a:latin typeface="Calibri" panose="020F0502020204030204" pitchFamily="34" charset="0"/>
                <a:ea typeface="Calibri" panose="020F0502020204030204" pitchFamily="34" charset="0"/>
                <a:cs typeface="B Nazanin"/>
              </a:rPr>
              <a:t>مشارکت در فعالیت های جذب کمک های مالی به افراد در سازمان های غیرانتفاعی فرصتی برای رشد و تجربه شخصی می دهد.</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spcBef>
                <a:spcPts val="0"/>
              </a:spcBef>
              <a:spcAft>
                <a:spcPts val="800"/>
              </a:spcAft>
              <a:buFont typeface="Wingdings" panose="05000000000000000000" pitchFamily="2" charset="2"/>
              <a:buChar char="q"/>
              <a:tabLst>
                <a:tab pos="708660" algn="l"/>
              </a:tabLst>
            </a:pPr>
            <a:r>
              <a:rPr lang="ar-SA" sz="3200" kern="100" dirty="0">
                <a:effectLst/>
                <a:latin typeface="Calibri" panose="020F0502020204030204" pitchFamily="34" charset="0"/>
                <a:ea typeface="Calibri" panose="020F0502020204030204" pitchFamily="34" charset="0"/>
                <a:cs typeface="B Nazanin"/>
              </a:rPr>
              <a:t>با مشارکت در تلاش های جذب کمک های مالی، افراد می توانند مهارت های ارتباطی، ایجاد روابط، مدیریت پروژه و سرپرستی مالی را توسعه دهند.</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algn="r">
              <a:buFont typeface="Wingdings" panose="05000000000000000000" pitchFamily="2" charset="2"/>
              <a:buChar char="Ø"/>
            </a:pPr>
            <a:endParaRPr lang="en-US" dirty="0"/>
          </a:p>
        </p:txBody>
      </p:sp>
    </p:spTree>
    <p:extLst>
      <p:ext uri="{BB962C8B-B14F-4D97-AF65-F5344CB8AC3E}">
        <p14:creationId xmlns:p14="http://schemas.microsoft.com/office/powerpoint/2010/main" val="25961400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1"/>
          </p:nvPr>
        </p:nvSpPr>
        <p:spPr>
          <a:xfrm>
            <a:off x="2136648" y="2819400"/>
            <a:ext cx="8153400" cy="1371600"/>
          </a:xfrm>
        </p:spPr>
        <p:txBody>
          <a:bodyPr>
            <a:noAutofit/>
          </a:bodyPr>
          <a:lstStyle/>
          <a:p>
            <a:pPr>
              <a:buNone/>
            </a:pPr>
            <a:r>
              <a:rPr lang="prs-AF" sz="88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تشکر از توجه شما</a:t>
            </a:r>
            <a:endParaRPr lang="en-US" sz="8800" b="1" dirty="0">
              <a:ln w="17780" cmpd="sng">
                <a:solidFill>
                  <a:srgbClr val="FFFFFF"/>
                </a:solidFill>
                <a:prstDash val="solid"/>
                <a:miter lim="800000"/>
              </a:ln>
              <a:solidFill>
                <a:schemeClr val="accent1"/>
              </a:solidFill>
              <a:effectLst>
                <a:outerShdw blurRad="50800" algn="tl" rotWithShape="0">
                  <a:srgbClr val="000000"/>
                </a:outerShdw>
              </a:effectLst>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4BE68F-4DF9-463E-A70D-9DABDF0ED46B}"/>
              </a:ext>
            </a:extLst>
          </p:cNvPr>
          <p:cNvSpPr>
            <a:spLocks noGrp="1"/>
          </p:cNvSpPr>
          <p:nvPr>
            <p:ph idx="1"/>
          </p:nvPr>
        </p:nvSpPr>
        <p:spPr>
          <a:xfrm>
            <a:off x="358219" y="2045616"/>
            <a:ext cx="11491274" cy="4562573"/>
          </a:xfrm>
        </p:spPr>
        <p:txBody>
          <a:bodyPr/>
          <a:lstStyle/>
          <a:p>
            <a:pPr marL="0" indent="0" algn="ctr">
              <a:buNone/>
            </a:pPr>
            <a:r>
              <a:rPr lang="ar-SA" sz="5000" b="1" kern="100" dirty="0">
                <a:solidFill>
                  <a:srgbClr val="C00000"/>
                </a:solidFill>
                <a:effectLst/>
                <a:latin typeface="Calibri" panose="020F0502020204030204" pitchFamily="34" charset="0"/>
                <a:ea typeface="Calibri" panose="020F0502020204030204" pitchFamily="34" charset="0"/>
                <a:cs typeface="B Nazanin"/>
              </a:rPr>
              <a:t>بررسی جذب کمک های مالی</a:t>
            </a:r>
            <a:endParaRPr lang="en-US" sz="5000" b="1" kern="100" dirty="0">
              <a:solidFill>
                <a:srgbClr val="C00000"/>
              </a:solidFill>
              <a:effectLst/>
              <a:latin typeface="Calibri" panose="020F0502020204030204" pitchFamily="34" charset="0"/>
              <a:ea typeface="Calibri" panose="020F0502020204030204" pitchFamily="34" charset="0"/>
              <a:cs typeface="Arial" panose="020B0604020202020204" pitchFamily="34" charset="0"/>
            </a:endParaRPr>
          </a:p>
          <a:p>
            <a:pPr algn="ctr"/>
            <a:endParaRPr lang="en-US" dirty="0"/>
          </a:p>
        </p:txBody>
      </p:sp>
    </p:spTree>
    <p:extLst>
      <p:ext uri="{BB962C8B-B14F-4D97-AF65-F5344CB8AC3E}">
        <p14:creationId xmlns:p14="http://schemas.microsoft.com/office/powerpoint/2010/main" val="35820784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605B8D3-F417-44E1-BAEA-B62C19347D03}"/>
              </a:ext>
            </a:extLst>
          </p:cNvPr>
          <p:cNvSpPr>
            <a:spLocks noGrp="1"/>
          </p:cNvSpPr>
          <p:nvPr>
            <p:ph idx="1"/>
          </p:nvPr>
        </p:nvSpPr>
        <p:spPr>
          <a:xfrm>
            <a:off x="546755" y="377071"/>
            <a:ext cx="11321591" cy="6155703"/>
          </a:xfrm>
        </p:spPr>
        <p:txBody>
          <a:bodyPr>
            <a:normAutofit fontScale="92500" lnSpcReduction="20000"/>
          </a:bodyPr>
          <a:lstStyle/>
          <a:p>
            <a:pPr marL="0" indent="0" algn="r" rtl="1">
              <a:buNone/>
            </a:pPr>
            <a:r>
              <a:rPr lang="prs-AF" sz="4300" dirty="0">
                <a:solidFill>
                  <a:srgbClr val="C00000"/>
                </a:solidFill>
              </a:rPr>
              <a:t>جذب کمک های مالی چیست</a:t>
            </a:r>
          </a:p>
          <a:p>
            <a:pPr algn="r" rtl="1">
              <a:buFont typeface="Wingdings" panose="05000000000000000000" pitchFamily="2" charset="2"/>
              <a:buChar char="q"/>
            </a:pPr>
            <a:r>
              <a:rPr lang="en-US" sz="3200" dirty="0">
                <a:effectLst/>
                <a:latin typeface="Calibri" panose="020F0502020204030204" pitchFamily="34" charset="0"/>
                <a:ea typeface="Calibri" panose="020F0502020204030204" pitchFamily="34" charset="0"/>
                <a:cs typeface="B Nazanin"/>
              </a:rPr>
              <a:t>  </a:t>
            </a:r>
            <a:r>
              <a:rPr lang="ar-SA" sz="3200" dirty="0">
                <a:effectLst/>
                <a:latin typeface="Calibri" panose="020F0502020204030204" pitchFamily="34" charset="0"/>
                <a:ea typeface="Calibri" panose="020F0502020204030204" pitchFamily="34" charset="0"/>
                <a:cs typeface="B Nazanin"/>
              </a:rPr>
              <a:t>جمع‌آوری سرمایه به معنای فروش یک ایده به کسی است که ابزاری برای تحقق آن دارد. آنها ممکن است پول مورد نیاز یا حمایت مالی یا حمایتی را در نوع یا خدمات به شما ارائه دهند</a:t>
            </a:r>
            <a:endParaRPr lang="prs-AF" sz="3200" dirty="0">
              <a:effectLst/>
              <a:latin typeface="Calibri" panose="020F0502020204030204" pitchFamily="34" charset="0"/>
              <a:ea typeface="Calibri" panose="020F0502020204030204" pitchFamily="34" charset="0"/>
              <a:cs typeface="B Nazanin"/>
            </a:endParaRPr>
          </a:p>
          <a:p>
            <a:pPr algn="r" rtl="1">
              <a:buFont typeface="Wingdings" panose="05000000000000000000" pitchFamily="2" charset="2"/>
              <a:buChar char="q"/>
            </a:pPr>
            <a:r>
              <a:rPr lang="ar-SA" sz="3200" kern="100" dirty="0">
                <a:effectLst/>
                <a:latin typeface="Calibri" panose="020F0502020204030204" pitchFamily="34" charset="0"/>
                <a:ea typeface="Calibri" panose="020F0502020204030204" pitchFamily="34" charset="0"/>
                <a:cs typeface="B Nazanin"/>
              </a:rPr>
              <a:t> </a:t>
            </a:r>
            <a:r>
              <a:rPr lang="en-US" sz="3200" kern="100" dirty="0">
                <a:effectLst/>
                <a:latin typeface="Calibri" panose="020F0502020204030204" pitchFamily="34" charset="0"/>
                <a:ea typeface="Calibri" panose="020F0502020204030204" pitchFamily="34" charset="0"/>
                <a:cs typeface="B Nazanin"/>
              </a:rPr>
              <a:t> </a:t>
            </a:r>
            <a:r>
              <a:rPr lang="ar-SA" sz="3200" kern="100" dirty="0">
                <a:effectLst/>
                <a:latin typeface="Calibri" panose="020F0502020204030204" pitchFamily="34" charset="0"/>
                <a:ea typeface="Calibri" panose="020F0502020204030204" pitchFamily="34" charset="0"/>
                <a:cs typeface="B Nazanin"/>
              </a:rPr>
              <a:t>جذب کمک های مالی روند  جذب کمک های داوطلبانه پول یا سایر منابع، از طریق درخواست کمک های مالی از سازمان های اهداکننده، افراد، مشاغل یا بنیادهای خیریه است.</a:t>
            </a:r>
            <a:endParaRPr lang="prs-AF" sz="3200" kern="100" dirty="0">
              <a:effectLst/>
              <a:latin typeface="Calibri" panose="020F0502020204030204" pitchFamily="34" charset="0"/>
              <a:ea typeface="Calibri" panose="020F0502020204030204" pitchFamily="34" charset="0"/>
              <a:cs typeface="B Nazanin"/>
            </a:endParaRPr>
          </a:p>
          <a:p>
            <a:pPr algn="r" rtl="1">
              <a:buFont typeface="Wingdings" panose="05000000000000000000" pitchFamily="2" charset="2"/>
              <a:buChar char="q"/>
            </a:pPr>
            <a:r>
              <a:rPr lang="en-US" sz="3200" kern="100" dirty="0">
                <a:effectLst/>
                <a:latin typeface="Calibri" panose="020F0502020204030204" pitchFamily="34" charset="0"/>
                <a:ea typeface="Calibri" panose="020F0502020204030204" pitchFamily="34" charset="0"/>
                <a:cs typeface="B Nazanin"/>
              </a:rPr>
              <a:t>  </a:t>
            </a:r>
            <a:r>
              <a:rPr lang="ar-SA" sz="3200" kern="100" dirty="0">
                <a:effectLst/>
                <a:latin typeface="Calibri" panose="020F0502020204030204" pitchFamily="34" charset="0"/>
                <a:ea typeface="Calibri" panose="020F0502020204030204" pitchFamily="34" charset="0"/>
                <a:cs typeface="B Nazanin"/>
              </a:rPr>
              <a:t>اما جذب کمک مالی فراتر از این است - پول تنها بخشی از روند  است. جذب کمک مالی در مورد ایجاد روابط با افراد یا سازمان هایی است که می تواند به شما کمک کند تا به آنچه می خواهید دست یابید و به شما کمک می کند به آن افراد/سازمان ها کمک کنید تا به آنچه می خواهند دست یابند.</a:t>
            </a:r>
            <a:endParaRPr lang="prs-AF" sz="3200" kern="100" dirty="0">
              <a:effectLst/>
              <a:latin typeface="Calibri" panose="020F0502020204030204" pitchFamily="34" charset="0"/>
              <a:ea typeface="Calibri" panose="020F0502020204030204" pitchFamily="34" charset="0"/>
              <a:cs typeface="B Nazanin"/>
            </a:endParaRPr>
          </a:p>
          <a:p>
            <a:pPr marL="0" indent="0" algn="r" rtl="1">
              <a:buNone/>
            </a:pP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marL="0" indent="0" algn="r" rtl="1">
              <a:buNone/>
            </a:pPr>
            <a:endParaRPr lang="en-US" sz="4400" dirty="0"/>
          </a:p>
        </p:txBody>
      </p:sp>
    </p:spTree>
    <p:extLst>
      <p:ext uri="{BB962C8B-B14F-4D97-AF65-F5344CB8AC3E}">
        <p14:creationId xmlns:p14="http://schemas.microsoft.com/office/powerpoint/2010/main" val="15033107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796DD895-3614-4564-8B25-7DDBEEF03EE2}"/>
              </a:ext>
            </a:extLst>
          </p:cNvPr>
          <p:cNvSpPr>
            <a:spLocks noGrp="1"/>
          </p:cNvSpPr>
          <p:nvPr>
            <p:ph idx="1"/>
          </p:nvPr>
        </p:nvSpPr>
        <p:spPr>
          <a:xfrm>
            <a:off x="340936" y="575587"/>
            <a:ext cx="11510128" cy="6022574"/>
          </a:xfrm>
        </p:spPr>
        <p:txBody>
          <a:bodyPr>
            <a:normAutofit/>
          </a:bodyPr>
          <a:lstStyle/>
          <a:p>
            <a:pPr marL="0" indent="0" algn="ctr" rtl="1">
              <a:buNone/>
            </a:pPr>
            <a:r>
              <a:rPr lang="prs-AF" sz="4000" b="1" dirty="0">
                <a:solidFill>
                  <a:srgbClr val="C00000"/>
                </a:solidFill>
                <a:latin typeface="Calibri" panose="020F0502020204030204" pitchFamily="34" charset="0"/>
                <a:ea typeface="Calibri" panose="020F0502020204030204" pitchFamily="34" charset="0"/>
                <a:cs typeface="B Nazanin"/>
              </a:rPr>
              <a:t>جذب کمک های مالی</a:t>
            </a:r>
          </a:p>
          <a:p>
            <a:pPr algn="r" rtl="1">
              <a:buFont typeface="Wingdings" panose="05000000000000000000" pitchFamily="2" charset="2"/>
              <a:buChar char="q"/>
            </a:pPr>
            <a:r>
              <a:rPr lang="en-US" sz="3600" dirty="0">
                <a:effectLst/>
                <a:latin typeface="Calibri" panose="020F0502020204030204" pitchFamily="34" charset="0"/>
                <a:ea typeface="Calibri" panose="020F0502020204030204" pitchFamily="34" charset="0"/>
                <a:cs typeface="B Nazanin"/>
              </a:rPr>
              <a:t>  </a:t>
            </a:r>
            <a:r>
              <a:rPr lang="ar-SA" sz="3600" dirty="0">
                <a:effectLst/>
                <a:latin typeface="Calibri" panose="020F0502020204030204" pitchFamily="34" charset="0"/>
                <a:ea typeface="Calibri" panose="020F0502020204030204" pitchFamily="34" charset="0"/>
                <a:cs typeface="B Nazanin"/>
              </a:rPr>
              <a:t>کار سازمان‌های غیر دولتی</a:t>
            </a:r>
            <a:r>
              <a:rPr lang="en-US" sz="3600" dirty="0">
                <a:effectLst/>
                <a:latin typeface="Calibri" panose="020F0502020204030204" pitchFamily="34" charset="0"/>
                <a:ea typeface="Calibri" panose="020F0502020204030204" pitchFamily="34" charset="0"/>
                <a:cs typeface="B Nazanin"/>
              </a:rPr>
              <a:t> (NGOs) </a:t>
            </a:r>
            <a:r>
              <a:rPr lang="ar-SA" sz="3600" dirty="0">
                <a:effectLst/>
                <a:latin typeface="Calibri" panose="020F0502020204030204" pitchFamily="34" charset="0"/>
                <a:ea typeface="Calibri" panose="020F0502020204030204" pitchFamily="34" charset="0"/>
                <a:cs typeface="B Nazanin"/>
              </a:rPr>
              <a:t>در کشورهای در حال توسعه برای میلیون‌ها نفر حیاتی است. آن‌ها به جوامع کمک می‌کنند تا به زندگی خود ادامه دهند</a:t>
            </a:r>
            <a:endParaRPr lang="prs-AF" sz="3600" dirty="0">
              <a:effectLst/>
              <a:latin typeface="Calibri" panose="020F0502020204030204" pitchFamily="34" charset="0"/>
              <a:ea typeface="Calibri" panose="020F0502020204030204" pitchFamily="34" charset="0"/>
              <a:cs typeface="B Nazanin"/>
            </a:endParaRPr>
          </a:p>
          <a:p>
            <a:pPr algn="r" rtl="1">
              <a:buFont typeface="Wingdings" panose="05000000000000000000" pitchFamily="2" charset="2"/>
              <a:buChar char="q"/>
            </a:pPr>
            <a:r>
              <a:rPr lang="en-US" sz="3600" dirty="0">
                <a:effectLst/>
                <a:latin typeface="Calibri" panose="020F0502020204030204" pitchFamily="34" charset="0"/>
                <a:ea typeface="Calibri" panose="020F0502020204030204" pitchFamily="34" charset="0"/>
                <a:cs typeface="B Nazanin"/>
              </a:rPr>
              <a:t>  </a:t>
            </a:r>
            <a:r>
              <a:rPr lang="ar-SA" sz="3600" dirty="0">
                <a:effectLst/>
                <a:latin typeface="Calibri" panose="020F0502020204030204" pitchFamily="34" charset="0"/>
                <a:ea typeface="Calibri" panose="020F0502020204030204" pitchFamily="34" charset="0"/>
                <a:cs typeface="B Nazanin"/>
              </a:rPr>
              <a:t>برای کسب منابع مالی کافی، سازمانهای غیر دولتی</a:t>
            </a:r>
            <a:r>
              <a:rPr lang="ar-SA" sz="3600" dirty="0">
                <a:effectLst/>
                <a:ea typeface="Calibri" panose="020F0502020204030204" pitchFamily="34" charset="0"/>
                <a:cs typeface="Calibri" panose="020F0502020204030204" pitchFamily="34" charset="0"/>
              </a:rPr>
              <a:t> </a:t>
            </a:r>
            <a:r>
              <a:rPr lang="ar-SA" sz="3600" dirty="0">
                <a:effectLst/>
                <a:latin typeface="Calibri" panose="020F0502020204030204" pitchFamily="34" charset="0"/>
                <a:ea typeface="Calibri" panose="020F0502020204030204" pitchFamily="34" charset="0"/>
                <a:cs typeface="B Nazanin"/>
              </a:rPr>
              <a:t>باید همه فعالیت‌های ذیل را انجام دهند زیرا بدون آن‌ها جمع‌آوری کمک‌های مالی به چالش کشیده می‌شود</a:t>
            </a:r>
            <a:endParaRPr lang="en-US" sz="8800" dirty="0"/>
          </a:p>
        </p:txBody>
      </p:sp>
    </p:spTree>
    <p:extLst>
      <p:ext uri="{BB962C8B-B14F-4D97-AF65-F5344CB8AC3E}">
        <p14:creationId xmlns:p14="http://schemas.microsoft.com/office/powerpoint/2010/main" val="3947124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D72A239-FCD3-40A0-9C11-175BAF59B9E0}"/>
              </a:ext>
            </a:extLst>
          </p:cNvPr>
          <p:cNvSpPr>
            <a:spLocks noGrp="1"/>
          </p:cNvSpPr>
          <p:nvPr>
            <p:ph idx="1"/>
          </p:nvPr>
        </p:nvSpPr>
        <p:spPr>
          <a:xfrm>
            <a:off x="424206" y="471340"/>
            <a:ext cx="11491274" cy="6080289"/>
          </a:xfrm>
        </p:spPr>
        <p:txBody>
          <a:bodyPr>
            <a:normAutofit/>
          </a:bodyPr>
          <a:lstStyle/>
          <a:p>
            <a:pPr marL="0" indent="0" algn="ctr" rtl="1">
              <a:buNone/>
            </a:pPr>
            <a:r>
              <a:rPr lang="prs-AF" sz="4000" b="1" dirty="0">
                <a:solidFill>
                  <a:srgbClr val="C00000"/>
                </a:solidFill>
                <a:latin typeface="Calibri" panose="020F0502020204030204" pitchFamily="34" charset="0"/>
                <a:ea typeface="Calibri" panose="020F0502020204030204" pitchFamily="34" charset="0"/>
                <a:cs typeface="B Nazanin"/>
              </a:rPr>
              <a:t>نکات مهم در جذب کمک های مالی</a:t>
            </a:r>
            <a:endParaRPr lang="en-US" sz="4000" b="1" dirty="0">
              <a:solidFill>
                <a:srgbClr val="C00000"/>
              </a:solidFill>
              <a:latin typeface="Calibri" panose="020F0502020204030204" pitchFamily="34" charset="0"/>
              <a:ea typeface="Calibri" panose="020F0502020204030204" pitchFamily="34" charset="0"/>
              <a:cs typeface="B Nazanin"/>
            </a:endParaRPr>
          </a:p>
          <a:p>
            <a:pPr marL="0" indent="0" algn="ctr" rtl="1">
              <a:buNone/>
            </a:pPr>
            <a:endParaRPr lang="prs-AF" sz="4000" b="1" dirty="0">
              <a:solidFill>
                <a:srgbClr val="C00000"/>
              </a:solidFill>
              <a:latin typeface="Calibri" panose="020F0502020204030204" pitchFamily="34" charset="0"/>
              <a:ea typeface="Calibri" panose="020F0502020204030204" pitchFamily="34" charset="0"/>
              <a:cs typeface="B Nazanin"/>
            </a:endParaRPr>
          </a:p>
          <a:p>
            <a:pPr algn="r" rtl="1">
              <a:buFont typeface="Wingdings" panose="05000000000000000000" pitchFamily="2" charset="2"/>
              <a:buChar char="q"/>
            </a:pPr>
            <a:r>
              <a:rPr lang="en-US" sz="3200" b="1" dirty="0">
                <a:solidFill>
                  <a:schemeClr val="accent3"/>
                </a:solidFill>
                <a:effectLst/>
                <a:latin typeface="Calibri" panose="020F0502020204030204" pitchFamily="34" charset="0"/>
                <a:ea typeface="Calibri" panose="020F0502020204030204" pitchFamily="34" charset="0"/>
                <a:cs typeface="B Nazanin"/>
              </a:rPr>
              <a:t>  </a:t>
            </a:r>
            <a:r>
              <a:rPr lang="ar-SA" sz="3200" b="1" dirty="0">
                <a:solidFill>
                  <a:schemeClr val="accent3"/>
                </a:solidFill>
                <a:effectLst/>
                <a:latin typeface="Calibri" panose="020F0502020204030204" pitchFamily="34" charset="0"/>
                <a:ea typeface="Calibri" panose="020F0502020204030204" pitchFamily="34" charset="0"/>
                <a:cs typeface="B Nazanin"/>
              </a:rPr>
              <a:t>منابع مالی متنوع</a:t>
            </a:r>
            <a:r>
              <a:rPr lang="en-US" sz="3200" b="1" dirty="0">
                <a:solidFill>
                  <a:schemeClr val="accent3"/>
                </a:solidFill>
                <a:effectLst/>
                <a:latin typeface="Calibri" panose="020F0502020204030204" pitchFamily="34" charset="0"/>
                <a:ea typeface="Calibri" panose="020F0502020204030204" pitchFamily="34" charset="0"/>
                <a:cs typeface="B Nazanin"/>
              </a:rPr>
              <a:t>  :</a:t>
            </a:r>
            <a:r>
              <a:rPr lang="ar-SA" sz="3200" kern="100" dirty="0">
                <a:effectLst/>
                <a:latin typeface="Calibri" panose="020F0502020204030204" pitchFamily="34" charset="0"/>
                <a:ea typeface="Calibri" panose="020F0502020204030204" pitchFamily="34" charset="0"/>
                <a:cs typeface="B Nazanin"/>
              </a:rPr>
              <a:t>با استفاده از جریان‌های مالی مختلف،  سازمان های غیر دولتی می‌توانند وابستگی خود به یک منبع را کاهش داده و پایداری مالی را تضمین کنند</a:t>
            </a:r>
            <a:r>
              <a:rPr lang="en-US" sz="3200" kern="100" dirty="0">
                <a:effectLst/>
                <a:latin typeface="Calibri" panose="020F0502020204030204" pitchFamily="34" charset="0"/>
                <a:ea typeface="Calibri" panose="020F0502020204030204" pitchFamily="34" charset="0"/>
                <a:cs typeface="B Nazanin"/>
              </a:rPr>
              <a:t>.</a:t>
            </a:r>
            <a:endParaRPr lang="prs-AF" sz="3600" dirty="0">
              <a:effectLst/>
              <a:latin typeface="Calibri" panose="020F0502020204030204" pitchFamily="34" charset="0"/>
              <a:ea typeface="Calibri" panose="020F0502020204030204" pitchFamily="34" charset="0"/>
              <a:cs typeface="B Nazanin"/>
            </a:endParaRPr>
          </a:p>
          <a:p>
            <a:pPr algn="r" rtl="1">
              <a:buFont typeface="Wingdings" panose="05000000000000000000" pitchFamily="2" charset="2"/>
              <a:buChar char="q"/>
            </a:pPr>
            <a:r>
              <a:rPr lang="en-US" sz="3200" b="1" dirty="0">
                <a:solidFill>
                  <a:schemeClr val="accent3"/>
                </a:solidFill>
                <a:effectLst/>
                <a:latin typeface="Calibri" panose="020F0502020204030204" pitchFamily="34" charset="0"/>
                <a:ea typeface="Calibri" panose="020F0502020204030204" pitchFamily="34" charset="0"/>
                <a:cs typeface="B Nazanin"/>
              </a:rPr>
              <a:t>  </a:t>
            </a:r>
            <a:r>
              <a:rPr lang="ar-SA" sz="3200" b="1" dirty="0">
                <a:solidFill>
                  <a:schemeClr val="accent3"/>
                </a:solidFill>
                <a:effectLst/>
                <a:latin typeface="Calibri" panose="020F0502020204030204" pitchFamily="34" charset="0"/>
                <a:ea typeface="Calibri" panose="020F0502020204030204" pitchFamily="34" charset="0"/>
                <a:cs typeface="B Nazanin"/>
              </a:rPr>
              <a:t>مشارکت اهداکنندگان</a:t>
            </a:r>
            <a:r>
              <a:rPr lang="en-US" sz="3200" b="1" dirty="0">
                <a:solidFill>
                  <a:schemeClr val="accent3"/>
                </a:solidFill>
                <a:latin typeface="Calibri" panose="020F0502020204030204" pitchFamily="34" charset="0"/>
                <a:ea typeface="Calibri" panose="020F0502020204030204" pitchFamily="34" charset="0"/>
                <a:cs typeface="B Nazanin"/>
              </a:rPr>
              <a:t>:</a:t>
            </a:r>
            <a:r>
              <a:rPr lang="prs-AF" sz="3200" b="1" dirty="0">
                <a:solidFill>
                  <a:schemeClr val="accent3"/>
                </a:solidFill>
                <a:effectLst/>
                <a:latin typeface="Calibri" panose="020F0502020204030204" pitchFamily="34" charset="0"/>
                <a:ea typeface="Calibri" panose="020F0502020204030204" pitchFamily="34" charset="0"/>
                <a:cs typeface="B Nazanin"/>
              </a:rPr>
              <a:t> </a:t>
            </a:r>
            <a:r>
              <a:rPr lang="ar-SA" sz="3200" dirty="0">
                <a:effectLst/>
                <a:latin typeface="Calibri" panose="020F0502020204030204" pitchFamily="34" charset="0"/>
                <a:ea typeface="Calibri" panose="020F0502020204030204" pitchFamily="34" charset="0"/>
                <a:cs typeface="B Nazanin"/>
              </a:rPr>
              <a:t>ایجاد و حفظ روابط قوی با اهداکنندگان برای</a:t>
            </a:r>
            <a:r>
              <a:rPr lang="ar-SA" sz="3200" dirty="0">
                <a:effectLst/>
                <a:ea typeface="Calibri" panose="020F0502020204030204" pitchFamily="34" charset="0"/>
                <a:cs typeface="Calibri" panose="020F0502020204030204" pitchFamily="34" charset="0"/>
              </a:rPr>
              <a:t> </a:t>
            </a:r>
            <a:r>
              <a:rPr lang="ar-SA" sz="3200" dirty="0">
                <a:effectLst/>
                <a:latin typeface="Calibri" panose="020F0502020204030204" pitchFamily="34" charset="0"/>
                <a:ea typeface="Calibri" panose="020F0502020204030204" pitchFamily="34" charset="0"/>
                <a:cs typeface="B Nazanin"/>
              </a:rPr>
              <a:t>سازمان های غیر دولتی</a:t>
            </a:r>
            <a:r>
              <a:rPr lang="ar-SA" sz="3200" dirty="0">
                <a:effectLst/>
                <a:ea typeface="Calibri" panose="020F0502020204030204" pitchFamily="34" charset="0"/>
                <a:cs typeface="Calibri" panose="020F0502020204030204" pitchFamily="34" charset="0"/>
              </a:rPr>
              <a:t> </a:t>
            </a:r>
            <a:r>
              <a:rPr lang="ar-SA" sz="3200" dirty="0">
                <a:effectLst/>
                <a:latin typeface="Calibri" panose="020F0502020204030204" pitchFamily="34" charset="0"/>
                <a:ea typeface="Calibri" panose="020F0502020204030204" pitchFamily="34" charset="0"/>
                <a:cs typeface="B Nazanin"/>
              </a:rPr>
              <a:t>حیاتی است. مشغول کردن مؤثر اهداکنندگان شامل ارتباط منظم، به اشتراک گذاری داستان‌های تأثیرگذار و ابراز قدردانی از حمایت آن‌ها است</a:t>
            </a:r>
            <a:endParaRPr lang="prs-AF" sz="3200" dirty="0">
              <a:effectLst/>
              <a:latin typeface="Calibri" panose="020F0502020204030204" pitchFamily="34" charset="0"/>
              <a:ea typeface="Calibri" panose="020F0502020204030204" pitchFamily="34" charset="0"/>
              <a:cs typeface="B Nazanin"/>
            </a:endParaRPr>
          </a:p>
        </p:txBody>
      </p:sp>
    </p:spTree>
    <p:extLst>
      <p:ext uri="{BB962C8B-B14F-4D97-AF65-F5344CB8AC3E}">
        <p14:creationId xmlns:p14="http://schemas.microsoft.com/office/powerpoint/2010/main" val="19459640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7D668-DAAE-4604-AC82-D820E370901F}"/>
              </a:ext>
            </a:extLst>
          </p:cNvPr>
          <p:cNvSpPr>
            <a:spLocks noGrp="1"/>
          </p:cNvSpPr>
          <p:nvPr>
            <p:ph type="title"/>
          </p:nvPr>
        </p:nvSpPr>
        <p:spPr/>
        <p:txBody>
          <a:bodyPr/>
          <a:lstStyle/>
          <a:p>
            <a:r>
              <a:rPr lang="prs-AF" sz="3600" b="1" dirty="0">
                <a:solidFill>
                  <a:srgbClr val="C00000"/>
                </a:solidFill>
                <a:latin typeface="Calibri" panose="020F0502020204030204" pitchFamily="34" charset="0"/>
                <a:ea typeface="Calibri" panose="020F0502020204030204" pitchFamily="34" charset="0"/>
                <a:cs typeface="B Nazanin"/>
              </a:rPr>
              <a:t>نکات مهم در جذب کمک های مالی</a:t>
            </a:r>
            <a:br>
              <a:rPr lang="prs-AF" sz="3600" b="1" dirty="0">
                <a:solidFill>
                  <a:srgbClr val="FF0000"/>
                </a:solidFill>
                <a:latin typeface="Calibri" panose="020F0502020204030204" pitchFamily="34" charset="0"/>
                <a:ea typeface="Calibri" panose="020F0502020204030204" pitchFamily="34" charset="0"/>
                <a:cs typeface="B Nazanin"/>
              </a:rPr>
            </a:br>
            <a:endParaRPr lang="en-US" dirty="0"/>
          </a:p>
        </p:txBody>
      </p:sp>
      <p:sp>
        <p:nvSpPr>
          <p:cNvPr id="3" name="Content Placeholder 2">
            <a:extLst>
              <a:ext uri="{FF2B5EF4-FFF2-40B4-BE49-F238E27FC236}">
                <a16:creationId xmlns:a16="http://schemas.microsoft.com/office/drawing/2014/main" id="{BFE2EE30-C6AE-47E8-A0D4-259A70919025}"/>
              </a:ext>
            </a:extLst>
          </p:cNvPr>
          <p:cNvSpPr>
            <a:spLocks noGrp="1"/>
          </p:cNvSpPr>
          <p:nvPr>
            <p:ph idx="1"/>
          </p:nvPr>
        </p:nvSpPr>
        <p:spPr>
          <a:xfrm>
            <a:off x="991594" y="1754250"/>
            <a:ext cx="10364452" cy="4208805"/>
          </a:xfrm>
        </p:spPr>
        <p:txBody>
          <a:bodyPr>
            <a:normAutofit lnSpcReduction="10000"/>
          </a:bodyPr>
          <a:lstStyle/>
          <a:p>
            <a:pPr algn="r" rtl="1">
              <a:buFont typeface="Wingdings" panose="05000000000000000000" pitchFamily="2" charset="2"/>
              <a:buChar char="q"/>
            </a:pPr>
            <a:r>
              <a:rPr lang="en-US" sz="3200" dirty="0">
                <a:solidFill>
                  <a:schemeClr val="accent3"/>
                </a:solidFill>
                <a:effectLst/>
                <a:latin typeface="Calibri" panose="020F0502020204030204" pitchFamily="34" charset="0"/>
                <a:ea typeface="Calibri" panose="020F0502020204030204" pitchFamily="34" charset="0"/>
                <a:cs typeface="B Nazanin"/>
              </a:rPr>
              <a:t>  </a:t>
            </a:r>
            <a:r>
              <a:rPr lang="ar-SA" sz="3200" dirty="0">
                <a:solidFill>
                  <a:schemeClr val="accent3"/>
                </a:solidFill>
                <a:effectLst/>
                <a:latin typeface="Calibri" panose="020F0502020204030204" pitchFamily="34" charset="0"/>
                <a:ea typeface="Calibri" panose="020F0502020204030204" pitchFamily="34" charset="0"/>
                <a:cs typeface="B Nazanin"/>
              </a:rPr>
              <a:t>شفافیت و پاسخگویی</a:t>
            </a:r>
            <a:r>
              <a:rPr lang="prs-AF" sz="3200" dirty="0">
                <a:solidFill>
                  <a:schemeClr val="accent3"/>
                </a:solidFill>
                <a:effectLst/>
                <a:latin typeface="Calibri" panose="020F0502020204030204" pitchFamily="34" charset="0"/>
                <a:ea typeface="Calibri" panose="020F0502020204030204" pitchFamily="34" charset="0"/>
                <a:cs typeface="B Nazanin"/>
              </a:rPr>
              <a:t>: </a:t>
            </a:r>
            <a:r>
              <a:rPr lang="ar-SA" sz="3200" dirty="0">
                <a:effectLst/>
                <a:latin typeface="Calibri" panose="020F0502020204030204" pitchFamily="34" charset="0"/>
                <a:ea typeface="Calibri" panose="020F0502020204030204" pitchFamily="34" charset="0"/>
                <a:cs typeface="B Nazanin"/>
              </a:rPr>
              <a:t>سازمان های غیر دولتی</a:t>
            </a:r>
            <a:r>
              <a:rPr lang="ar-SA" sz="3200" dirty="0">
                <a:effectLst/>
                <a:ea typeface="Calibri" panose="020F0502020204030204" pitchFamily="34" charset="0"/>
                <a:cs typeface="Calibri" panose="020F0502020204030204" pitchFamily="34" charset="0"/>
              </a:rPr>
              <a:t> </a:t>
            </a:r>
            <a:r>
              <a:rPr lang="ar-SA" sz="3200" dirty="0">
                <a:effectLst/>
                <a:latin typeface="Calibri" panose="020F0502020204030204" pitchFamily="34" charset="0"/>
                <a:ea typeface="Calibri" panose="020F0502020204030204" pitchFamily="34" charset="0"/>
                <a:cs typeface="B Nazanin"/>
              </a:rPr>
              <a:t>اهمیت حفظ شفافیت و پاسخگویی به اهداکنندگان خود را درک می‌کنند. آن‌ها تلاش می‌کنند تا اطمینان حاصل کنند که منابع مالی به‌طور کارآمد و مؤثر استفاده می‌شود </a:t>
            </a:r>
            <a:endParaRPr lang="en-US" sz="3200" dirty="0">
              <a:effectLst/>
              <a:latin typeface="Calibri" panose="020F0502020204030204" pitchFamily="34" charset="0"/>
              <a:ea typeface="Calibri" panose="020F0502020204030204" pitchFamily="34" charset="0"/>
              <a:cs typeface="B Nazanin"/>
            </a:endParaRPr>
          </a:p>
          <a:p>
            <a:pPr algn="r" rtl="1">
              <a:buFont typeface="Wingdings" panose="05000000000000000000" pitchFamily="2" charset="2"/>
              <a:buChar char="q"/>
            </a:pPr>
            <a:endParaRPr lang="prs-AF" sz="3200" dirty="0">
              <a:effectLst/>
              <a:latin typeface="B Nazanin"/>
              <a:ea typeface="Calibri" panose="020F0502020204030204" pitchFamily="34" charset="0"/>
            </a:endParaRPr>
          </a:p>
          <a:p>
            <a:pPr algn="r" rtl="1">
              <a:buFont typeface="Wingdings" panose="05000000000000000000" pitchFamily="2" charset="2"/>
              <a:buChar char="q"/>
            </a:pPr>
            <a:r>
              <a:rPr lang="en-US" sz="3200" dirty="0">
                <a:solidFill>
                  <a:schemeClr val="accent3"/>
                </a:solidFill>
                <a:effectLst/>
                <a:latin typeface="Calibri" panose="020F0502020204030204" pitchFamily="34" charset="0"/>
                <a:ea typeface="Calibri" panose="020F0502020204030204" pitchFamily="34" charset="0"/>
                <a:cs typeface="B Nazanin"/>
              </a:rPr>
              <a:t>  </a:t>
            </a:r>
            <a:r>
              <a:rPr lang="ar-SA" sz="3200" dirty="0">
                <a:solidFill>
                  <a:schemeClr val="accent3"/>
                </a:solidFill>
                <a:effectLst/>
                <a:latin typeface="Calibri" panose="020F0502020204030204" pitchFamily="34" charset="0"/>
                <a:ea typeface="Calibri" panose="020F0502020204030204" pitchFamily="34" charset="0"/>
                <a:cs typeface="B Nazanin"/>
              </a:rPr>
              <a:t>مشارکت جامعه</a:t>
            </a:r>
            <a:r>
              <a:rPr lang="prs-AF" sz="3200" dirty="0">
                <a:solidFill>
                  <a:schemeClr val="accent3"/>
                </a:solidFill>
                <a:effectLst/>
                <a:latin typeface="Calibri" panose="020F0502020204030204" pitchFamily="34" charset="0"/>
                <a:ea typeface="Calibri" panose="020F0502020204030204" pitchFamily="34" charset="0"/>
                <a:cs typeface="B Nazanin"/>
              </a:rPr>
              <a:t>: </a:t>
            </a:r>
            <a:r>
              <a:rPr lang="ar-SA" sz="3200" dirty="0">
                <a:effectLst/>
                <a:latin typeface="Calibri" panose="020F0502020204030204" pitchFamily="34" charset="0"/>
                <a:ea typeface="Calibri" panose="020F0502020204030204" pitchFamily="34" charset="0"/>
                <a:cs typeface="B Nazanin"/>
              </a:rPr>
              <a:t>مشغول کردن جامعه محلی کلید موفقیت در جمع‌آوری کمک‌های مالی است. سازمان های غیر دولتی اغلب اعضای جامعه را در فعالیت‌های جمع‌آوری کمک‌های مالی مشغول می‌کنند </a:t>
            </a:r>
            <a:endParaRPr lang="en-US" sz="3200" dirty="0"/>
          </a:p>
          <a:p>
            <a:pPr algn="r"/>
            <a:endParaRPr lang="en-US" dirty="0"/>
          </a:p>
        </p:txBody>
      </p:sp>
    </p:spTree>
    <p:extLst>
      <p:ext uri="{BB962C8B-B14F-4D97-AF65-F5344CB8AC3E}">
        <p14:creationId xmlns:p14="http://schemas.microsoft.com/office/powerpoint/2010/main" val="7064783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FB40A-0564-46E2-80E8-FC856F364D4D}"/>
              </a:ext>
            </a:extLst>
          </p:cNvPr>
          <p:cNvSpPr>
            <a:spLocks noGrp="1"/>
          </p:cNvSpPr>
          <p:nvPr>
            <p:ph type="title"/>
          </p:nvPr>
        </p:nvSpPr>
        <p:spPr>
          <a:xfrm>
            <a:off x="838200" y="637501"/>
            <a:ext cx="10515600" cy="775518"/>
          </a:xfrm>
        </p:spPr>
        <p:txBody>
          <a:bodyPr>
            <a:noAutofit/>
          </a:bodyPr>
          <a:lstStyle/>
          <a:p>
            <a:pPr algn="ctr"/>
            <a:r>
              <a:rPr lang="ar-SA" sz="3800" b="1" kern="100" dirty="0">
                <a:solidFill>
                  <a:srgbClr val="C00000"/>
                </a:solidFill>
                <a:effectLst/>
                <a:latin typeface="Calibri" panose="020F0502020204030204" pitchFamily="34" charset="0"/>
                <a:ea typeface="Calibri" panose="020F0502020204030204" pitchFamily="34" charset="0"/>
                <a:cs typeface="B Nazanin"/>
              </a:rPr>
              <a:t>چرا جذب کمک های مالی انجام میدهیم؟</a:t>
            </a:r>
            <a:br>
              <a:rPr lang="en-US" sz="3800" kern="100" dirty="0">
                <a:solidFill>
                  <a:srgbClr val="C00000"/>
                </a:solidFill>
                <a:effectLst/>
                <a:latin typeface="Calibri" panose="020F0502020204030204" pitchFamily="34" charset="0"/>
                <a:ea typeface="Calibri" panose="020F0502020204030204" pitchFamily="34" charset="0"/>
                <a:cs typeface="Arial" panose="020B0604020202020204" pitchFamily="34" charset="0"/>
              </a:rPr>
            </a:br>
            <a:endParaRPr lang="en-US" sz="3800" dirty="0">
              <a:solidFill>
                <a:srgbClr val="C00000"/>
              </a:solidFill>
            </a:endParaRPr>
          </a:p>
        </p:txBody>
      </p:sp>
      <p:sp>
        <p:nvSpPr>
          <p:cNvPr id="3" name="Content Placeholder 2">
            <a:extLst>
              <a:ext uri="{FF2B5EF4-FFF2-40B4-BE49-F238E27FC236}">
                <a16:creationId xmlns:a16="http://schemas.microsoft.com/office/drawing/2014/main" id="{B794BAF2-161E-477C-9BC5-F9E882A90B27}"/>
              </a:ext>
            </a:extLst>
          </p:cNvPr>
          <p:cNvSpPr>
            <a:spLocks noGrp="1"/>
          </p:cNvSpPr>
          <p:nvPr>
            <p:ph idx="1"/>
          </p:nvPr>
        </p:nvSpPr>
        <p:spPr>
          <a:xfrm>
            <a:off x="631596" y="1140644"/>
            <a:ext cx="10972800" cy="5352230"/>
          </a:xfrm>
        </p:spPr>
        <p:txBody>
          <a:bodyPr>
            <a:normAutofit/>
          </a:bodyPr>
          <a:lstStyle/>
          <a:p>
            <a:pPr algn="r" rtl="1">
              <a:buFont typeface="Wingdings" panose="05000000000000000000" pitchFamily="2" charset="2"/>
              <a:buChar char="Ø"/>
            </a:pPr>
            <a:endParaRPr lang="prs-AF" sz="3600" dirty="0">
              <a:latin typeface="B Nazanin"/>
              <a:ea typeface="Calibri" panose="020F0502020204030204" pitchFamily="34" charset="0"/>
              <a:cs typeface="B Nazanin"/>
            </a:endParaRPr>
          </a:p>
          <a:p>
            <a:pPr algn="r" rtl="1">
              <a:lnSpc>
                <a:spcPct val="115000"/>
              </a:lnSpc>
              <a:spcBef>
                <a:spcPts val="0"/>
              </a:spcBef>
              <a:spcAft>
                <a:spcPts val="800"/>
              </a:spcAft>
              <a:buFont typeface="Wingdings" panose="05000000000000000000" pitchFamily="2" charset="2"/>
              <a:buChar char="q"/>
              <a:tabLst>
                <a:tab pos="708660" algn="l"/>
              </a:tabLst>
            </a:pPr>
            <a:r>
              <a:rPr lang="en-US" sz="3200" kern="100" dirty="0">
                <a:solidFill>
                  <a:schemeClr val="accent3"/>
                </a:solidFill>
                <a:effectLst/>
                <a:latin typeface="B Nazanin"/>
                <a:ea typeface="Calibri" panose="020F0502020204030204" pitchFamily="34" charset="0"/>
                <a:cs typeface="B Nazanin"/>
              </a:rPr>
              <a:t>  </a:t>
            </a:r>
            <a:r>
              <a:rPr lang="ar-SA" sz="3200" kern="100" dirty="0">
                <a:solidFill>
                  <a:schemeClr val="accent3"/>
                </a:solidFill>
                <a:effectLst/>
                <a:latin typeface="B Nazanin"/>
                <a:ea typeface="Calibri" panose="020F0502020204030204" pitchFamily="34" charset="0"/>
                <a:cs typeface="B Nazanin"/>
              </a:rPr>
              <a:t>پروژه ها و فعالیت های پایدار</a:t>
            </a:r>
            <a:r>
              <a:rPr lang="en-US" sz="3200" kern="100" dirty="0">
                <a:solidFill>
                  <a:schemeClr val="accent3"/>
                </a:solidFill>
                <a:effectLst/>
                <a:latin typeface="B Nazanin"/>
                <a:ea typeface="Calibri" panose="020F0502020204030204" pitchFamily="34" charset="0"/>
                <a:cs typeface="B Nazanin"/>
              </a:rPr>
              <a:t> </a:t>
            </a:r>
            <a:r>
              <a:rPr lang="en-US" sz="3200" kern="100" dirty="0">
                <a:solidFill>
                  <a:srgbClr val="FF0000"/>
                </a:solidFill>
                <a:effectLst/>
                <a:latin typeface="B Nazanin"/>
                <a:ea typeface="Calibri" panose="020F0502020204030204" pitchFamily="34" charset="0"/>
                <a:cs typeface="B Nazanin"/>
              </a:rPr>
              <a:t>:</a:t>
            </a:r>
            <a:r>
              <a:rPr lang="ar-SA" sz="3200" dirty="0">
                <a:effectLst/>
                <a:latin typeface="Calibri" panose="020F0502020204030204" pitchFamily="34" charset="0"/>
                <a:ea typeface="Calibri" panose="020F0502020204030204" pitchFamily="34" charset="0"/>
                <a:cs typeface="B Nazanin"/>
              </a:rPr>
              <a:t>جذب کمک های مالی به عنوان یک سنگ بنای حیاتی برای سازمان های غیرانتفاعی عمل می کند و آنها را قادر می سازد تا پروژه ها و فعالیت های خود را حفظ کنند</a:t>
            </a:r>
            <a:endParaRPr lang="en-US" sz="3200" kern="100" dirty="0">
              <a:solidFill>
                <a:srgbClr val="FF0000"/>
              </a:solidFill>
              <a:effectLst/>
              <a:latin typeface="B Nazanin"/>
              <a:ea typeface="Calibri" panose="020F0502020204030204" pitchFamily="34" charset="0"/>
              <a:cs typeface="Arial" panose="020B0604020202020204" pitchFamily="34" charset="0"/>
            </a:endParaRPr>
          </a:p>
          <a:p>
            <a:pPr marR="0" lvl="0" algn="r" rtl="1">
              <a:lnSpc>
                <a:spcPct val="115000"/>
              </a:lnSpc>
              <a:spcBef>
                <a:spcPts val="0"/>
              </a:spcBef>
              <a:spcAft>
                <a:spcPts val="800"/>
              </a:spcAft>
              <a:buFont typeface="Wingdings" panose="05000000000000000000" pitchFamily="2" charset="2"/>
              <a:buChar char="q"/>
              <a:tabLst>
                <a:tab pos="708660" algn="l"/>
              </a:tabLst>
            </a:pPr>
            <a:r>
              <a:rPr lang="en-US" sz="3200" kern="100" dirty="0">
                <a:solidFill>
                  <a:schemeClr val="accent3"/>
                </a:solidFill>
                <a:effectLst/>
                <a:latin typeface="B Nazanin"/>
                <a:ea typeface="Calibri" panose="020F0502020204030204" pitchFamily="34" charset="0"/>
                <a:cs typeface="Arial" panose="020B0604020202020204" pitchFamily="34" charset="0"/>
              </a:rPr>
              <a:t>  </a:t>
            </a:r>
            <a:r>
              <a:rPr lang="ar-SA" sz="3200" kern="100" dirty="0">
                <a:solidFill>
                  <a:schemeClr val="accent3"/>
                </a:solidFill>
                <a:effectLst/>
                <a:latin typeface="B Nazanin"/>
                <a:ea typeface="Calibri" panose="020F0502020204030204" pitchFamily="34" charset="0"/>
                <a:cs typeface="Arial" panose="020B0604020202020204" pitchFamily="34" charset="0"/>
              </a:rPr>
              <a:t>تضمین تداوم</a:t>
            </a:r>
            <a:r>
              <a:rPr lang="en-US" sz="3200" kern="100" dirty="0">
                <a:solidFill>
                  <a:schemeClr val="accent3"/>
                </a:solidFill>
                <a:effectLst/>
                <a:latin typeface="B Nazanin"/>
                <a:ea typeface="Calibri" panose="020F0502020204030204" pitchFamily="34" charset="0"/>
                <a:cs typeface="Arial" panose="020B0604020202020204" pitchFamily="34" charset="0"/>
              </a:rPr>
              <a:t>  :</a:t>
            </a:r>
            <a:r>
              <a:rPr lang="ar-SA" sz="3200" kern="100" dirty="0">
                <a:effectLst/>
                <a:latin typeface="B Nazanin"/>
                <a:ea typeface="Calibri" panose="020F0502020204030204" pitchFamily="34" charset="0"/>
                <a:cs typeface="B Nazanin"/>
              </a:rPr>
              <a:t>جذب کمک های مالی موثر، تداوم عملیات سازمان های غیرانتفاعی را تضمین می کند.</a:t>
            </a:r>
            <a:endParaRPr lang="en-US" sz="3200" kern="100" dirty="0">
              <a:effectLst/>
              <a:latin typeface="B Nazanin"/>
              <a:ea typeface="Calibri" panose="020F0502020204030204" pitchFamily="34" charset="0"/>
              <a:cs typeface="Arial" panose="020B0604020202020204" pitchFamily="34" charset="0"/>
            </a:endParaRPr>
          </a:p>
          <a:p>
            <a:pPr marR="0" lvl="0" algn="r" rtl="1">
              <a:lnSpc>
                <a:spcPct val="115000"/>
              </a:lnSpc>
              <a:spcBef>
                <a:spcPts val="0"/>
              </a:spcBef>
              <a:spcAft>
                <a:spcPts val="800"/>
              </a:spcAft>
              <a:buFont typeface="Wingdings" panose="05000000000000000000" pitchFamily="2" charset="2"/>
              <a:buChar char="q"/>
              <a:tabLst>
                <a:tab pos="708660" algn="l"/>
              </a:tabLst>
            </a:pPr>
            <a:r>
              <a:rPr lang="en-US" sz="3200" kern="100" dirty="0">
                <a:effectLst/>
                <a:latin typeface="B Nazanin"/>
                <a:ea typeface="Calibri" panose="020F0502020204030204" pitchFamily="34" charset="0"/>
                <a:cs typeface="B Nazanin"/>
              </a:rPr>
              <a:t> </a:t>
            </a:r>
            <a:r>
              <a:rPr lang="ar-SA" sz="3200" kern="100" dirty="0">
                <a:effectLst/>
                <a:latin typeface="B Nazanin"/>
                <a:ea typeface="Calibri" panose="020F0502020204030204" pitchFamily="34" charset="0"/>
                <a:cs typeface="B Nazanin"/>
              </a:rPr>
              <a:t>با تأمین بودجه، سازمان ها می توانند حضور خود را حفظ کرده و به ارائه خدمات ضروری به جوامع خود ادامه دهند.</a:t>
            </a:r>
            <a:endParaRPr lang="en-US" sz="32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3600" kern="100" dirty="0">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prs-AF" sz="5400" dirty="0">
              <a:effectLst/>
              <a:latin typeface="B Nazanin"/>
              <a:ea typeface="Calibri" panose="020F0502020204030204" pitchFamily="34" charset="0"/>
              <a:cs typeface="B Nazanin"/>
            </a:endParaRPr>
          </a:p>
        </p:txBody>
      </p:sp>
    </p:spTree>
    <p:extLst>
      <p:ext uri="{BB962C8B-B14F-4D97-AF65-F5344CB8AC3E}">
        <p14:creationId xmlns:p14="http://schemas.microsoft.com/office/powerpoint/2010/main" val="1165227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77D90A-2BE9-468E-B8FC-63702E122D87}"/>
              </a:ext>
            </a:extLst>
          </p:cNvPr>
          <p:cNvSpPr>
            <a:spLocks noGrp="1"/>
          </p:cNvSpPr>
          <p:nvPr>
            <p:ph type="title"/>
          </p:nvPr>
        </p:nvSpPr>
        <p:spPr/>
        <p:txBody>
          <a:bodyPr/>
          <a:lstStyle/>
          <a:p>
            <a:r>
              <a:rPr lang="ar-SA" sz="3600" b="1" kern="100" dirty="0">
                <a:solidFill>
                  <a:srgbClr val="C00000"/>
                </a:solidFill>
                <a:effectLst/>
                <a:latin typeface="Calibri" panose="020F0502020204030204" pitchFamily="34" charset="0"/>
                <a:ea typeface="Calibri" panose="020F0502020204030204" pitchFamily="34" charset="0"/>
                <a:cs typeface="B Nazanin"/>
              </a:rPr>
              <a:t>چرا جذب کمک های مالی انجام میدهیم</a:t>
            </a:r>
            <a:endParaRPr lang="en-US" dirty="0">
              <a:solidFill>
                <a:srgbClr val="C00000"/>
              </a:solidFill>
            </a:endParaRPr>
          </a:p>
        </p:txBody>
      </p:sp>
      <p:sp>
        <p:nvSpPr>
          <p:cNvPr id="3" name="Content Placeholder 2">
            <a:extLst>
              <a:ext uri="{FF2B5EF4-FFF2-40B4-BE49-F238E27FC236}">
                <a16:creationId xmlns:a16="http://schemas.microsoft.com/office/drawing/2014/main" id="{4BEBBF57-4C52-4E21-88A6-8B3A8B3B3C9A}"/>
              </a:ext>
            </a:extLst>
          </p:cNvPr>
          <p:cNvSpPr>
            <a:spLocks noGrp="1"/>
          </p:cNvSpPr>
          <p:nvPr>
            <p:ph idx="1"/>
          </p:nvPr>
        </p:nvSpPr>
        <p:spPr/>
        <p:txBody>
          <a:bodyPr>
            <a:normAutofit fontScale="92500" lnSpcReduction="10000"/>
          </a:bodyPr>
          <a:lstStyle/>
          <a:p>
            <a:pPr marR="0" lvl="0" algn="r" rtl="1">
              <a:lnSpc>
                <a:spcPct val="115000"/>
              </a:lnSpc>
              <a:spcBef>
                <a:spcPts val="0"/>
              </a:spcBef>
              <a:spcAft>
                <a:spcPts val="800"/>
              </a:spcAft>
              <a:buFont typeface="Wingdings" panose="05000000000000000000" pitchFamily="2" charset="2"/>
              <a:buChar char="q"/>
              <a:tabLst>
                <a:tab pos="708660" algn="l"/>
              </a:tabLst>
            </a:pPr>
            <a:r>
              <a:rPr lang="ar-SA" sz="3200" kern="100" dirty="0">
                <a:solidFill>
                  <a:schemeClr val="accent3"/>
                </a:solidFill>
                <a:effectLst/>
                <a:latin typeface="B Nazanin"/>
                <a:ea typeface="Calibri" panose="020F0502020204030204" pitchFamily="34" charset="0"/>
                <a:cs typeface="B Nazanin"/>
              </a:rPr>
              <a:t> ایجاد حمایت عمومی</a:t>
            </a:r>
            <a:r>
              <a:rPr lang="en-US" sz="3200" kern="100" dirty="0">
                <a:solidFill>
                  <a:schemeClr val="accent3"/>
                </a:solidFill>
                <a:latin typeface="B Nazanin"/>
                <a:ea typeface="Calibri" panose="020F0502020204030204" pitchFamily="34" charset="0"/>
                <a:cs typeface="B Nazanin"/>
              </a:rPr>
              <a:t> : </a:t>
            </a:r>
            <a:r>
              <a:rPr lang="ar-SA" sz="3200" kern="100" dirty="0">
                <a:effectLst/>
                <a:latin typeface="Calibri" panose="020F0502020204030204" pitchFamily="34" charset="0"/>
                <a:ea typeface="Calibri" panose="020F0502020204030204" pitchFamily="34" charset="0"/>
                <a:cs typeface="B Nazanin"/>
              </a:rPr>
              <a:t>تلاش های جذب کمک های مالی به ایجاد ارتباط قوی بین سازمان های غیر انتفاعی و مردم کمک می کند.</a:t>
            </a:r>
            <a:endParaRPr lang="en-US" sz="3200" kern="100" dirty="0">
              <a:effectLst/>
              <a:latin typeface="Calibri" panose="020F0502020204030204" pitchFamily="34" charset="0"/>
              <a:ea typeface="Calibri" panose="020F0502020204030204" pitchFamily="34" charset="0"/>
              <a:cs typeface="B Nazanin"/>
            </a:endParaRPr>
          </a:p>
          <a:p>
            <a:pPr marR="0" lvl="0" algn="r" rtl="1">
              <a:lnSpc>
                <a:spcPct val="115000"/>
              </a:lnSpc>
              <a:spcBef>
                <a:spcPts val="0"/>
              </a:spcBef>
              <a:spcAft>
                <a:spcPts val="800"/>
              </a:spcAft>
              <a:buFont typeface="Wingdings" panose="05000000000000000000" pitchFamily="2" charset="2"/>
              <a:buChar char="q"/>
              <a:tabLst>
                <a:tab pos="708660" algn="l"/>
              </a:tabLst>
            </a:pP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marR="0" lvl="0" algn="r" rtl="1">
              <a:lnSpc>
                <a:spcPct val="115000"/>
              </a:lnSpc>
              <a:spcBef>
                <a:spcPts val="0"/>
              </a:spcBef>
              <a:spcAft>
                <a:spcPts val="800"/>
              </a:spcAft>
              <a:buFont typeface="Wingdings" panose="05000000000000000000" pitchFamily="2" charset="2"/>
              <a:buChar char="q"/>
              <a:tabLst>
                <a:tab pos="708660" algn="l"/>
              </a:tabLst>
            </a:pPr>
            <a:r>
              <a:rPr lang="en-US" sz="3200" kern="100" dirty="0">
                <a:effectLst/>
                <a:latin typeface="Calibri" panose="020F0502020204030204" pitchFamily="34" charset="0"/>
                <a:ea typeface="Calibri" panose="020F0502020204030204" pitchFamily="34" charset="0"/>
                <a:cs typeface="B Nazanin"/>
              </a:rPr>
              <a:t> </a:t>
            </a:r>
            <a:r>
              <a:rPr lang="ar-SA" sz="3200" kern="100" dirty="0">
                <a:effectLst/>
                <a:latin typeface="Calibri" panose="020F0502020204030204" pitchFamily="34" charset="0"/>
                <a:ea typeface="Calibri" panose="020F0502020204030204" pitchFamily="34" charset="0"/>
                <a:cs typeface="B Nazanin"/>
              </a:rPr>
              <a:t>با مشغول شدن در فعالیت های جذب کمک های مالی، سازمان ها فرصتی دارند تا ماموریت، ارزش ها و تأثیر خود را به مردم منتقل کنند و حمایت و درک را تقویت کنند.</a:t>
            </a:r>
            <a:endParaRPr lang="en-US" sz="3200" kern="100" dirty="0">
              <a:effectLst/>
              <a:latin typeface="Calibri" panose="020F0502020204030204" pitchFamily="34" charset="0"/>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sz="2000" kern="100" dirty="0">
              <a:effectLst/>
              <a:latin typeface="B Nazanin"/>
              <a:ea typeface="Calibri" panose="020F0502020204030204" pitchFamily="34" charset="0"/>
              <a:cs typeface="Arial" panose="020B0604020202020204" pitchFamily="34" charset="0"/>
            </a:endParaRPr>
          </a:p>
          <a:p>
            <a:pPr algn="r" rtl="1"/>
            <a:endParaRPr lang="en-US" dirty="0"/>
          </a:p>
        </p:txBody>
      </p:sp>
    </p:spTree>
    <p:extLst>
      <p:ext uri="{BB962C8B-B14F-4D97-AF65-F5344CB8AC3E}">
        <p14:creationId xmlns:p14="http://schemas.microsoft.com/office/powerpoint/2010/main" val="6966117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3CD60E-1E07-4987-B0F3-621B705DEFD8}"/>
              </a:ext>
            </a:extLst>
          </p:cNvPr>
          <p:cNvSpPr>
            <a:spLocks noGrp="1"/>
          </p:cNvSpPr>
          <p:nvPr>
            <p:ph type="title"/>
          </p:nvPr>
        </p:nvSpPr>
        <p:spPr/>
        <p:txBody>
          <a:bodyPr/>
          <a:lstStyle/>
          <a:p>
            <a:r>
              <a:rPr lang="ar-SA" sz="3600" b="1" kern="100" dirty="0">
                <a:solidFill>
                  <a:srgbClr val="C00000"/>
                </a:solidFill>
                <a:effectLst/>
                <a:latin typeface="Calibri" panose="020F0502020204030204" pitchFamily="34" charset="0"/>
                <a:ea typeface="Calibri" panose="020F0502020204030204" pitchFamily="34" charset="0"/>
                <a:cs typeface="B Nazanin"/>
              </a:rPr>
              <a:t>چرا جذب کمک های مالی انجام میدهیم</a:t>
            </a:r>
            <a:endParaRPr lang="en-US" dirty="0">
              <a:solidFill>
                <a:srgbClr val="C00000"/>
              </a:solidFill>
            </a:endParaRPr>
          </a:p>
        </p:txBody>
      </p:sp>
      <p:sp>
        <p:nvSpPr>
          <p:cNvPr id="3" name="Content Placeholder 2">
            <a:extLst>
              <a:ext uri="{FF2B5EF4-FFF2-40B4-BE49-F238E27FC236}">
                <a16:creationId xmlns:a16="http://schemas.microsoft.com/office/drawing/2014/main" id="{39DFE16D-717C-4AE6-AD0A-BE14BF18D5B1}"/>
              </a:ext>
            </a:extLst>
          </p:cNvPr>
          <p:cNvSpPr>
            <a:spLocks noGrp="1"/>
          </p:cNvSpPr>
          <p:nvPr>
            <p:ph idx="1"/>
          </p:nvPr>
        </p:nvSpPr>
        <p:spPr/>
        <p:txBody>
          <a:bodyPr/>
          <a:lstStyle/>
          <a:p>
            <a:pPr algn="r" rtl="1">
              <a:buFont typeface="Wingdings" panose="05000000000000000000" pitchFamily="2" charset="2"/>
              <a:buChar char="q"/>
            </a:pPr>
            <a:r>
              <a:rPr lang="en-US" sz="3200" kern="100" dirty="0">
                <a:solidFill>
                  <a:srgbClr val="FF0000"/>
                </a:solidFill>
                <a:effectLst/>
                <a:latin typeface="B Nazanin"/>
                <a:ea typeface="Calibri" panose="020F0502020204030204" pitchFamily="34" charset="0"/>
                <a:cs typeface="Arial" panose="020B0604020202020204" pitchFamily="34" charset="0"/>
              </a:rPr>
              <a:t> </a:t>
            </a:r>
            <a:r>
              <a:rPr lang="ar-SA" sz="3200" kern="100" dirty="0">
                <a:solidFill>
                  <a:schemeClr val="accent3"/>
                </a:solidFill>
                <a:effectLst/>
                <a:latin typeface="B Nazanin"/>
                <a:ea typeface="Calibri" panose="020F0502020204030204" pitchFamily="34" charset="0"/>
                <a:cs typeface="Arial" panose="020B0604020202020204" pitchFamily="34" charset="0"/>
              </a:rPr>
              <a:t>گسترش آگاهی</a:t>
            </a:r>
            <a:r>
              <a:rPr lang="en-US" sz="3200" kern="100" dirty="0">
                <a:solidFill>
                  <a:schemeClr val="accent3"/>
                </a:solidFill>
                <a:effectLst/>
                <a:latin typeface="B Nazanin"/>
                <a:ea typeface="Calibri" panose="020F0502020204030204" pitchFamily="34" charset="0"/>
                <a:cs typeface="Arial" panose="020B0604020202020204" pitchFamily="34" charset="0"/>
              </a:rPr>
              <a:t> : </a:t>
            </a:r>
            <a:r>
              <a:rPr lang="ar-SA" sz="3200" kern="100" dirty="0">
                <a:effectLst/>
                <a:latin typeface="Calibri" panose="020F0502020204030204" pitchFamily="34" charset="0"/>
                <a:ea typeface="Calibri" panose="020F0502020204030204" pitchFamily="34" charset="0"/>
                <a:cs typeface="B Nazanin"/>
              </a:rPr>
              <a:t>از طریق کمپین ها و رویدادهای مختلف جذب کمک های مالی، سازمان ها می توانند به طور موثر پیام خود را منتقل کنند، به مردم آموزش دهند و دیگران را برای مشارکت تشویق کنند</a:t>
            </a:r>
            <a:endParaRPr lang="en-US" sz="3200" kern="100" dirty="0">
              <a:solidFill>
                <a:srgbClr val="FF0000"/>
              </a:solidFill>
              <a:effectLst/>
              <a:latin typeface="B Nazanin"/>
              <a:ea typeface="Calibri" panose="020F0502020204030204" pitchFamily="34" charset="0"/>
              <a:cs typeface="Arial" panose="020B0604020202020204" pitchFamily="34" charset="0"/>
            </a:endParaRPr>
          </a:p>
          <a:p>
            <a:pPr algn="r" rtl="1">
              <a:buFont typeface="Wingdings" panose="05000000000000000000" pitchFamily="2" charset="2"/>
              <a:buChar char="Ø"/>
            </a:pPr>
            <a:endParaRPr lang="en-US" dirty="0"/>
          </a:p>
        </p:txBody>
      </p:sp>
    </p:spTree>
    <p:extLst>
      <p:ext uri="{BB962C8B-B14F-4D97-AF65-F5344CB8AC3E}">
        <p14:creationId xmlns:p14="http://schemas.microsoft.com/office/powerpoint/2010/main" val="3993530064"/>
      </p:ext>
    </p:extLst>
  </p:cSld>
  <p:clrMapOvr>
    <a:masterClrMapping/>
  </p:clrMapOvr>
</p:sld>
</file>

<file path=ppt/theme/theme1.xml><?xml version="1.0" encoding="utf-8"?>
<a:theme xmlns:a="http://schemas.openxmlformats.org/drawingml/2006/main" name="Droplet">
  <a:themeElements>
    <a:clrScheme name="Droplet">
      <a:dk1>
        <a:sysClr val="windowText" lastClr="000000"/>
      </a:dk1>
      <a:lt1>
        <a:sysClr val="window" lastClr="FFFFFF"/>
      </a:lt1>
      <a:dk2>
        <a:srgbClr val="27537E"/>
      </a:dk2>
      <a:lt2>
        <a:srgbClr val="AABED7"/>
      </a:lt2>
      <a:accent1>
        <a:srgbClr val="E34B7A"/>
      </a:accent1>
      <a:accent2>
        <a:srgbClr val="AC339A"/>
      </a:accent2>
      <a:accent3>
        <a:srgbClr val="6953B7"/>
      </a:accent3>
      <a:accent4>
        <a:srgbClr val="1D7EAB"/>
      </a:accent4>
      <a:accent5>
        <a:srgbClr val="43AFD6"/>
      </a:accent5>
      <a:accent6>
        <a:srgbClr val="DE85E1"/>
      </a:accent6>
      <a:hlink>
        <a:srgbClr val="ED87A6"/>
      </a:hlink>
      <a:folHlink>
        <a:srgbClr val="C99EAC"/>
      </a:folHlink>
    </a:clrScheme>
    <a:fontScheme name="Droplet">
      <a:majorFont>
        <a:latin typeface="Tw Cen MT" panose="020B0602020104020603"/>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w Cen MT" panose="020B0602020104020603"/>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Droplet">
      <a:fillStyleLst>
        <a:solidFill>
          <a:schemeClr val="phClr"/>
        </a:solidFill>
        <a:solidFill>
          <a:schemeClr val="phClr">
            <a:tint val="69000"/>
            <a:satMod val="105000"/>
            <a:lumMod val="110000"/>
          </a:schemeClr>
        </a:solidFill>
        <a:gradFill rotWithShape="1">
          <a:gsLst>
            <a:gs pos="0">
              <a:schemeClr val="phClr">
                <a:tint val="94000"/>
                <a:satMod val="100000"/>
                <a:lumMod val="108000"/>
              </a:schemeClr>
            </a:gs>
            <a:gs pos="50000">
              <a:schemeClr val="phClr">
                <a:tint val="98000"/>
                <a:shade val="100000"/>
                <a:satMod val="100000"/>
                <a:lumMod val="100000"/>
              </a:schemeClr>
            </a:gs>
            <a:gs pos="100000">
              <a:schemeClr val="phClr">
                <a:shade val="72000"/>
                <a:satMod val="120000"/>
                <a:lumMod val="100000"/>
              </a:schemeClr>
            </a:gs>
          </a:gsLst>
          <a:lin ang="5400000" scaled="0"/>
        </a:gradFill>
      </a:fillStyleLst>
      <a:lnStyleLst>
        <a:ln w="9525" cap="flat" cmpd="sng" algn="ctr">
          <a:solidFill>
            <a:schemeClr val="phClr">
              <a:shade val="60000"/>
            </a:scheme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effectStyle>
        <a:effectStyle>
          <a:effectLst>
            <a:outerShdw blurRad="63500" dist="25400" dir="5400000" algn="ctr" rotWithShape="0">
              <a:srgbClr val="000000">
                <a:alpha val="69000"/>
              </a:srgbClr>
            </a:outerShdw>
          </a:effectLst>
          <a:scene3d>
            <a:camera prst="orthographicFront">
              <a:rot lat="0" lon="0" rev="0"/>
            </a:camera>
            <a:lightRig rig="balanced" dir="t">
              <a:rot lat="0" lon="0" rev="1200000"/>
            </a:lightRig>
          </a:scene3d>
          <a:sp3d prstMaterial="plastic">
            <a:bevelT w="25400" h="25400"/>
          </a:sp3d>
        </a:effectStyle>
      </a:effectStyleLst>
      <a:bgFillStyleLst>
        <a:solidFill>
          <a:schemeClr val="phClr"/>
        </a:solidFill>
        <a:gradFill rotWithShape="1">
          <a:gsLst>
            <a:gs pos="0">
              <a:schemeClr val="phClr">
                <a:tint val="90000"/>
                <a:lumMod val="110000"/>
              </a:schemeClr>
            </a:gs>
            <a:gs pos="100000">
              <a:schemeClr val="phClr">
                <a:shade val="64000"/>
                <a:lumMod val="88000"/>
              </a:schemeClr>
            </a:gs>
          </a:gsLst>
          <a:lin ang="5400000" scaled="0"/>
        </a:gradFill>
        <a:gradFill rotWithShape="1">
          <a:gsLst>
            <a:gs pos="0">
              <a:schemeClr val="phClr">
                <a:tint val="78000"/>
                <a:shade val="100000"/>
                <a:hueMod val="136000"/>
                <a:satMod val="160000"/>
                <a:lumMod val="105000"/>
              </a:schemeClr>
            </a:gs>
            <a:gs pos="100000">
              <a:schemeClr val="phClr">
                <a:shade val="92000"/>
                <a:satMod val="170000"/>
                <a:lumMod val="96000"/>
              </a:schemeClr>
            </a:gs>
          </a:gsLst>
          <a:lin ang="5400000" scaled="0"/>
        </a:gradFill>
      </a:bgFillStyleLst>
    </a:fmtScheme>
  </a:themeElements>
  <a:objectDefaults/>
  <a:extraClrSchemeLst/>
  <a:extLst>
    <a:ext uri="{05A4C25C-085E-4340-85A3-A5531E510DB2}">
      <thm15:themeFamily xmlns:thm15="http://schemas.microsoft.com/office/thememl/2012/main" name="Droplet" id="{8984A317-299A-4E50-B45D-BFC9EDE2337A}" vid="{C71B277C-C29A-4BA0-A7BA-43502DF21AB3}"/>
    </a:ext>
  </a:extLst>
</a:theme>
</file>

<file path=docProps/app.xml><?xml version="1.0" encoding="utf-8"?>
<Properties xmlns="http://schemas.openxmlformats.org/officeDocument/2006/extended-properties" xmlns:vt="http://schemas.openxmlformats.org/officeDocument/2006/docPropsVTypes">
  <Template>Droplet</Template>
  <TotalTime>388</TotalTime>
  <Words>714</Words>
  <Application>Microsoft Office PowerPoint</Application>
  <PresentationFormat>Widescreen</PresentationFormat>
  <Paragraphs>43</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Arial</vt:lpstr>
      <vt:lpstr>B Nazanin</vt:lpstr>
      <vt:lpstr>Calibri</vt:lpstr>
      <vt:lpstr>Tw Cen MT</vt:lpstr>
      <vt:lpstr>Wingdings</vt:lpstr>
      <vt:lpstr>Droplet</vt:lpstr>
      <vt:lpstr>PowerPoint Presentation</vt:lpstr>
      <vt:lpstr>PowerPoint Presentation</vt:lpstr>
      <vt:lpstr>PowerPoint Presentation</vt:lpstr>
      <vt:lpstr>PowerPoint Presentation</vt:lpstr>
      <vt:lpstr>PowerPoint Presentation</vt:lpstr>
      <vt:lpstr>نکات مهم در جذب کمک های مالی </vt:lpstr>
      <vt:lpstr>چرا جذب کمک های مالی انجام میدهیم؟ </vt:lpstr>
      <vt:lpstr>چرا جذب کمک های مالی انجام میدهیم</vt:lpstr>
      <vt:lpstr>چرا جذب کمک های مالی انجام میدهیم</vt:lpstr>
      <vt:lpstr>چرا جذب کمک های مالی انجام میدهیم</vt:lpstr>
      <vt:lpstr>چرا جذب کمک های مالی انجام میدهیم</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Mohammad Ghaus Shahryar</dc:creator>
  <cp:lastModifiedBy>Ahmad Nabi Ahmadzai</cp:lastModifiedBy>
  <cp:revision>14</cp:revision>
  <dcterms:created xsi:type="dcterms:W3CDTF">2024-06-27T07:58:31Z</dcterms:created>
  <dcterms:modified xsi:type="dcterms:W3CDTF">2024-07-06T19:37:23Z</dcterms:modified>
</cp:coreProperties>
</file>