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handoutMasterIdLst>
    <p:handoutMasterId r:id="rId20"/>
  </p:handoutMasterIdLst>
  <p:sldIdLst>
    <p:sldId id="287" r:id="rId2"/>
    <p:sldId id="256" r:id="rId3"/>
    <p:sldId id="273" r:id="rId4"/>
    <p:sldId id="288" r:id="rId5"/>
    <p:sldId id="275" r:id="rId6"/>
    <p:sldId id="280" r:id="rId7"/>
    <p:sldId id="295" r:id="rId8"/>
    <p:sldId id="284" r:id="rId9"/>
    <p:sldId id="285" r:id="rId10"/>
    <p:sldId id="286" r:id="rId11"/>
    <p:sldId id="281" r:id="rId12"/>
    <p:sldId id="292" r:id="rId13"/>
    <p:sldId id="296" r:id="rId14"/>
    <p:sldId id="282" r:id="rId15"/>
    <p:sldId id="276" r:id="rId16"/>
    <p:sldId id="293" r:id="rId17"/>
    <p:sldId id="294" r:id="rId18"/>
    <p:sldId id="278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86" autoAdjust="0"/>
    <p:restoredTop sz="94660"/>
  </p:normalViewPr>
  <p:slideViewPr>
    <p:cSldViewPr snapToGrid="0">
      <p:cViewPr varScale="1">
        <p:scale>
          <a:sx n="79" d="100"/>
          <a:sy n="79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4CFAE38-8E36-4095-BF69-0F6CB1EE208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97F9C2-A659-42D9-9C60-AB1AE9D2CA3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4D3764-41F5-471C-BCC6-FCA0ADEF6220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498894-0F81-4F1C-BBA7-F220183AB05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3A0E4E-FC44-4F11-AC0F-F816D4BCE96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AB9FED-FC4D-47A3-8BD0-013274F90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344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9004-2560-421A-BB7F-9C61E55D5F7A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A6E4-05D7-463B-8530-76C16A40A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51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9004-2560-421A-BB7F-9C61E55D5F7A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A6E4-05D7-463B-8530-76C16A40A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214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9004-2560-421A-BB7F-9C61E55D5F7A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A6E4-05D7-463B-8530-76C16A40A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68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9004-2560-421A-BB7F-9C61E55D5F7A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A6E4-05D7-463B-8530-76C16A40A5CC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29018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9004-2560-421A-BB7F-9C61E55D5F7A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A6E4-05D7-463B-8530-76C16A40A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7081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9004-2560-421A-BB7F-9C61E55D5F7A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A6E4-05D7-463B-8530-76C16A40A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9971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9004-2560-421A-BB7F-9C61E55D5F7A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A6E4-05D7-463B-8530-76C16A40A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6437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9004-2560-421A-BB7F-9C61E55D5F7A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A6E4-05D7-463B-8530-76C16A40A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8351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9004-2560-421A-BB7F-9C61E55D5F7A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A6E4-05D7-463B-8530-76C16A40A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3163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70023-CAE1-4FBE-9DCA-01BF57802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08767-D221-4AB1-9C6D-28232555F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3DEEB4-AF7D-400C-B366-0286A8B00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9004-2560-421A-BB7F-9C61E55D5F7A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277AFD-0AC5-4681-BE2C-4F5A7C60C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587179-D3E2-4BB4-AC74-922CCD5BE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A6E4-05D7-463B-8530-76C16A40A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385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9004-2560-421A-BB7F-9C61E55D5F7A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A6E4-05D7-463B-8530-76C16A40A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812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9004-2560-421A-BB7F-9C61E55D5F7A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A6E4-05D7-463B-8530-76C16A40A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16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9004-2560-421A-BB7F-9C61E55D5F7A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A6E4-05D7-463B-8530-76C16A40A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642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9004-2560-421A-BB7F-9C61E55D5F7A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A6E4-05D7-463B-8530-76C16A40A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4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9004-2560-421A-BB7F-9C61E55D5F7A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A6E4-05D7-463B-8530-76C16A40A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870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9004-2560-421A-BB7F-9C61E55D5F7A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A6E4-05D7-463B-8530-76C16A40A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281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9004-2560-421A-BB7F-9C61E55D5F7A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A6E4-05D7-463B-8530-76C16A40A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827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9004-2560-421A-BB7F-9C61E55D5F7A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A6E4-05D7-463B-8530-76C16A40A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268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C569004-2560-421A-BB7F-9C61E55D5F7A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879A6E4-05D7-463B-8530-76C16A40A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690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  <p:sldLayoutId id="2147483752" r:id="rId16"/>
    <p:sldLayoutId id="2147483753" r:id="rId17"/>
    <p:sldLayoutId id="2147483754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A88142B-D301-491F-9952-502ADAE1E0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1366" y="1330240"/>
            <a:ext cx="9144793" cy="3432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762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8EB85-068F-4BCA-81FA-21AC5DE05B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724" y="1802889"/>
            <a:ext cx="10548552" cy="3802798"/>
          </a:xfrm>
        </p:spPr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fa-IR" sz="3600" dirty="0"/>
              <a:t>درک این ویژگی ها کمک می کند تا اطمینان حاصل شود که یک پروپوزال درخواستی الزامات را برآورده می کند و شانس آن را برای انتخاب افزایش می دهد.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122879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D0B08-A39B-4825-820A-974C4B0E6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5468247"/>
          </a:xfrm>
        </p:spPr>
        <p:txBody>
          <a:bodyPr>
            <a:normAutofit/>
          </a:bodyPr>
          <a:lstStyle/>
          <a:p>
            <a:pPr algn="ctr"/>
            <a:r>
              <a:rPr lang="prs-AF" sz="7000" b="1" dirty="0">
                <a:solidFill>
                  <a:srgbClr val="C00000"/>
                </a:solidFill>
              </a:rPr>
              <a:t>پیشنهاد ناخواسته </a:t>
            </a:r>
            <a:endParaRPr lang="en-US" sz="7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097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0E4F0C3-7C5A-4E81-9D8F-0F8CAEAE9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3539" y="254001"/>
            <a:ext cx="7232073" cy="1348508"/>
          </a:xfrm>
        </p:spPr>
        <p:txBody>
          <a:bodyPr>
            <a:normAutofit/>
          </a:bodyPr>
          <a:lstStyle/>
          <a:p>
            <a:r>
              <a:rPr lang="prs-AF" sz="4500" b="1" dirty="0">
                <a:solidFill>
                  <a:srgbClr val="C00000"/>
                </a:solidFill>
              </a:rPr>
              <a:t>تعریف پیشنهاد ناخواسته</a:t>
            </a:r>
            <a:endParaRPr lang="en-US" sz="45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91DA9-888A-4D33-ACE2-7CC610045E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3773" y="1847273"/>
            <a:ext cx="10640917" cy="4082472"/>
          </a:xfrm>
        </p:spPr>
        <p:txBody>
          <a:bodyPr>
            <a:normAutofit fontScale="92500"/>
          </a:bodyPr>
          <a:lstStyle/>
          <a:p>
            <a:pPr marL="571500" indent="-571500" algn="r" rtl="1">
              <a:buFont typeface="Wingdings" panose="05000000000000000000" pitchFamily="2" charset="2"/>
              <a:buChar char="q"/>
            </a:pPr>
            <a:r>
              <a:rPr lang="fa-IR" sz="3600" dirty="0">
                <a:solidFill>
                  <a:schemeClr val="tx1"/>
                </a:solidFill>
              </a:rPr>
              <a:t>پروپوزال ناخواسته پیشنهادی است که بدون درخواست یا دعوت صریح به یک سازمان ارائه می شود. </a:t>
            </a:r>
            <a:endParaRPr lang="prs-AF" sz="3600" dirty="0">
              <a:solidFill>
                <a:schemeClr val="tx1"/>
              </a:solidFill>
            </a:endParaRPr>
          </a:p>
          <a:p>
            <a:pPr marL="571500" indent="-571500" algn="r" rtl="1">
              <a:buFont typeface="Wingdings" panose="05000000000000000000" pitchFamily="2" charset="2"/>
              <a:buChar char="q"/>
            </a:pPr>
            <a:r>
              <a:rPr lang="fa-IR" sz="3600" dirty="0">
                <a:solidFill>
                  <a:schemeClr val="tx1"/>
                </a:solidFill>
              </a:rPr>
              <a:t>برخلاف پیشنهادات درخواستی، پیشنهادات ناخواسته توسط سازمان‌های غیر دولتی، مراکز تحقیقاتی، مؤسسات و سازمان‌های مدنی آغاز می‌شوند و برای مشتریان بالقوه یا نهادهای تأمین مالی که ممکن است در آن زمان فعالانه به دنبال پیشنهاد نباشند، ارسال می‌شوند.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7844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9264D-0454-4CED-B52A-4522EE3A1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391212"/>
            <a:ext cx="10364451" cy="1233307"/>
          </a:xfrm>
        </p:spPr>
        <p:txBody>
          <a:bodyPr>
            <a:normAutofit/>
          </a:bodyPr>
          <a:lstStyle/>
          <a:p>
            <a:pPr algn="ctr"/>
            <a:r>
              <a:rPr lang="fa-IR" sz="5000" b="1" dirty="0">
                <a:solidFill>
                  <a:srgbClr val="C00000"/>
                </a:solidFill>
              </a:rPr>
              <a:t>مشتری </a:t>
            </a:r>
            <a:r>
              <a:rPr lang="ps-AF" sz="5000" b="1" dirty="0">
                <a:solidFill>
                  <a:srgbClr val="C00000"/>
                </a:solidFill>
              </a:rPr>
              <a:t>پیشنهاد ناخواسته</a:t>
            </a:r>
            <a:endParaRPr lang="en-US" sz="5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A6805-AB42-4809-A78B-A1BC1304F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044" y="1880410"/>
            <a:ext cx="10747182" cy="4090268"/>
          </a:xfrm>
        </p:spPr>
        <p:txBody>
          <a:bodyPr>
            <a:normAutofit fontScale="92500" lnSpcReduction="20000"/>
          </a:bodyPr>
          <a:lstStyle/>
          <a:p>
            <a:pPr algn="r" rtl="1">
              <a:buFont typeface="Wingdings" panose="05000000000000000000" pitchFamily="2" charset="2"/>
              <a:buChar char="q"/>
            </a:pPr>
            <a:r>
              <a:rPr lang="en-US" sz="3600" dirty="0"/>
              <a:t>  </a:t>
            </a:r>
            <a:r>
              <a:rPr lang="ps-AF" sz="3600" dirty="0"/>
              <a:t> </a:t>
            </a:r>
            <a:r>
              <a:rPr lang="ps-AF" sz="4500" dirty="0"/>
              <a:t>دولت</a:t>
            </a:r>
            <a:r>
              <a:rPr lang="en-US" sz="4500" dirty="0"/>
              <a:t> </a:t>
            </a:r>
            <a:endParaRPr lang="ps-AF" sz="4500" dirty="0"/>
          </a:p>
          <a:p>
            <a:pPr algn="r" rtl="1">
              <a:buFont typeface="Wingdings" panose="05000000000000000000" pitchFamily="2" charset="2"/>
              <a:buChar char="q"/>
            </a:pPr>
            <a:endParaRPr lang="fa-IR" sz="4500" dirty="0"/>
          </a:p>
          <a:p>
            <a:pPr algn="r" rtl="1">
              <a:buFont typeface="Wingdings" panose="05000000000000000000" pitchFamily="2" charset="2"/>
              <a:buChar char="q"/>
            </a:pPr>
            <a:r>
              <a:rPr lang="en-US" sz="4500" dirty="0"/>
              <a:t>  </a:t>
            </a:r>
            <a:r>
              <a:rPr lang="ps-AF" sz="4500" dirty="0"/>
              <a:t>سرمایه ګزارها</a:t>
            </a:r>
          </a:p>
          <a:p>
            <a:pPr algn="r" rtl="1">
              <a:buFont typeface="Wingdings" panose="05000000000000000000" pitchFamily="2" charset="2"/>
              <a:buChar char="q"/>
            </a:pPr>
            <a:endParaRPr lang="prs-AF" sz="4500" dirty="0"/>
          </a:p>
          <a:p>
            <a:pPr algn="r" rtl="1">
              <a:buFont typeface="Wingdings" panose="05000000000000000000" pitchFamily="2" charset="2"/>
              <a:buChar char="q"/>
            </a:pPr>
            <a:r>
              <a:rPr lang="fa-IR" sz="4500" dirty="0"/>
              <a:t> </a:t>
            </a:r>
            <a:r>
              <a:rPr lang="en-US" sz="4500" dirty="0"/>
              <a:t> </a:t>
            </a:r>
            <a:r>
              <a:rPr lang="ps-AF" sz="4500" dirty="0"/>
              <a:t>نهادهای مالی</a:t>
            </a:r>
            <a:endParaRPr lang="fa-IR" sz="4500" dirty="0"/>
          </a:p>
          <a:p>
            <a:pPr marL="0" indent="0" algn="r" rtl="1">
              <a:buNone/>
            </a:pPr>
            <a:endParaRPr lang="fa-IR" sz="1600" dirty="0"/>
          </a:p>
        </p:txBody>
      </p:sp>
    </p:spTree>
    <p:extLst>
      <p:ext uri="{BB962C8B-B14F-4D97-AF65-F5344CB8AC3E}">
        <p14:creationId xmlns:p14="http://schemas.microsoft.com/office/powerpoint/2010/main" val="11944078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9264D-0454-4CED-B52A-4522EE3A1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391212"/>
            <a:ext cx="10364451" cy="1233307"/>
          </a:xfrm>
        </p:spPr>
        <p:txBody>
          <a:bodyPr>
            <a:normAutofit/>
          </a:bodyPr>
          <a:lstStyle/>
          <a:p>
            <a:pPr algn="ctr"/>
            <a:r>
              <a:rPr lang="prs-AF" sz="5000" b="1" dirty="0">
                <a:solidFill>
                  <a:srgbClr val="C00000"/>
                </a:solidFill>
              </a:rPr>
              <a:t>مزایای پیشنهاد ناخواسته</a:t>
            </a:r>
            <a:endParaRPr lang="en-US" sz="5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A6805-AB42-4809-A78B-A1BC1304F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695582"/>
            <a:ext cx="10747182" cy="4977591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q"/>
            </a:pPr>
            <a:r>
              <a:rPr lang="en-US" sz="3600" dirty="0"/>
              <a:t>  </a:t>
            </a:r>
            <a:r>
              <a:rPr lang="fa-IR" sz="3600" dirty="0"/>
              <a:t>معرفی ایده‌های نوآورانه</a:t>
            </a:r>
            <a:endParaRPr lang="ps-AF" sz="3600" dirty="0"/>
          </a:p>
          <a:p>
            <a:pPr algn="r" rtl="1">
              <a:buFont typeface="Wingdings" panose="05000000000000000000" pitchFamily="2" charset="2"/>
              <a:buChar char="q"/>
            </a:pPr>
            <a:endParaRPr lang="fa-IR" dirty="0"/>
          </a:p>
          <a:p>
            <a:pPr algn="r" rtl="1">
              <a:buFont typeface="Wingdings" panose="05000000000000000000" pitchFamily="2" charset="2"/>
              <a:buChar char="q"/>
            </a:pPr>
            <a:r>
              <a:rPr lang="en-US" sz="3600" dirty="0"/>
              <a:t>  </a:t>
            </a:r>
            <a:r>
              <a:rPr lang="fa-IR" sz="3600" dirty="0"/>
              <a:t>ایجاد اولین تماس</a:t>
            </a:r>
            <a:endParaRPr lang="ps-AF" sz="3600" dirty="0"/>
          </a:p>
          <a:p>
            <a:pPr algn="r" rtl="1">
              <a:buFont typeface="Wingdings" panose="05000000000000000000" pitchFamily="2" charset="2"/>
              <a:buChar char="q"/>
            </a:pPr>
            <a:endParaRPr lang="prs-AF" sz="1800" dirty="0"/>
          </a:p>
          <a:p>
            <a:pPr algn="r" rtl="1">
              <a:buFont typeface="Wingdings" panose="05000000000000000000" pitchFamily="2" charset="2"/>
              <a:buChar char="q"/>
            </a:pPr>
            <a:r>
              <a:rPr lang="fa-IR" sz="3600" dirty="0"/>
              <a:t> </a:t>
            </a:r>
            <a:r>
              <a:rPr lang="en-US" sz="3600" dirty="0"/>
              <a:t> </a:t>
            </a:r>
            <a:r>
              <a:rPr lang="ps-AF" sz="3600" dirty="0"/>
              <a:t>شناخت </a:t>
            </a:r>
            <a:r>
              <a:rPr lang="fa-IR" sz="3600" dirty="0"/>
              <a:t>نیازهای ناشناخته</a:t>
            </a:r>
            <a:endParaRPr lang="ps-AF" sz="3600" dirty="0"/>
          </a:p>
          <a:p>
            <a:pPr algn="r" rtl="1">
              <a:buFont typeface="Wingdings" panose="05000000000000000000" pitchFamily="2" charset="2"/>
              <a:buChar char="q"/>
            </a:pPr>
            <a:endParaRPr lang="fa-IR" dirty="0"/>
          </a:p>
          <a:p>
            <a:pPr algn="r" rtl="1">
              <a:buFont typeface="Wingdings" panose="05000000000000000000" pitchFamily="2" charset="2"/>
              <a:buChar char="q"/>
            </a:pPr>
            <a:r>
              <a:rPr lang="en-US" sz="3600" dirty="0"/>
              <a:t>  </a:t>
            </a:r>
            <a:r>
              <a:rPr lang="fa-IR" sz="3600" dirty="0"/>
              <a:t>ایجاد روابط</a:t>
            </a:r>
            <a:endParaRPr lang="fa-IR" sz="1600" dirty="0"/>
          </a:p>
        </p:txBody>
      </p:sp>
    </p:spTree>
    <p:extLst>
      <p:ext uri="{BB962C8B-B14F-4D97-AF65-F5344CB8AC3E}">
        <p14:creationId xmlns:p14="http://schemas.microsoft.com/office/powerpoint/2010/main" val="35665768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A3847-F6FE-437F-AA5E-8C793078B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898011" cy="5292089"/>
          </a:xfrm>
        </p:spPr>
        <p:txBody>
          <a:bodyPr>
            <a:normAutofit/>
          </a:bodyPr>
          <a:lstStyle/>
          <a:p>
            <a:r>
              <a:rPr lang="fa-IR" sz="6000" b="1" dirty="0">
                <a:solidFill>
                  <a:srgbClr val="C00000"/>
                </a:solidFill>
              </a:rPr>
              <a:t>کیس استدی یا سناریو حقیقی </a:t>
            </a:r>
            <a:r>
              <a:rPr lang="ps-AF" sz="6000" b="1" dirty="0">
                <a:solidFill>
                  <a:srgbClr val="C00000"/>
                </a:solidFill>
              </a:rPr>
              <a:t>پاکستان</a:t>
            </a:r>
            <a:endParaRPr lang="en-US" sz="6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1024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F4DDF-6B5B-48BF-80ED-9AA14B78B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5848271"/>
          </a:xfrm>
        </p:spPr>
        <p:txBody>
          <a:bodyPr/>
          <a:lstStyle/>
          <a:p>
            <a:r>
              <a:rPr lang="en-US" sz="4500" b="1" dirty="0">
                <a:solidFill>
                  <a:srgbClr val="C00000"/>
                </a:solidFill>
              </a:rPr>
              <a:t>Billion tree tsunami project of Pakistan</a:t>
            </a:r>
            <a:br>
              <a:rPr lang="en-US" sz="36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5452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CAB67-77B0-4F1F-88BF-1B04A67477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4" y="1093509"/>
            <a:ext cx="10701051" cy="4697691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q"/>
            </a:pPr>
            <a:r>
              <a:rPr lang="prs-AF" sz="3600" dirty="0"/>
              <a:t>که به نظارت و حمایت مستقیم سا</a:t>
            </a:r>
            <a:r>
              <a:rPr lang="ps-AF" sz="3600" dirty="0"/>
              <a:t>ز</a:t>
            </a:r>
            <a:r>
              <a:rPr lang="prs-AF" sz="3600" dirty="0"/>
              <a:t>مان ملل متحد صورت می گیرد.</a:t>
            </a:r>
            <a:endParaRPr lang="ps-AF" sz="3600" dirty="0"/>
          </a:p>
          <a:p>
            <a:pPr algn="r" rtl="1">
              <a:buFont typeface="Wingdings" panose="05000000000000000000" pitchFamily="2" charset="2"/>
              <a:buChar char="q"/>
            </a:pPr>
            <a:endParaRPr lang="prs-AF" sz="3600" dirty="0"/>
          </a:p>
          <a:p>
            <a:pPr algn="r" rtl="1">
              <a:buFont typeface="Wingdings" panose="05000000000000000000" pitchFamily="2" charset="2"/>
              <a:buChar char="q"/>
            </a:pPr>
            <a:r>
              <a:rPr lang="prs-AF" sz="3600" b="0" i="0" dirty="0">
                <a:solidFill>
                  <a:srgbClr val="040C28"/>
                </a:solidFill>
                <a:effectLst/>
                <a:latin typeface="Google Sans"/>
              </a:rPr>
              <a:t> وظیفه در پاکستان ایجاد کند.</a:t>
            </a:r>
            <a:r>
              <a:rPr lang="en-US" sz="3600" b="0" i="0" dirty="0">
                <a:solidFill>
                  <a:srgbClr val="040C28"/>
                </a:solidFill>
                <a:effectLst/>
                <a:latin typeface="Google Sans"/>
              </a:rPr>
              <a:t>165,000 </a:t>
            </a:r>
            <a:r>
              <a:rPr lang="prs-AF" sz="3600" b="0" i="0" dirty="0">
                <a:solidFill>
                  <a:srgbClr val="040C28"/>
                </a:solidFill>
                <a:effectLst/>
                <a:latin typeface="Google Sans"/>
              </a:rPr>
              <a:t>که توانسته است</a:t>
            </a:r>
            <a:endParaRPr lang="ps-AF" sz="3600" b="0" i="0" dirty="0">
              <a:solidFill>
                <a:srgbClr val="040C28"/>
              </a:solidFill>
              <a:effectLst/>
              <a:latin typeface="Google Sans"/>
            </a:endParaRPr>
          </a:p>
          <a:p>
            <a:pPr algn="r" rtl="1">
              <a:buFont typeface="Wingdings" panose="05000000000000000000" pitchFamily="2" charset="2"/>
              <a:buChar char="q"/>
            </a:pPr>
            <a:endParaRPr lang="prs-AF" sz="3600" b="0" i="0" dirty="0">
              <a:solidFill>
                <a:srgbClr val="040C28"/>
              </a:solidFill>
              <a:effectLst/>
              <a:latin typeface="Google Sans"/>
            </a:endParaRPr>
          </a:p>
          <a:p>
            <a:pPr algn="r" rtl="1">
              <a:buFont typeface="Wingdings" panose="05000000000000000000" pitchFamily="2" charset="2"/>
              <a:buChar char="q"/>
            </a:pPr>
            <a:r>
              <a:rPr lang="prs-AF" sz="3600" dirty="0">
                <a:solidFill>
                  <a:srgbClr val="040C28"/>
                </a:solidFill>
                <a:latin typeface="Google Sans"/>
              </a:rPr>
              <a:t>این پروژه ای ۷۰۰ ملیون دالری از طرف وزارت تغییرات زیست محیطی پاکستان ارايه شده است.</a:t>
            </a:r>
            <a:endParaRPr lang="en-US" sz="3600" dirty="0"/>
          </a:p>
          <a:p>
            <a:pPr algn="r" rtl="1"/>
            <a:endParaRPr lang="en-US" sz="3600" dirty="0"/>
          </a:p>
          <a:p>
            <a:pPr algn="r" rtl="1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36539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58765" y="2400300"/>
            <a:ext cx="6109229" cy="164640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rs-AF" sz="7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تشکر از توجه شما</a:t>
            </a:r>
            <a:endParaRPr lang="en-US" sz="7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1162" y="1646164"/>
            <a:ext cx="7391400" cy="2544837"/>
          </a:xfrm>
        </p:spPr>
        <p:txBody>
          <a:bodyPr>
            <a:normAutofit/>
          </a:bodyPr>
          <a:lstStyle/>
          <a:p>
            <a:pPr algn="ctr" rtl="1"/>
            <a:r>
              <a:rPr lang="prs-AF" sz="5500" b="1" dirty="0">
                <a:solidFill>
                  <a:schemeClr val="accent3"/>
                </a:solidFill>
              </a:rPr>
              <a:t>پیشنهاد نویسی</a:t>
            </a:r>
            <a:br>
              <a:rPr lang="en-US" sz="5500" b="1" dirty="0">
                <a:solidFill>
                  <a:schemeClr val="accent3"/>
                </a:solidFill>
              </a:rPr>
            </a:br>
            <a:endParaRPr lang="ps" sz="5500" dirty="0">
              <a:solidFill>
                <a:schemeClr val="accent3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0" y="4191001"/>
            <a:ext cx="6705600" cy="2544837"/>
          </a:xfrm>
        </p:spPr>
        <p:txBody>
          <a:bodyPr/>
          <a:lstStyle/>
          <a:p>
            <a:endParaRPr lang="en-US" dirty="0"/>
          </a:p>
          <a:p>
            <a:r>
              <a:rPr lang="ps" dirty="0"/>
              <a:t>                          </a:t>
            </a:r>
          </a:p>
          <a:p>
            <a:r>
              <a:rPr lang="ps" dirty="0"/>
              <a:t>                    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F2FC5-F648-4774-A54E-AC55CA8AA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390" y="1036807"/>
            <a:ext cx="10549219" cy="3859215"/>
          </a:xfrm>
        </p:spPr>
        <p:txBody>
          <a:bodyPr>
            <a:normAutofit/>
          </a:bodyPr>
          <a:lstStyle/>
          <a:p>
            <a:pPr algn="ctr"/>
            <a:r>
              <a:rPr lang="prs-AF" sz="8800" b="1" dirty="0">
                <a:solidFill>
                  <a:srgbClr val="C00000"/>
                </a:solidFill>
              </a:rPr>
              <a:t>انواع پروپوزال</a:t>
            </a:r>
            <a:endParaRPr lang="en-US" sz="8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817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2C8BF-DA74-48EA-9E8C-3A107A7D0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730" y="669303"/>
            <a:ext cx="10599497" cy="5877412"/>
          </a:xfrm>
        </p:spPr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prs-AF" sz="3600" dirty="0">
                <a:solidFill>
                  <a:srgbClr val="C00000"/>
                </a:solidFill>
              </a:rPr>
              <a:t>پروپوزال به صورت عموم به هشت نوع تقسیم می شود</a:t>
            </a:r>
            <a:endParaRPr lang="en-US" sz="3600" dirty="0">
              <a:solidFill>
                <a:srgbClr val="C00000"/>
              </a:solidFill>
            </a:endParaRPr>
          </a:p>
          <a:p>
            <a:pPr algn="r" rtl="1"/>
            <a:endParaRPr lang="prs-AF" sz="3600" dirty="0"/>
          </a:p>
          <a:p>
            <a:pPr algn="r" rtl="1"/>
            <a:r>
              <a:rPr lang="prs-AF" sz="3600" dirty="0"/>
              <a:t>پیشنهاد تجارتی </a:t>
            </a:r>
            <a:endParaRPr lang="en-US" sz="3600" dirty="0"/>
          </a:p>
          <a:p>
            <a:pPr algn="r" rtl="1"/>
            <a:endParaRPr lang="prs-AF" sz="1800" dirty="0"/>
          </a:p>
          <a:p>
            <a:pPr algn="r" rtl="1"/>
            <a:r>
              <a:rPr lang="prs-AF" sz="3600" dirty="0"/>
              <a:t>پیشنهاد گرانت یا عطا</a:t>
            </a:r>
            <a:endParaRPr lang="en-US" sz="3600" dirty="0"/>
          </a:p>
          <a:p>
            <a:pPr algn="r" rtl="1"/>
            <a:endParaRPr lang="prs-AF" sz="1600" dirty="0"/>
          </a:p>
          <a:p>
            <a:pPr algn="r" rtl="1"/>
            <a:r>
              <a:rPr lang="prs-AF" sz="3600" dirty="0"/>
              <a:t>پیشنهاد پروژه</a:t>
            </a:r>
            <a:endParaRPr lang="en-US" sz="3600" dirty="0"/>
          </a:p>
          <a:p>
            <a:pPr algn="r" rtl="1"/>
            <a:endParaRPr lang="prs-AF" sz="1900" dirty="0"/>
          </a:p>
          <a:p>
            <a:pPr algn="r" rtl="1"/>
            <a:r>
              <a:rPr lang="prs-AF" sz="3600" dirty="0"/>
              <a:t>پیشنهاد تحقیقی</a:t>
            </a:r>
            <a:endParaRPr lang="en-US" sz="3600" dirty="0"/>
          </a:p>
          <a:p>
            <a:pPr algn="r" rtl="1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5469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0ED20D-9602-45CC-83D3-C1B71B57B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399" y="543033"/>
            <a:ext cx="10695519" cy="6062048"/>
          </a:xfrm>
        </p:spPr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prs-AF" sz="3600" dirty="0">
                <a:solidFill>
                  <a:srgbClr val="C00000"/>
                </a:solidFill>
              </a:rPr>
              <a:t>پروپوزال به صورت عموم به هشت نوع تقسیم می شود</a:t>
            </a:r>
            <a:endParaRPr lang="en-US" sz="3600" dirty="0">
              <a:solidFill>
                <a:srgbClr val="C00000"/>
              </a:solidFill>
            </a:endParaRPr>
          </a:p>
          <a:p>
            <a:pPr marL="0" indent="0" algn="r" rtl="1">
              <a:buNone/>
            </a:pPr>
            <a:endParaRPr lang="prs-AF" sz="3600" dirty="0"/>
          </a:p>
          <a:p>
            <a:pPr algn="r" rtl="1"/>
            <a:r>
              <a:rPr lang="fa-IR" sz="3600" dirty="0"/>
              <a:t>پیشنهاد درخواستی</a:t>
            </a:r>
            <a:endParaRPr lang="en-US" sz="3600" dirty="0"/>
          </a:p>
          <a:p>
            <a:pPr algn="r" rtl="1"/>
            <a:endParaRPr lang="fa-IR" sz="1900" dirty="0"/>
          </a:p>
          <a:p>
            <a:pPr algn="r" rtl="1"/>
            <a:r>
              <a:rPr lang="fa-IR" sz="3600" dirty="0"/>
              <a:t>درخواست نشده</a:t>
            </a:r>
            <a:endParaRPr lang="en-US" sz="3600" dirty="0"/>
          </a:p>
          <a:p>
            <a:pPr algn="r" rtl="1"/>
            <a:endParaRPr lang="en-US" sz="2400" dirty="0"/>
          </a:p>
          <a:p>
            <a:pPr algn="r" rtl="1"/>
            <a:r>
              <a:rPr lang="prs-AF" sz="3600" dirty="0"/>
              <a:t>پیشنهاد ادامه پروژٰه</a:t>
            </a:r>
            <a:endParaRPr lang="en-US" sz="3600" dirty="0"/>
          </a:p>
          <a:p>
            <a:pPr algn="r" rtl="1"/>
            <a:endParaRPr lang="prs-AF" dirty="0"/>
          </a:p>
          <a:p>
            <a:pPr algn="r" rtl="1"/>
            <a:r>
              <a:rPr lang="prs-AF" sz="3600" dirty="0"/>
              <a:t>پیشنهاد تجدید دوباره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35422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4AA21-FFA9-4265-B6AD-8CA131932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997820"/>
          </a:xfrm>
        </p:spPr>
        <p:txBody>
          <a:bodyPr>
            <a:normAutofit/>
          </a:bodyPr>
          <a:lstStyle/>
          <a:p>
            <a:pPr algn="ctr"/>
            <a:r>
              <a:rPr lang="prs-AF" sz="5000" b="1" dirty="0">
                <a:solidFill>
                  <a:srgbClr val="C00000"/>
                </a:solidFill>
              </a:rPr>
              <a:t>پیشنهاد درخواستی </a:t>
            </a:r>
            <a:endParaRPr lang="en-US" sz="5000" b="1" dirty="0">
              <a:solidFill>
                <a:srgbClr val="C00000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4C42EED-3160-A7D0-4DA4-D61DCFECF99A}"/>
              </a:ext>
            </a:extLst>
          </p:cNvPr>
          <p:cNvSpPr txBox="1">
            <a:spLocks/>
          </p:cNvSpPr>
          <p:nvPr/>
        </p:nvSpPr>
        <p:spPr>
          <a:xfrm>
            <a:off x="5885234" y="618517"/>
            <a:ext cx="5106818" cy="3116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rs-AF" sz="3500" b="1" dirty="0">
                <a:solidFill>
                  <a:schemeClr val="accent3"/>
                </a:solidFill>
              </a:rPr>
              <a:t>پیشنهاد در خواستی چیست</a:t>
            </a:r>
            <a:r>
              <a:rPr lang="fa-IR" sz="3500" b="1" dirty="0">
                <a:solidFill>
                  <a:schemeClr val="accent3"/>
                </a:solidFill>
              </a:rPr>
              <a:t>؟</a:t>
            </a:r>
            <a:endParaRPr lang="en-US" sz="3500" b="1" dirty="0">
              <a:solidFill>
                <a:schemeClr val="accent3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C0304D4-75AC-F5C4-0D8C-A3A816B9D5F6}"/>
              </a:ext>
            </a:extLst>
          </p:cNvPr>
          <p:cNvSpPr txBox="1">
            <a:spLocks/>
          </p:cNvSpPr>
          <p:nvPr/>
        </p:nvSpPr>
        <p:spPr>
          <a:xfrm>
            <a:off x="985157" y="2673522"/>
            <a:ext cx="10614084" cy="5098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fa-IR" sz="3600" dirty="0"/>
              <a:t>  پروپوزال درخواستی یک پیشنهاد کمک مالی، پروژه، تحقیق و کسب و کار است که در پاسخ به درخواست یا دعوت مستقیم مشتری یا سازمان ایجاد و ارائه می شود.</a:t>
            </a:r>
          </a:p>
          <a:p>
            <a:pPr algn="r" rtl="1"/>
            <a:r>
              <a:rPr lang="fa-IR" sz="3600" dirty="0"/>
              <a:t>  پیشنهادات درخواستی معمولاً در پاسخ به درخواست پیشنهاد (</a:t>
            </a:r>
            <a:r>
              <a:rPr lang="en-US" sz="3600" dirty="0"/>
              <a:t>RFP)، </a:t>
            </a:r>
            <a:r>
              <a:rPr lang="fa-IR" sz="3600" dirty="0"/>
              <a:t>درخواست پیشنهاد (</a:t>
            </a:r>
            <a:r>
              <a:rPr lang="en-US" sz="3600" dirty="0"/>
              <a:t>RFQ) </a:t>
            </a:r>
            <a:r>
              <a:rPr lang="fa-IR" sz="3600" dirty="0"/>
              <a:t>یا درخواست رسمی مشابه ارائه می‌شوند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13872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4AA21-FFA9-4265-B6AD-8CA131932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997820"/>
          </a:xfrm>
        </p:spPr>
        <p:txBody>
          <a:bodyPr>
            <a:normAutofit/>
          </a:bodyPr>
          <a:lstStyle/>
          <a:p>
            <a:pPr algn="ctr"/>
            <a:r>
              <a:rPr lang="prs-AF" sz="5000" b="1" dirty="0">
                <a:solidFill>
                  <a:srgbClr val="C00000"/>
                </a:solidFill>
              </a:rPr>
              <a:t>مشخصه های پیشنهاد درخواستی</a:t>
            </a:r>
            <a:endParaRPr lang="en-US" sz="5000" b="1" dirty="0">
              <a:solidFill>
                <a:srgbClr val="C000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C0304D4-75AC-F5C4-0D8C-A3A816B9D5F6}"/>
              </a:ext>
            </a:extLst>
          </p:cNvPr>
          <p:cNvSpPr txBox="1">
            <a:spLocks/>
          </p:cNvSpPr>
          <p:nvPr/>
        </p:nvSpPr>
        <p:spPr>
          <a:xfrm>
            <a:off x="913775" y="1759819"/>
            <a:ext cx="10614084" cy="5098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sz="3600" dirty="0"/>
              <a:t>  </a:t>
            </a:r>
            <a:r>
              <a:rPr lang="prs-AF" sz="4000" b="1" dirty="0">
                <a:solidFill>
                  <a:schemeClr val="accent3"/>
                </a:solidFill>
              </a:rPr>
              <a:t>۱</a:t>
            </a:r>
            <a:r>
              <a:rPr lang="prs-AF" sz="3600" b="1" dirty="0">
                <a:solidFill>
                  <a:schemeClr val="accent3"/>
                </a:solidFill>
              </a:rPr>
              <a:t>. دستورالعمل های خاص: </a:t>
            </a:r>
            <a:r>
              <a:rPr lang="prs-AF" sz="3600" dirty="0">
                <a:solidFill>
                  <a:schemeClr val="tx1"/>
                </a:solidFill>
              </a:rPr>
              <a:t>پیشنهاد باید از دستورالعمل های دقیق ارائه شده توسط نهاد درخواست کننده، از جمله قالب، ساختار، و الزامات محتوا پیروی کند.</a:t>
            </a:r>
            <a:endParaRPr lang="prs-AF" sz="3600" b="1" dirty="0">
              <a:solidFill>
                <a:schemeClr val="tx1"/>
              </a:solidFill>
            </a:endParaRPr>
          </a:p>
          <a:p>
            <a:pPr algn="r"/>
            <a:r>
              <a:rPr lang="prs-AF" sz="3600" b="1" dirty="0">
                <a:solidFill>
                  <a:schemeClr val="accent3"/>
                </a:solidFill>
              </a:rPr>
              <a:t>2. حوزه تعریف شده</a:t>
            </a:r>
            <a:r>
              <a:rPr lang="prs-AF" sz="3600" dirty="0">
                <a:solidFill>
                  <a:schemeClr val="accent3"/>
                </a:solidFill>
              </a:rPr>
              <a:t>: </a:t>
            </a:r>
            <a:r>
              <a:rPr lang="prs-AF" sz="3600" dirty="0">
                <a:solidFill>
                  <a:schemeClr val="tx1"/>
                </a:solidFill>
              </a:rPr>
              <a:t>محدوده کار، اهداف و موارد قابل تحویل به وضوح توسط درخواست کننده تعریف می شود. این پیشنهاد باید مستقیماً به این ویژگی ها بپردازد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095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2C28A-1478-4864-BD07-A6A6EDCF5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14719"/>
          </a:xfrm>
        </p:spPr>
        <p:txBody>
          <a:bodyPr>
            <a:normAutofit/>
          </a:bodyPr>
          <a:lstStyle/>
          <a:p>
            <a:pPr algn="ctr"/>
            <a:r>
              <a:rPr lang="prs-AF" sz="6000" b="1" dirty="0">
                <a:solidFill>
                  <a:srgbClr val="C00000"/>
                </a:solidFill>
              </a:rPr>
              <a:t>مشخصه های پیشنهاد درخواستی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9A0B7-C807-4E15-9FCE-34B32C2DC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745673"/>
            <a:ext cx="10714808" cy="4784436"/>
          </a:xfrm>
        </p:spPr>
        <p:txBody>
          <a:bodyPr>
            <a:normAutofit fontScale="47500" lnSpcReduction="20000"/>
          </a:bodyPr>
          <a:lstStyle/>
          <a:p>
            <a:pPr algn="r"/>
            <a:r>
              <a:rPr lang="fa-IR" dirty="0">
                <a:solidFill>
                  <a:srgbClr val="FF0000"/>
                </a:solidFill>
              </a:rPr>
              <a:t>. </a:t>
            </a:r>
            <a:r>
              <a:rPr lang="prs-AF" sz="7600" b="1" dirty="0">
                <a:solidFill>
                  <a:schemeClr val="accent3"/>
                </a:solidFill>
              </a:rPr>
              <a:t>۳. </a:t>
            </a:r>
            <a:r>
              <a:rPr lang="fa-IR" sz="7600" b="1" dirty="0">
                <a:solidFill>
                  <a:schemeClr val="accent3"/>
                </a:solidFill>
              </a:rPr>
              <a:t>معیارهای ارزیابی</a:t>
            </a:r>
            <a:r>
              <a:rPr lang="fa-IR" sz="7600" dirty="0">
                <a:solidFill>
                  <a:schemeClr val="accent3"/>
                </a:solidFill>
              </a:rPr>
              <a:t>: </a:t>
            </a:r>
            <a:r>
              <a:rPr lang="fa-IR" sz="7600" dirty="0"/>
              <a:t>پیشنهاد باید به معیارهای ارزیابی مشخص شده در درخواست، اغلب شامل رویکرد فنی، تجربه، هزینه و گاهی اوقات عملکرد گذشته باشد</a:t>
            </a:r>
            <a:r>
              <a:rPr lang="fa-IR" sz="4600" b="1" dirty="0"/>
              <a:t>.</a:t>
            </a:r>
          </a:p>
          <a:p>
            <a:pPr algn="r"/>
            <a:r>
              <a:rPr lang="fa-IR" sz="9000" b="1" dirty="0"/>
              <a:t> </a:t>
            </a:r>
            <a:r>
              <a:rPr lang="prs-AF" sz="7600" b="1" dirty="0">
                <a:solidFill>
                  <a:schemeClr val="accent3"/>
                </a:solidFill>
              </a:rPr>
              <a:t>۴.</a:t>
            </a:r>
            <a:r>
              <a:rPr lang="fa-IR" sz="7600" b="1" dirty="0">
                <a:solidFill>
                  <a:schemeClr val="accent3"/>
                </a:solidFill>
              </a:rPr>
              <a:t>رقابتی: </a:t>
            </a:r>
            <a:r>
              <a:rPr lang="fa-IR" sz="7600" dirty="0"/>
              <a:t>پروپوزال های درخواست شده معمولاً رقابتی هستند، به این معنی که چندین نهاد برای ارائه پیشنهاد دعوت می شوند و بهترین پیشنهاد بر اساس معیارهای از پیش تعریف شده انتخاب می شود.</a:t>
            </a:r>
            <a:endParaRPr lang="en-US" sz="4600" dirty="0"/>
          </a:p>
        </p:txBody>
      </p:sp>
    </p:spTree>
    <p:extLst>
      <p:ext uri="{BB962C8B-B14F-4D97-AF65-F5344CB8AC3E}">
        <p14:creationId xmlns:p14="http://schemas.microsoft.com/office/powerpoint/2010/main" val="3335216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BAD9C-F08F-4D31-93D8-DD9551E41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0235" y="268711"/>
            <a:ext cx="10364451" cy="1596177"/>
          </a:xfrm>
        </p:spPr>
        <p:txBody>
          <a:bodyPr>
            <a:normAutofit/>
          </a:bodyPr>
          <a:lstStyle/>
          <a:p>
            <a:pPr algn="ctr"/>
            <a:r>
              <a:rPr lang="prs-AF" sz="6000" b="1" dirty="0">
                <a:solidFill>
                  <a:srgbClr val="C00000"/>
                </a:solidFill>
              </a:rPr>
              <a:t>مشخصه های پیشنهاد درخواستی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55626-6097-4CF7-85F7-92E8F78C6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994171"/>
            <a:ext cx="10364452" cy="3797030"/>
          </a:xfrm>
        </p:spPr>
        <p:txBody>
          <a:bodyPr>
            <a:normAutofit fontScale="70000" lnSpcReduction="20000"/>
          </a:bodyPr>
          <a:lstStyle/>
          <a:p>
            <a:pPr marL="0" indent="0" algn="r">
              <a:buNone/>
            </a:pPr>
            <a:r>
              <a:rPr lang="prs-AF" sz="5800" b="1" dirty="0">
                <a:solidFill>
                  <a:schemeClr val="accent3"/>
                </a:solidFill>
              </a:rPr>
              <a:t>۵.</a:t>
            </a:r>
            <a:r>
              <a:rPr lang="fa-IR" sz="5800" b="1" dirty="0">
                <a:solidFill>
                  <a:schemeClr val="accent3"/>
                </a:solidFill>
              </a:rPr>
              <a:t>بودجه و منابع: </a:t>
            </a:r>
            <a:r>
              <a:rPr lang="fa-IR" sz="4800" dirty="0"/>
              <a:t>باید شامل بودجه دقیق و برنامه تخصیص منابع باشد که با دستورالعمل های مالی و منابع ارائه شده در درخواست هماهنگ باشد.</a:t>
            </a:r>
          </a:p>
          <a:p>
            <a:pPr algn="r"/>
            <a:endParaRPr lang="fa-IR" sz="4800" b="1" dirty="0"/>
          </a:p>
          <a:p>
            <a:pPr marL="0" indent="0" algn="r">
              <a:buNone/>
            </a:pPr>
            <a:r>
              <a:rPr lang="fa-IR" sz="4800" b="1" dirty="0">
                <a:solidFill>
                  <a:srgbClr val="FF0000"/>
                </a:solidFill>
              </a:rPr>
              <a:t> </a:t>
            </a:r>
            <a:r>
              <a:rPr lang="prs-AF" sz="5800" b="1" dirty="0">
                <a:solidFill>
                  <a:schemeClr val="accent3"/>
                </a:solidFill>
              </a:rPr>
              <a:t>۶.</a:t>
            </a:r>
            <a:r>
              <a:rPr lang="fa-IR" sz="5800" b="1" dirty="0">
                <a:solidFill>
                  <a:schemeClr val="accent3"/>
                </a:solidFill>
              </a:rPr>
              <a:t>اسناد پشتیبان: </a:t>
            </a:r>
            <a:r>
              <a:rPr lang="fa-IR" sz="4800" dirty="0"/>
              <a:t>اغلب به اسناد پشتیبانی مانند رزومه، مراجع عملکرد گذشته، گواهینامه ها و سایر مطالب مرتبط نیاز دارد.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093580343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120</TotalTime>
  <Words>495</Words>
  <Application>Microsoft Office PowerPoint</Application>
  <PresentationFormat>Widescreen</PresentationFormat>
  <Paragraphs>64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Google Sans</vt:lpstr>
      <vt:lpstr>Tw Cen MT</vt:lpstr>
      <vt:lpstr>Wingdings</vt:lpstr>
      <vt:lpstr>Droplet</vt:lpstr>
      <vt:lpstr>PowerPoint Presentation</vt:lpstr>
      <vt:lpstr>پیشنهاد نویسی </vt:lpstr>
      <vt:lpstr>انواع پروپوزال</vt:lpstr>
      <vt:lpstr>PowerPoint Presentation</vt:lpstr>
      <vt:lpstr>PowerPoint Presentation</vt:lpstr>
      <vt:lpstr>پیشنهاد درخواستی </vt:lpstr>
      <vt:lpstr>مشخصه های پیشنهاد درخواستی</vt:lpstr>
      <vt:lpstr>مشخصه های پیشنهاد درخواستی</vt:lpstr>
      <vt:lpstr>مشخصه های پیشنهاد درخواستی</vt:lpstr>
      <vt:lpstr>PowerPoint Presentation</vt:lpstr>
      <vt:lpstr>پیشنهاد ناخواسته </vt:lpstr>
      <vt:lpstr>تعریف پیشنهاد ناخواسته</vt:lpstr>
      <vt:lpstr>مشتری پیشنهاد ناخواسته</vt:lpstr>
      <vt:lpstr>مزایای پیشنهاد ناخواسته</vt:lpstr>
      <vt:lpstr>کیس استدی یا سناریو حقیقی پاکستان</vt:lpstr>
      <vt:lpstr>Billion tree tsunami project of Pakistan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انواع پروپوزال</dc:title>
  <dc:creator>Mohammad Ghaus Shahryar</dc:creator>
  <cp:lastModifiedBy>Ahmad Nabi Ahmadzai</cp:lastModifiedBy>
  <cp:revision>17</cp:revision>
  <dcterms:created xsi:type="dcterms:W3CDTF">2024-06-25T16:42:11Z</dcterms:created>
  <dcterms:modified xsi:type="dcterms:W3CDTF">2024-06-30T13:16:25Z</dcterms:modified>
</cp:coreProperties>
</file>