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86" r:id="rId2"/>
    <p:sldId id="256" r:id="rId3"/>
    <p:sldId id="271" r:id="rId4"/>
    <p:sldId id="283" r:id="rId5"/>
    <p:sldId id="284" r:id="rId6"/>
    <p:sldId id="277" r:id="rId7"/>
    <p:sldId id="285" r:id="rId8"/>
    <p:sldId id="287" r:id="rId9"/>
    <p:sldId id="279" r:id="rId10"/>
    <p:sldId id="27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0EE4-0D4B-41C1-926F-4A8D330FC080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73F4-BCB4-4966-9654-4E38A2874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27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0EE4-0D4B-41C1-926F-4A8D330FC080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73F4-BCB4-4966-9654-4E38A2874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19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0EE4-0D4B-41C1-926F-4A8D330FC080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73F4-BCB4-4966-9654-4E38A2874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308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0EE4-0D4B-41C1-926F-4A8D330FC080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73F4-BCB4-4966-9654-4E38A28746A0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036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0EE4-0D4B-41C1-926F-4A8D330FC080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73F4-BCB4-4966-9654-4E38A2874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215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0EE4-0D4B-41C1-926F-4A8D330FC080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73F4-BCB4-4966-9654-4E38A2874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337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0EE4-0D4B-41C1-926F-4A8D330FC080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73F4-BCB4-4966-9654-4E38A2874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993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0EE4-0D4B-41C1-926F-4A8D330FC080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73F4-BCB4-4966-9654-4E38A2874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3427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0EE4-0D4B-41C1-926F-4A8D330FC080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73F4-BCB4-4966-9654-4E38A2874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5159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D384C-5A68-45C7-AB60-BE96DF6BF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53FC86-F775-4362-B477-35939DCBC7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99370-24C2-44ED-91E4-14E7B7AB1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0EE4-0D4B-41C1-926F-4A8D330FC080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F271F-8415-4A59-9E18-B849B1221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FB971-3446-41FA-A370-DCBC167D8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73F4-BCB4-4966-9654-4E38A2874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129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0EE4-0D4B-41C1-926F-4A8D330FC080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73F4-BCB4-4966-9654-4E38A2874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949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0EE4-0D4B-41C1-926F-4A8D330FC080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73F4-BCB4-4966-9654-4E38A2874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998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0EE4-0D4B-41C1-926F-4A8D330FC080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73F4-BCB4-4966-9654-4E38A2874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070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0EE4-0D4B-41C1-926F-4A8D330FC080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73F4-BCB4-4966-9654-4E38A2874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268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0EE4-0D4B-41C1-926F-4A8D330FC080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73F4-BCB4-4966-9654-4E38A2874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012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0EE4-0D4B-41C1-926F-4A8D330FC080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73F4-BCB4-4966-9654-4E38A2874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423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0EE4-0D4B-41C1-926F-4A8D330FC080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73F4-BCB4-4966-9654-4E38A2874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171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0EE4-0D4B-41C1-926F-4A8D330FC080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73F4-BCB4-4966-9654-4E38A2874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421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31F0EE4-0D4B-41C1-926F-4A8D330FC080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90573F4-BCB4-4966-9654-4E38A2874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68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FE13149-5031-4AFD-91B3-BDF47148C4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4405" y="1588750"/>
            <a:ext cx="9123190" cy="3424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374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58765" y="2400300"/>
            <a:ext cx="6109229" cy="164640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rs-AF" sz="7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تشکر از توجه شما</a:t>
            </a:r>
            <a:endParaRPr lang="en-US" sz="7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1162" y="1646164"/>
            <a:ext cx="7391400" cy="2544837"/>
          </a:xfrm>
        </p:spPr>
        <p:txBody>
          <a:bodyPr>
            <a:normAutofit/>
          </a:bodyPr>
          <a:lstStyle/>
          <a:p>
            <a:pPr algn="ctr" rtl="1"/>
            <a:r>
              <a:rPr lang="prs-AF" sz="5500" b="1" dirty="0">
                <a:solidFill>
                  <a:schemeClr val="accent3"/>
                </a:solidFill>
              </a:rPr>
              <a:t>پیشنهاد نویسی</a:t>
            </a:r>
            <a:br>
              <a:rPr lang="en-US" sz="5500" b="1" dirty="0">
                <a:solidFill>
                  <a:schemeClr val="accent3"/>
                </a:solidFill>
              </a:rPr>
            </a:br>
            <a:endParaRPr lang="ps" sz="5500" dirty="0">
              <a:solidFill>
                <a:schemeClr val="accent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86200" y="4191001"/>
            <a:ext cx="6705600" cy="2544837"/>
          </a:xfrm>
        </p:spPr>
        <p:txBody>
          <a:bodyPr/>
          <a:lstStyle/>
          <a:p>
            <a:endParaRPr lang="en-US" dirty="0"/>
          </a:p>
          <a:p>
            <a:r>
              <a:rPr lang="ps" dirty="0"/>
              <a:t>                          </a:t>
            </a:r>
          </a:p>
          <a:p>
            <a:r>
              <a:rPr lang="ps" dirty="0"/>
              <a:t>                  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D197B-D9E5-453D-A7C9-E67EA66C7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273994"/>
          </a:xfrm>
        </p:spPr>
        <p:txBody>
          <a:bodyPr>
            <a:normAutofit/>
          </a:bodyPr>
          <a:lstStyle/>
          <a:p>
            <a:pPr algn="ctr"/>
            <a:r>
              <a:rPr lang="prs-AF" sz="6000" b="1" dirty="0">
                <a:solidFill>
                  <a:srgbClr val="C00000"/>
                </a:solidFill>
              </a:rPr>
              <a:t>مراحل نوشتن یک پیشنهاد</a:t>
            </a:r>
            <a:endParaRPr lang="en-US" sz="6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736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F132B8-18E8-4D2E-BDEB-AD6E6EFE0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567" y="201623"/>
            <a:ext cx="10817158" cy="5929460"/>
          </a:xfrm>
        </p:spPr>
        <p:txBody>
          <a:bodyPr>
            <a:normAutofit fontScale="92500" lnSpcReduction="20000"/>
          </a:bodyPr>
          <a:lstStyle/>
          <a:p>
            <a:pPr marL="0" lvl="3" indent="0" algn="ctr" rtl="1">
              <a:buNone/>
            </a:pPr>
            <a:r>
              <a:rPr lang="prs-AF" sz="4900" b="1" dirty="0">
                <a:solidFill>
                  <a:srgbClr val="C00000"/>
                </a:solidFill>
              </a:rPr>
              <a:t>مراحل نوشتن یک پیشنهاد</a:t>
            </a:r>
          </a:p>
          <a:p>
            <a:pPr marL="742950" indent="-742950" algn="r" rtl="1">
              <a:buFont typeface="+mj-lt"/>
              <a:buAutoNum type="arabicPeriod"/>
            </a:pPr>
            <a:r>
              <a:rPr lang="fa-IR" sz="4200" dirty="0"/>
              <a:t>شناسایی و ارزیابی فرصت</a:t>
            </a:r>
          </a:p>
          <a:p>
            <a:pPr marL="742950" indent="-742950" algn="r" rtl="1">
              <a:buFont typeface="+mj-lt"/>
              <a:buAutoNum type="arabicPeriod"/>
            </a:pPr>
            <a:r>
              <a:rPr lang="fa-IR" sz="4200" dirty="0"/>
              <a:t>هماهنگی تیم</a:t>
            </a:r>
            <a:endParaRPr lang="prs-AF" sz="4200" dirty="0"/>
          </a:p>
          <a:p>
            <a:pPr marL="742950" indent="-742950" algn="r" rtl="1">
              <a:buFont typeface="+mj-lt"/>
              <a:buAutoNum type="arabicPeriod"/>
            </a:pPr>
            <a:r>
              <a:rPr lang="fa-IR" sz="4200" dirty="0"/>
              <a:t>برنامه ریزی پیشنهاد</a:t>
            </a:r>
          </a:p>
          <a:p>
            <a:pPr marL="742950" indent="-742950" algn="r" rtl="1">
              <a:buFont typeface="+mj-lt"/>
              <a:buAutoNum type="arabicPeriod"/>
            </a:pPr>
            <a:r>
              <a:rPr lang="fa-IR" sz="4200" dirty="0"/>
              <a:t>توسعه محتوا</a:t>
            </a:r>
            <a:endParaRPr lang="prs-AF" sz="4200" dirty="0"/>
          </a:p>
          <a:p>
            <a:pPr marL="742950" indent="-742950" algn="r" rtl="1">
              <a:buFont typeface="+mj-lt"/>
              <a:buAutoNum type="arabicPeriod"/>
            </a:pPr>
            <a:r>
              <a:rPr lang="ps-AF" sz="4200" dirty="0"/>
              <a:t>چک</a:t>
            </a:r>
            <a:r>
              <a:rPr lang="fa-IR" sz="4200" dirty="0"/>
              <a:t> و بررسی</a:t>
            </a:r>
            <a:endParaRPr lang="prs-AF" sz="4200" dirty="0"/>
          </a:p>
          <a:p>
            <a:pPr marL="742950" indent="-742950" algn="r" rtl="1">
              <a:buFont typeface="+mj-lt"/>
              <a:buAutoNum type="arabicPeriod"/>
            </a:pPr>
            <a:r>
              <a:rPr lang="fa-IR" sz="4200" dirty="0"/>
              <a:t>ارسال</a:t>
            </a:r>
            <a:endParaRPr lang="prs-AF" sz="4200" dirty="0"/>
          </a:p>
          <a:p>
            <a:pPr marL="742950" indent="-742950" algn="r" rtl="1">
              <a:buFont typeface="+mj-lt"/>
              <a:buAutoNum type="arabicPeriod"/>
            </a:pPr>
            <a:r>
              <a:rPr lang="fa-IR" sz="4200" dirty="0"/>
              <a:t>پیگیری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777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7ADE1-9AF8-4908-95AE-10EA425DA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prs-AF" sz="4000" dirty="0">
                <a:solidFill>
                  <a:srgbClr val="C00000"/>
                </a:solidFill>
              </a:rPr>
              <a:t>از بین این مراحل یکی را به عنوان مثال در نظر خواهیم گرفت</a:t>
            </a:r>
            <a:endParaRPr lang="en-US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46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E963A-DACF-45BB-9A10-77CB62D74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08409"/>
            <a:ext cx="9945903" cy="1447013"/>
          </a:xfrm>
        </p:spPr>
        <p:txBody>
          <a:bodyPr>
            <a:normAutofit/>
          </a:bodyPr>
          <a:lstStyle/>
          <a:p>
            <a:pPr algn="ctr"/>
            <a:r>
              <a:rPr lang="prs-AF" sz="5000" dirty="0">
                <a:solidFill>
                  <a:srgbClr val="C00000"/>
                </a:solidFill>
              </a:rPr>
              <a:t>مرحله شناسایی</a:t>
            </a:r>
            <a:endParaRPr lang="en-US" sz="5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C1CCE-E12E-4E63-A5FE-7F018E83D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5422"/>
            <a:ext cx="10983012" cy="5194169"/>
          </a:xfrm>
        </p:spPr>
        <p:txBody>
          <a:bodyPr>
            <a:normAutofit fontScale="85000" lnSpcReduction="10000"/>
          </a:bodyPr>
          <a:lstStyle/>
          <a:p>
            <a:pPr algn="r" rtl="1"/>
            <a:r>
              <a:rPr lang="fa-IR" sz="3200" dirty="0"/>
              <a:t>مرحله شناسایی و تعریف:</a:t>
            </a:r>
          </a:p>
          <a:p>
            <a:pPr algn="r" rtl="1"/>
            <a:r>
              <a:rPr lang="fa-IR" sz="3200" dirty="0"/>
              <a:t>چه کسانی در این مرحله دخیل هستند؟</a:t>
            </a:r>
          </a:p>
          <a:p>
            <a:pPr algn="r" rtl="1"/>
            <a:r>
              <a:rPr lang="fa-IR" sz="3200" dirty="0"/>
              <a:t>مدیر برنامه</a:t>
            </a:r>
          </a:p>
          <a:p>
            <a:pPr algn="r" rtl="1"/>
            <a:r>
              <a:rPr lang="fa-IR" sz="3200" dirty="0"/>
              <a:t>حامی مالی</a:t>
            </a:r>
          </a:p>
          <a:p>
            <a:pPr algn="r" rtl="1"/>
            <a:r>
              <a:rPr lang="fa-IR" sz="3200" dirty="0"/>
              <a:t>مدیریت ارش</a:t>
            </a:r>
            <a:r>
              <a:rPr lang="prs-AF" sz="3200" dirty="0"/>
              <a:t>د</a:t>
            </a:r>
            <a:endParaRPr lang="fa-IR" sz="3200" dirty="0"/>
          </a:p>
          <a:p>
            <a:pPr algn="r" rtl="1"/>
            <a:r>
              <a:rPr lang="fa-IR" sz="3200" dirty="0"/>
              <a:t>مدیران عملکرد</a:t>
            </a:r>
            <a:r>
              <a:rPr lang="prs-AF" sz="3200" dirty="0"/>
              <a:t>ی</a:t>
            </a:r>
            <a:r>
              <a:rPr lang="fa-IR" sz="3200" dirty="0"/>
              <a:t>.</a:t>
            </a:r>
          </a:p>
          <a:p>
            <a:pPr algn="r" rtl="1"/>
            <a:r>
              <a:rPr lang="fa-IR" sz="3200" dirty="0"/>
              <a:t>تیم برنامه</a:t>
            </a:r>
          </a:p>
          <a:p>
            <a:pPr algn="r" rtl="1"/>
            <a:r>
              <a:rPr lang="fa-IR" sz="3200" dirty="0"/>
              <a:t>سایر ذینفعان داخلی و خارجی</a:t>
            </a:r>
          </a:p>
          <a:p>
            <a:pPr algn="r" rtl="1"/>
            <a:r>
              <a:rPr lang="fa-IR" sz="3200"/>
              <a:t>مدیر پروژه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3067822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5B8E1D1-6E42-4371-91BC-D96D802D0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1404" y="1163873"/>
            <a:ext cx="10363200" cy="4024313"/>
          </a:xfrm>
        </p:spPr>
        <p:txBody>
          <a:bodyPr anchor="ctr">
            <a:normAutofit/>
          </a:bodyPr>
          <a:lstStyle/>
          <a:p>
            <a:r>
              <a:rPr lang="fa-IR" sz="6000" b="1" dirty="0">
                <a:solidFill>
                  <a:srgbClr val="C00000"/>
                </a:solidFill>
              </a:rPr>
              <a:t>اصطلاحات رایج که برای نوشتن پروپوزال استفاده میشود</a:t>
            </a:r>
            <a:endParaRPr lang="en-US" sz="6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695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:a16="http://schemas.microsoft.com/office/drawing/2014/main" id="{C454AC4B-C0D9-0993-7E30-EF34C12BD5A4}"/>
              </a:ext>
            </a:extLst>
          </p:cNvPr>
          <p:cNvSpPr txBox="1">
            <a:spLocks/>
          </p:cNvSpPr>
          <p:nvPr/>
        </p:nvSpPr>
        <p:spPr>
          <a:xfrm>
            <a:off x="603315" y="961534"/>
            <a:ext cx="10463753" cy="5458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 rtl="1">
              <a:buFont typeface="Wingdings" panose="05000000000000000000" pitchFamily="2" charset="2"/>
              <a:buChar char="q"/>
            </a:pPr>
            <a:r>
              <a:rPr lang="ps-AF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بویلر پلی</a:t>
            </a:r>
            <a:r>
              <a:rPr lang="fa-I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ت</a:t>
            </a:r>
            <a:r>
              <a:rPr lang="prs-AF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/متن نمونه</a:t>
            </a:r>
            <a:r>
              <a:rPr lang="fa-I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ps-AF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fa-I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قرارداد: </a:t>
            </a:r>
            <a:endParaRPr lang="prs-AF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r" rtl="1">
              <a:buFont typeface="Wingdings" panose="05000000000000000000" pitchFamily="2" charset="2"/>
              <a:buChar char="q"/>
            </a:pPr>
            <a:r>
              <a:rPr lang="ps-AF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n-US" sz="2800" dirty="0">
                <a:solidFill>
                  <a:srgbClr val="C00000"/>
                </a:solidFill>
              </a:rPr>
              <a:t>CROP</a:t>
            </a:r>
            <a:r>
              <a:rPr lang="fa-I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Context </a:t>
            </a:r>
            <a:r>
              <a:rPr lang="fa-I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زمینه،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Relevance</a:t>
            </a:r>
            <a:r>
              <a:rPr lang="fa-I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ارتباط،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Objectives</a:t>
            </a:r>
            <a:r>
              <a:rPr lang="fa-I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اهداف،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Process</a:t>
            </a:r>
            <a:r>
              <a:rPr lang="prs-AF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روند.</a:t>
            </a:r>
            <a:endParaRPr lang="fa-I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r" rtl="1">
              <a:buFont typeface="Wingdings" panose="05000000000000000000" pitchFamily="2" charset="2"/>
              <a:buChar char="q"/>
            </a:pPr>
            <a:r>
              <a:rPr lang="ps-AF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fa-I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مقاله مفهومی</a:t>
            </a:r>
            <a:endParaRPr lang="prs-AF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r" rtl="1">
              <a:buFont typeface="Wingdings" panose="05000000000000000000" pitchFamily="2" charset="2"/>
              <a:buChar char="q"/>
            </a:pPr>
            <a:r>
              <a:rPr lang="ps-AF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fa-I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هزینه اشتراکی:</a:t>
            </a:r>
            <a:endParaRPr lang="prs-AF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r" rtl="1">
              <a:buFont typeface="Wingdings" panose="05000000000000000000" pitchFamily="2" charset="2"/>
              <a:buChar char="q"/>
            </a:pPr>
            <a:r>
              <a:rPr lang="ps-AF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fa-I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مهلت: </a:t>
            </a:r>
            <a:endParaRPr lang="prs-AF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r" rtl="1">
              <a:buFont typeface="Wingdings" panose="05000000000000000000" pitchFamily="2" charset="2"/>
              <a:buChar char="q"/>
            </a:pPr>
            <a:r>
              <a:rPr lang="ps-AF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fa-I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هزینه‌های غیرمستقیم:</a:t>
            </a:r>
          </a:p>
          <a:p>
            <a:pPr marL="342900" indent="-342900" algn="r" rtl="1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503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0CE3D-421A-466E-951A-A4A23603B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641022"/>
            <a:ext cx="10728489" cy="5925147"/>
          </a:xfrm>
        </p:spPr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q"/>
            </a:pPr>
            <a:r>
              <a:rPr lang="ps-AF" sz="3200" dirty="0"/>
              <a:t>  </a:t>
            </a:r>
            <a:r>
              <a:rPr lang="fa-IR" sz="3200" dirty="0"/>
              <a:t>به اشتراک گذاری هزینه</a:t>
            </a:r>
            <a:endParaRPr lang="ps-AF" sz="3200" dirty="0"/>
          </a:p>
          <a:p>
            <a:pPr algn="r" rtl="1">
              <a:buFont typeface="Wingdings" panose="05000000000000000000" pitchFamily="2" charset="2"/>
              <a:buChar char="q"/>
            </a:pPr>
            <a:endParaRPr lang="fa-IR" sz="1100" dirty="0"/>
          </a:p>
          <a:p>
            <a:pPr algn="r" rtl="1">
              <a:buFont typeface="Wingdings" panose="05000000000000000000" pitchFamily="2" charset="2"/>
              <a:buChar char="q"/>
            </a:pPr>
            <a:r>
              <a:rPr lang="ps-AF" sz="3200" dirty="0"/>
              <a:t>  </a:t>
            </a:r>
            <a:r>
              <a:rPr lang="fa-IR" sz="3200" dirty="0"/>
              <a:t>ضرب الاجل</a:t>
            </a:r>
            <a:endParaRPr lang="ps-AF" sz="3200" dirty="0"/>
          </a:p>
          <a:p>
            <a:pPr algn="r" rtl="1">
              <a:buFont typeface="Wingdings" panose="05000000000000000000" pitchFamily="2" charset="2"/>
              <a:buChar char="q"/>
            </a:pPr>
            <a:endParaRPr lang="prs-AF" sz="1900" dirty="0"/>
          </a:p>
          <a:p>
            <a:pPr marR="0" indent="-4572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s-AF" sz="32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32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هزینه های غیرمستقیم</a:t>
            </a:r>
            <a:endParaRPr lang="ps-AF" sz="3200" kern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indent="-4572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endParaRPr lang="en-US" sz="19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indent="-4572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s-AF" sz="32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32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بودجه بندی برای یک پروژه</a:t>
            </a:r>
            <a:endParaRPr lang="ps-AF" sz="3200" kern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indent="-4572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endParaRPr lang="prs-AF" sz="2200" kern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600" dirty="0"/>
          </a:p>
          <a:p>
            <a:pPr algn="r" rtl="1"/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3491634595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224</TotalTime>
  <Words>147</Words>
  <Application>Microsoft Office PowerPoint</Application>
  <PresentationFormat>Widescreen</PresentationFormat>
  <Paragraphs>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Tw Cen MT</vt:lpstr>
      <vt:lpstr>Wingdings</vt:lpstr>
      <vt:lpstr>Droplet</vt:lpstr>
      <vt:lpstr>PowerPoint Presentation</vt:lpstr>
      <vt:lpstr>پیشنهاد نویسی </vt:lpstr>
      <vt:lpstr>مراحل نوشتن یک پیشنهاد</vt:lpstr>
      <vt:lpstr>PowerPoint Presentation</vt:lpstr>
      <vt:lpstr>PowerPoint Presentation</vt:lpstr>
      <vt:lpstr>مرحله شناسایی</vt:lpstr>
      <vt:lpstr>اصطلاحات رایج که برای نوشتن پروپوزال استفاده میشود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study real scenario</dc:title>
  <dc:creator>Mohammad Ghaus Shahryar</dc:creator>
  <cp:lastModifiedBy>Ahmad Nabi Ahmadzai</cp:lastModifiedBy>
  <cp:revision>14</cp:revision>
  <dcterms:created xsi:type="dcterms:W3CDTF">2024-06-25T16:26:13Z</dcterms:created>
  <dcterms:modified xsi:type="dcterms:W3CDTF">2024-07-01T15:08:50Z</dcterms:modified>
</cp:coreProperties>
</file>