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67" r:id="rId2"/>
    <p:sldId id="263" r:id="rId3"/>
    <p:sldId id="264" r:id="rId4"/>
    <p:sldId id="266" r:id="rId5"/>
    <p:sldId id="257" r:id="rId6"/>
    <p:sldId id="258" r:id="rId7"/>
    <p:sldId id="259" r:id="rId8"/>
    <p:sldId id="260" r:id="rId9"/>
    <p:sldId id="261" r:id="rId10"/>
    <p:sldId id="269" r:id="rId11"/>
    <p:sldId id="270" r:id="rId12"/>
    <p:sldId id="271" r:id="rId13"/>
    <p:sldId id="279" r:id="rId14"/>
    <p:sldId id="27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7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6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51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6381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08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06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64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46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4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9E517-FE2D-4130-A419-F4C6E169A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39FF5-20FD-416D-8BF4-861D0B8C7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EC646-C4D0-4D48-80A0-406577AA3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C84BB-DE15-4B1E-94FB-F7BF56A75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8DA98-9FC7-496C-A5DD-8537D18D6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0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5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3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684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5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80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9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0BD42E3-9453-44BA-8E07-134F95765F4E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3670994-934F-47F3-AE74-02888D429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3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7154008-C3FC-48FA-9F8A-4A1D142C342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645479" y="1491474"/>
            <a:ext cx="9115050" cy="3424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786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00727-5CE8-47BC-9DEF-3D6698B0D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94" y="556180"/>
            <a:ext cx="11255604" cy="5938887"/>
          </a:xfrm>
        </p:spPr>
        <p:txBody>
          <a:bodyPr>
            <a:normAutofit/>
          </a:bodyPr>
          <a:lstStyle/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SA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مرحله </a:t>
            </a:r>
            <a:r>
              <a:rPr lang="en-US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6</a:t>
            </a:r>
            <a:r>
              <a:rPr lang="ar-SA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:  </a:t>
            </a:r>
            <a:r>
              <a:rPr lang="ar-SA" sz="3500" b="1" kern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تقسیم فعالیت‌های مورد نیاز برای دستیابی به اهداف پروژه</a:t>
            </a:r>
            <a:endParaRPr lang="en-US" sz="3500" b="1" kern="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500" b="1" kern="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2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2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پروژه را به فعالیت‌ها یا وظایف خاصی که برای تحقق اهداف پروژه ضروری هستند، تقسیم کنید. </a:t>
            </a:r>
            <a:endParaRPr lang="en-US" sz="32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2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2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هر فعالیت باید به طور دقیق تعریف شده و مستقیماً به نتایج موردنظر کمک کند.</a:t>
            </a:r>
            <a:endParaRPr lang="en-US" sz="32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ar-SA" sz="32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r>
              <a:rPr lang="en-US" sz="32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r>
              <a:rPr lang="ar-SA" sz="32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مطمئن شوید که فعالیت‌ها را در یک توالی منطقی فهرست می‌کنید تا بر روی یکدیگر بنا شوند. </a:t>
            </a:r>
            <a:endParaRPr lang="en-US" sz="32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2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2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این تقسیم ‌بندی به سازماندهی و اجرای موثر پروژه کمک می‌کند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234461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00727-5CE8-47BC-9DEF-3D6698B0D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94" y="556180"/>
            <a:ext cx="11255604" cy="5938887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SA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مرحله</a:t>
            </a:r>
            <a:r>
              <a:rPr lang="en-US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7 </a:t>
            </a:r>
            <a:r>
              <a:rPr lang="ar-SA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: مرور و نهایی ‌سازی</a:t>
            </a:r>
            <a:endParaRPr lang="en-US" sz="3500" b="1" kern="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600" b="1" kern="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 </a:t>
            </a:r>
            <a:r>
              <a:rPr lang="ar-SA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در این مرحله، باید پیشنهاد خود را به دقت مرور و نهایی کنید قبل از ارائه آن.</a:t>
            </a:r>
            <a:endParaRPr lang="en-US" sz="36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en-US" sz="36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ar-SA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r>
              <a:rPr lang="en-US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r>
              <a:rPr lang="ar-SA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هنگام مرور و نهایی‌ سازی پیشنهاد خود، باید موارد زیر را در نظر داشته باشید</a:t>
            </a:r>
            <a:endParaRPr lang="en-US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500" b="1" kern="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</p:txBody>
      </p:sp>
    </p:spTree>
    <p:extLst>
      <p:ext uri="{BB962C8B-B14F-4D97-AF65-F5344CB8AC3E}">
        <p14:creationId xmlns:p14="http://schemas.microsoft.com/office/powerpoint/2010/main" val="236179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00727-5CE8-47BC-9DEF-3D6698B0D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94" y="556180"/>
            <a:ext cx="11255604" cy="5938887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SA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مرور کامل پیشنهاد</a:t>
            </a:r>
            <a:endParaRPr lang="en-US" sz="3500" b="1" kern="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b="1" kern="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lvl="0" algn="just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به طور کامل پیشنهاد خود را بررسی کنید و به طور دقیق برای اشتباهات گرامری، نگارشی و املایی بررسی کنید.</a:t>
            </a:r>
            <a:endParaRPr lang="en-US" sz="36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lvl="0" algn="just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en-US" sz="36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lvl="0" algn="just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SA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r>
              <a:rPr lang="en-US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r>
              <a:rPr lang="ar-SA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به دنبال هرگونه غلط املایی یا خطایی باشید که ممکن است بر خوانایی و حرفه‌ای ‌بودن سند تأثیر بگذارد. </a:t>
            </a:r>
            <a:endParaRPr lang="en-US" sz="36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lvl="0" algn="just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en-US" sz="36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lvl="0" algn="just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هر اشتباهی را اصلاح کنید تا اطمینان حاصل کنید که پیشنهاد شما عاری از هرگونه خطا است.</a:t>
            </a:r>
            <a:endParaRPr lang="en-US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500" b="1" kern="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</p:txBody>
      </p:sp>
    </p:spTree>
    <p:extLst>
      <p:ext uri="{BB962C8B-B14F-4D97-AF65-F5344CB8AC3E}">
        <p14:creationId xmlns:p14="http://schemas.microsoft.com/office/powerpoint/2010/main" val="2763244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00727-5CE8-47BC-9DEF-3D6698B0D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94" y="556180"/>
            <a:ext cx="11255604" cy="5938887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SA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مرحله</a:t>
            </a:r>
            <a:r>
              <a:rPr lang="en-US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8 </a:t>
            </a:r>
            <a:r>
              <a:rPr lang="ar-SA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: </a:t>
            </a:r>
            <a:r>
              <a:rPr lang="ps-AF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ثبت کردن پروپوزال</a:t>
            </a:r>
            <a:endParaRPr lang="en-US" sz="3500" b="1" kern="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600" b="1" kern="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 </a:t>
            </a:r>
            <a:r>
              <a:rPr lang="ps-AF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پروپوزال باید به وخت ثبت شود</a:t>
            </a:r>
            <a:endParaRPr lang="en-US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en-US" sz="36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s-AF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باید به شکل فزیکی یا الیکترونی ثبت شود</a:t>
            </a:r>
            <a:endParaRPr lang="en-US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500" b="1" kern="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</p:txBody>
      </p:sp>
    </p:spTree>
    <p:extLst>
      <p:ext uri="{BB962C8B-B14F-4D97-AF65-F5344CB8AC3E}">
        <p14:creationId xmlns:p14="http://schemas.microsoft.com/office/powerpoint/2010/main" val="786137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36648" y="2819400"/>
            <a:ext cx="8153400" cy="1371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rs-AF" sz="8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تشکر از توجه شما</a:t>
            </a:r>
            <a:endParaRPr lang="en-US" sz="8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1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F123F-F543-4FFE-A64F-BBB9EF259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771" y="1182721"/>
            <a:ext cx="10364451" cy="3746093"/>
          </a:xfrm>
        </p:spPr>
        <p:txBody>
          <a:bodyPr>
            <a:normAutofit/>
          </a:bodyPr>
          <a:lstStyle/>
          <a:p>
            <a:pPr algn="ctr"/>
            <a:r>
              <a:rPr lang="prs-AF" sz="7000" b="1" dirty="0">
                <a:solidFill>
                  <a:srgbClr val="C00000"/>
                </a:solidFill>
              </a:rPr>
              <a:t>توسعه پروپوزال</a:t>
            </a:r>
            <a:endParaRPr lang="en-US" sz="7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032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EC3EB-38E6-4AA6-8900-41F2CAC4D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373062"/>
            <a:ext cx="10364451" cy="1596177"/>
          </a:xfrm>
        </p:spPr>
        <p:txBody>
          <a:bodyPr>
            <a:normAutofit/>
          </a:bodyPr>
          <a:lstStyle/>
          <a:p>
            <a:r>
              <a:rPr lang="prs-AF" sz="5000" b="1" dirty="0">
                <a:solidFill>
                  <a:srgbClr val="C00000"/>
                </a:solidFill>
              </a:rPr>
              <a:t>توسعه پروپوزال </a:t>
            </a:r>
            <a:endParaRPr lang="en-US" sz="5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C7E1E-BAC1-4997-B0D0-DC15819A850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2277074"/>
            <a:ext cx="11480800" cy="407167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20B0604020202020204" charset="-78"/>
              </a:rPr>
              <a:t>توسعه پیشنهاد به روند ایجاد سندی جامع و متقاعد کننده که جزئیات یک پروژه یا ابتکار را تشریح و آن را به اهداکنندگان یا حامیان بالقوه ارائه می‌کند، اشاره دارد. هدف از توسعه پیشنهاد، متقاعد کردن مخاطب مدنظر برای ارائه حمایت مالی یا سایر اشکال حمایت برای پروژه پیشنهادی است.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r" rtl="1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92917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966162F-8CF2-4341-A62F-E21FE722D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00228"/>
            <a:ext cx="10364451" cy="1596177"/>
          </a:xfrm>
        </p:spPr>
        <p:txBody>
          <a:bodyPr>
            <a:normAutofit/>
          </a:bodyPr>
          <a:lstStyle/>
          <a:p>
            <a:r>
              <a:rPr lang="prs-AF" sz="5000" b="1" dirty="0">
                <a:solidFill>
                  <a:srgbClr val="C00000"/>
                </a:solidFill>
              </a:rPr>
              <a:t>توسعه پروپوزال</a:t>
            </a:r>
            <a:endParaRPr lang="en-US" sz="5000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D9B8A0-3392-456A-A16A-16E542FD61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0311" y="1637516"/>
            <a:ext cx="10204940" cy="4597913"/>
          </a:xfrm>
        </p:spPr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lang="prs-AF" sz="3600" dirty="0"/>
              <a:t>برای توسعه پیشنهاد مراحل ذیل را باید در نظر داشت.</a:t>
            </a:r>
            <a:endParaRPr lang="en-US" sz="3600" dirty="0"/>
          </a:p>
          <a:p>
            <a:pPr marL="0" indent="0" algn="r" rtl="1">
              <a:buNone/>
            </a:pPr>
            <a:endParaRPr lang="en-US" sz="100" dirty="0"/>
          </a:p>
          <a:p>
            <a:pPr marL="742950" indent="-742950" algn="r" rtl="1">
              <a:lnSpc>
                <a:spcPct val="170000"/>
              </a:lnSpc>
              <a:buFont typeface="+mj-lt"/>
              <a:buAutoNum type="arabicPeriod"/>
            </a:pPr>
            <a:r>
              <a:rPr lang="ar-SA" sz="3600" b="1" kern="0" dirty="0"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توسعه بخش پیشینه سازمانی</a:t>
            </a:r>
            <a:endParaRPr lang="en-US" sz="3600" b="1" kern="0" dirty="0"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742950" indent="-742950" algn="r" rtl="1">
              <a:lnSpc>
                <a:spcPct val="170000"/>
              </a:lnSpc>
              <a:buFont typeface="+mj-lt"/>
              <a:buAutoNum type="arabicPeriod"/>
            </a:pPr>
            <a:r>
              <a:rPr lang="ar-SA" sz="3600" b="1" kern="0" dirty="0"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تعریف مشکل به طور واضح و کافی</a:t>
            </a:r>
            <a:endParaRPr lang="en-US" sz="3600" b="1" kern="0" dirty="0"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742950" indent="-742950" algn="r" rtl="1">
              <a:lnSpc>
                <a:spcPct val="170000"/>
              </a:lnSpc>
              <a:buFont typeface="+mj-lt"/>
              <a:buAutoNum type="arabicPeriod"/>
            </a:pPr>
            <a:r>
              <a:rPr lang="ar-SA" sz="3600" b="1" kern="0" dirty="0"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تشریح اهمیت حل مشکل</a:t>
            </a:r>
            <a:endParaRPr lang="en-US" sz="3600" b="1" kern="0" dirty="0"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742950" indent="-742950" algn="r" rtl="1">
              <a:lnSpc>
                <a:spcPct val="170000"/>
              </a:lnSpc>
              <a:buFont typeface="+mj-lt"/>
              <a:buAutoNum type="arabicPeriod"/>
            </a:pPr>
            <a:r>
              <a:rPr lang="ar-SA" sz="3600" b="1" kern="0" dirty="0"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بیان راه‌حل پیشنهادی شم</a:t>
            </a:r>
            <a:r>
              <a:rPr lang="prs-AF" sz="3600" b="1" kern="0" dirty="0"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ا</a:t>
            </a:r>
            <a:endParaRPr lang="en-US" sz="3600" b="1" kern="0" dirty="0"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742950" indent="-742950" algn="r" rtl="1">
              <a:lnSpc>
                <a:spcPct val="170000"/>
              </a:lnSpc>
              <a:buFont typeface="+mj-lt"/>
              <a:buAutoNum type="arabicPeriod"/>
            </a:pPr>
            <a:r>
              <a:rPr lang="ar-SA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ارائه طرح و رویکرد شما</a:t>
            </a:r>
            <a:endParaRPr lang="en-US" sz="3600" b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indent="-742950" algn="r" rtl="1">
              <a:buFont typeface="+mj-lt"/>
              <a:buAutoNum type="arabicPeriod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37798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40A42-FCED-4D88-8DC4-CE1BF56C7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23706" cy="1755905"/>
          </a:xfrm>
        </p:spPr>
        <p:txBody>
          <a:bodyPr>
            <a:normAutofit/>
          </a:bodyPr>
          <a:lstStyle/>
          <a:p>
            <a:pPr algn="r" rtl="1"/>
            <a:r>
              <a:rPr lang="ar-SA" sz="3500" b="1" kern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مرحله 1</a:t>
            </a:r>
            <a:r>
              <a:rPr lang="en-US" sz="3500" b="1" kern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:</a:t>
            </a:r>
            <a:r>
              <a:rPr lang="ar-SA" sz="3500" b="1" kern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r>
              <a:rPr lang="en-US" sz="3500" b="1" kern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r>
              <a:rPr lang="ar-SA" sz="3500" b="1" kern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توسعه بخش پیشینه سازمانی</a:t>
            </a:r>
            <a:br>
              <a:rPr lang="en-US" sz="5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821AF-A659-43AF-A17D-0648CD817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719" y="1711733"/>
            <a:ext cx="11152695" cy="3434533"/>
          </a:xfrm>
        </p:spPr>
        <p:txBody>
          <a:bodyPr>
            <a:noAutofit/>
          </a:bodyPr>
          <a:lstStyle/>
          <a:p>
            <a:pPr marL="574675" marR="0" lvl="0" indent="-515938" algn="r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تاریخچه و ماموریت</a:t>
            </a:r>
            <a:endParaRPr lang="prs-AF" sz="36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574675" marR="0" lvl="0" indent="-515938" algn="r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وضعیت حقوقی و ثبت ‌نام</a:t>
            </a:r>
            <a:endParaRPr lang="prs-AF" sz="36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574675" marR="0" lvl="0" indent="-515938" algn="r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مشارکت‌ها و همکاری‌ها</a:t>
            </a:r>
            <a:endParaRPr lang="prs-AF" sz="36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574675" marR="0" lvl="0" indent="-515938" algn="r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تخصص و ربط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US" sz="48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</p:txBody>
      </p:sp>
    </p:spTree>
    <p:extLst>
      <p:ext uri="{BB962C8B-B14F-4D97-AF65-F5344CB8AC3E}">
        <p14:creationId xmlns:p14="http://schemas.microsoft.com/office/powerpoint/2010/main" val="3450120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408AC-1ED7-42F8-9D2F-EFBE27B95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14" y="228600"/>
            <a:ext cx="11736371" cy="6400800"/>
          </a:xfrm>
        </p:spPr>
        <p:txBody>
          <a:bodyPr>
            <a:normAutofit/>
          </a:bodyPr>
          <a:lstStyle/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SA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مرحله 2 تعریف مشکل به طور واضح و کافی</a:t>
            </a:r>
            <a:endParaRPr lang="en-US" sz="3500" b="1" kern="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0" marR="0" indent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prs-AF" sz="14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342900" marR="0" indent="-571500" algn="r" rtl="1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r>
              <a:rPr lang="prs-AF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تعریف واضح از مشکل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انجام تحلیل وضعیت</a:t>
            </a:r>
            <a:endParaRPr lang="prs-AF" sz="36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lvl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تعریف روشن مشکل و اهمیت آن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2112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A52E8-5522-4964-87F7-7D8F63D82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21" y="405353"/>
            <a:ext cx="11208470" cy="6033154"/>
          </a:xfrm>
        </p:spPr>
        <p:txBody>
          <a:bodyPr>
            <a:normAutofit/>
          </a:bodyPr>
          <a:lstStyle/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SA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مرحله 3: تشریح اهمیت حل مشکل</a:t>
            </a:r>
            <a:endParaRPr lang="en-US" sz="3500" b="1" kern="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342900" marR="0" lvl="0" indent="-342900" algn="just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rs-AF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rs-AF" sz="7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lvl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توضیح چرا حل مشکل مهم است و تأثیر بالقوه آن </a:t>
            </a:r>
            <a:endParaRPr lang="prs-AF" sz="36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lvl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ت</a:t>
            </a:r>
            <a:r>
              <a:rPr lang="prs-AF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ش</a:t>
            </a:r>
            <a:r>
              <a:rPr lang="ar-SA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ریح فواید و نتایج حاصل از رسیدگی به مشکل</a:t>
            </a:r>
            <a:endParaRPr lang="prs-AF" sz="36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3600" dirty="0"/>
              <a:t>  </a:t>
            </a:r>
            <a:r>
              <a:rPr lang="prs-AF" sz="3600" dirty="0"/>
              <a:t>شناسایی اهمیت حل شدن مشکل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87034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45C61-F880-44A8-BD5E-8E110C435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767" y="443060"/>
            <a:ext cx="11227324" cy="5986020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SA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مرحله 4: بیان راه‌حل پیشنهادی شم</a:t>
            </a:r>
            <a:r>
              <a:rPr lang="prs-AF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ا</a:t>
            </a:r>
            <a:endParaRPr lang="en-US" sz="3500" b="1" kern="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4500" b="1" kern="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R="0" lvl="0" algn="just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3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شرح روشن اهداف پروژه خود و</a:t>
            </a:r>
            <a:r>
              <a:rPr lang="en-US" sz="3000" kern="0" dirty="0"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r>
              <a:rPr lang="ar-SA" sz="3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چگونگی مرتبط‌بودن مستقیم آنها با مشکل شناسایی‌</a:t>
            </a:r>
            <a:r>
              <a:rPr lang="en-US" sz="3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r>
              <a:rPr lang="ar-SA" sz="3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شد</a:t>
            </a:r>
            <a:r>
              <a:rPr lang="prs-AF" sz="3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ه</a:t>
            </a:r>
            <a:r>
              <a:rPr lang="en-US" sz="3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 </a:t>
            </a:r>
          </a:p>
          <a:p>
            <a:pPr marR="0" lvl="0" algn="just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en-US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3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 </a:t>
            </a:r>
            <a:r>
              <a:rPr lang="ar-SA" sz="3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ارائه طرح تفصیلی رویکرد و روش‌شناسی اجرای پروژه</a:t>
            </a:r>
            <a:endParaRPr lang="prs-AF" sz="30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0" marR="0" lvl="0" indent="0" algn="just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624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00727-5CE8-47BC-9DEF-3D6698B0D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94" y="556180"/>
            <a:ext cx="11255604" cy="5938887"/>
          </a:xfrm>
        </p:spPr>
        <p:txBody>
          <a:bodyPr>
            <a:normAutofit/>
          </a:bodyPr>
          <a:lstStyle/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SA" sz="35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مرحله 5: ارائه طرح و رویکرد شما</a:t>
            </a:r>
            <a:endParaRPr lang="en-US" sz="3500" b="1" kern="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32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در این مرحله از روند توسعه پیشنهاد، شما باید طرح و رویکرد خود برای اجرای پروژه جهت حل مشکل ذکرشده را ارائه دهید. برای برنامه ‌ریزی موثر و اتخاذ یک رویکرد موفق، باید مراحل زیر را طی کنید:</a:t>
            </a:r>
            <a:endParaRPr lang="en-US" sz="32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/>
            </a:endParaRPr>
          </a:p>
          <a:p>
            <a:pPr marL="0" indent="0" algn="r">
              <a:buNone/>
            </a:pPr>
            <a:r>
              <a:rPr lang="ar-SA" sz="32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/>
              </a:rPr>
              <a:t>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00108871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212</TotalTime>
  <Words>482</Words>
  <Application>Microsoft Office PowerPoint</Application>
  <PresentationFormat>Widescreen</PresentationFormat>
  <Paragraphs>60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Tw Cen MT</vt:lpstr>
      <vt:lpstr>Wingdings</vt:lpstr>
      <vt:lpstr>Droplet</vt:lpstr>
      <vt:lpstr>PowerPoint Presentation</vt:lpstr>
      <vt:lpstr>توسعه پروپوزال</vt:lpstr>
      <vt:lpstr>توسعه پروپوزال </vt:lpstr>
      <vt:lpstr>توسعه پروپوزال</vt:lpstr>
      <vt:lpstr>مرحله 1:  توسعه بخش پیشینه سازمانی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Ghaus Shahryar</dc:creator>
  <cp:lastModifiedBy>Ahmad Nabi Ahmadzai</cp:lastModifiedBy>
  <cp:revision>18</cp:revision>
  <dcterms:created xsi:type="dcterms:W3CDTF">2024-06-26T17:31:48Z</dcterms:created>
  <dcterms:modified xsi:type="dcterms:W3CDTF">2024-07-01T22:12:47Z</dcterms:modified>
</cp:coreProperties>
</file>