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80" r:id="rId2"/>
    <p:sldId id="256" r:id="rId3"/>
    <p:sldId id="257" r:id="rId4"/>
    <p:sldId id="276" r:id="rId5"/>
    <p:sldId id="277" r:id="rId6"/>
    <p:sldId id="281" r:id="rId7"/>
    <p:sldId id="278" r:id="rId8"/>
    <p:sldId id="282" r:id="rId9"/>
    <p:sldId id="279" r:id="rId10"/>
    <p:sldId id="272" r:id="rId11"/>
    <p:sldId id="273" r:id="rId12"/>
    <p:sldId id="28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3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0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46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073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93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55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28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11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28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3A610-4BC0-4370-B29A-D5C0B2F20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AC402-B064-4828-9D8F-9807D6BE7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72BB4-2BD7-4732-8AE1-DBAB24F6A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A25FA-60E2-4DA8-B251-BA6EB5289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C4312-94A7-446F-B0E3-E7D20FF29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6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9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2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5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7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04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2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D1B1C9-08C1-479D-977D-53ECFBFD56E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B7CC962-7BC6-4005-A8D4-3B0B938F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5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751DF06-8096-4065-A7EF-143E9B5197F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709503" y="1716881"/>
            <a:ext cx="9123190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68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CBD34-C317-46F0-B3C5-4DD4177CF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557262" cy="6259398"/>
          </a:xfrm>
        </p:spPr>
        <p:txBody>
          <a:bodyPr>
            <a:normAutofit/>
          </a:bodyPr>
          <a:lstStyle/>
          <a:p>
            <a:pPr algn="r" rtl="1"/>
            <a:endParaRPr lang="prs-AF" sz="3600" dirty="0"/>
          </a:p>
          <a:p>
            <a:pPr algn="r" rtl="1"/>
            <a:endParaRPr lang="prs-AF" sz="3600" dirty="0"/>
          </a:p>
          <a:p>
            <a:pPr algn="r" rtl="1"/>
            <a:r>
              <a:rPr lang="fa-IR" sz="3600" dirty="0"/>
              <a:t>یک مثال واقعی از جلسه قبل از مناقصه می‌تواند مناقصه پروژه ساخت مترو در شهر نیویورک باشد. در سال 2013، اداره حمل و نقل شهر نیویورک (</a:t>
            </a:r>
            <a:r>
              <a:rPr lang="en-US" sz="3600" dirty="0"/>
              <a:t>MTA) </a:t>
            </a:r>
            <a:r>
              <a:rPr lang="fa-IR" sz="3600" dirty="0"/>
              <a:t>برای پروژه توسعه خط دوم مترو (</a:t>
            </a:r>
            <a:r>
              <a:rPr lang="en-US" sz="3600" dirty="0"/>
              <a:t>Second Avenue Subway) </a:t>
            </a:r>
            <a:r>
              <a:rPr lang="fa-IR" sz="3600" dirty="0"/>
              <a:t>یک مناقصه اعلام کرد. قبل از آغاز فرآیند ارائه پیشنهادات، یک جلسه قبل از مناقصه برگزار شد. در این جلسه، اطلاعات مهمی در اختیار شرکت‌کنندگان قرار گرف</a:t>
            </a:r>
            <a:r>
              <a:rPr lang="prs-AF" sz="3600" dirty="0"/>
              <a:t>ت.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572262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08006-7EC5-44C2-A2DF-CF4464829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162" y="357461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prs-AF" sz="4500" b="1" dirty="0">
                <a:solidFill>
                  <a:srgbClr val="C00000"/>
                </a:solidFill>
              </a:rPr>
              <a:t>مطالعه سناریوی واقعی </a:t>
            </a:r>
            <a:endParaRPr lang="en-US" sz="45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380FB-B519-4241-AB1E-F312F97D5A1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-186817" y="1743683"/>
            <a:ext cx="11431992" cy="4495800"/>
          </a:xfrm>
        </p:spPr>
        <p:txBody>
          <a:bodyPr>
            <a:normAutofit/>
          </a:bodyPr>
          <a:lstStyle/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توضیحات عمومی در مورد پروژه</a:t>
            </a:r>
            <a:endParaRPr lang="prs-AF" sz="36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توضیحات فنی</a:t>
            </a:r>
            <a:endParaRPr lang="prs-AF" sz="36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قوانین و مقررات مناقصه</a:t>
            </a:r>
            <a:endParaRPr lang="prs-AF" sz="36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پاسخ به سوالات</a:t>
            </a:r>
            <a:endParaRPr lang="prs-AF" sz="36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بازدید از سایت</a:t>
            </a:r>
            <a:endParaRPr lang="en-US" sz="3600" dirty="0"/>
          </a:p>
          <a:p>
            <a:pPr algn="r" rtl="1"/>
            <a:endParaRPr lang="en-US" sz="3600" dirty="0"/>
          </a:p>
          <a:p>
            <a:pPr algn="r" rt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5368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648" y="2819400"/>
            <a:ext cx="8153400" cy="137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rs-AF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 شما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B26D7-8C60-4167-AAE0-6562D75AC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4824" y="989499"/>
            <a:ext cx="8689976" cy="2509213"/>
          </a:xfrm>
        </p:spPr>
        <p:txBody>
          <a:bodyPr>
            <a:normAutofit/>
          </a:bodyPr>
          <a:lstStyle/>
          <a:p>
            <a:r>
              <a:rPr lang="prs-AF" sz="6000" b="1" dirty="0">
                <a:solidFill>
                  <a:srgbClr val="C00000"/>
                </a:solidFill>
              </a:rPr>
              <a:t>جلسه قبل از مناقصه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366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778B-DB27-401C-9F8C-246E19BAF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rs-AF" sz="5000" b="1" dirty="0">
                <a:solidFill>
                  <a:srgbClr val="C00000"/>
                </a:solidFill>
              </a:rPr>
              <a:t>جلسه قبل از مناقصه</a:t>
            </a:r>
            <a:endParaRPr lang="en-US" sz="5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E83B3-E39E-4DA9-8D0E-F872FE8E5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/>
              <a:t>جلسه قبل از مناقصه (</a:t>
            </a:r>
            <a:r>
              <a:rPr lang="en-US" sz="4000" dirty="0"/>
              <a:t>Pre-bid meeting </a:t>
            </a:r>
            <a:r>
              <a:rPr lang="fa-IR" sz="4000" dirty="0"/>
              <a:t>یک جلسه است که قبل از ارائه پیشنهادات برای یک مناقصه برگزار می‌شود.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6054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84194-F356-485A-934B-F25B49EE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76" y="791853"/>
            <a:ext cx="10618351" cy="4999348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4500" b="1" dirty="0">
                <a:solidFill>
                  <a:srgbClr val="C00000"/>
                </a:solidFill>
              </a:rPr>
              <a:t>هدف</a:t>
            </a:r>
            <a:r>
              <a:rPr lang="prs-AF" sz="4500" b="1" dirty="0">
                <a:solidFill>
                  <a:srgbClr val="C00000"/>
                </a:solidFill>
              </a:rPr>
              <a:t> از جلسه قبل از مناقصه</a:t>
            </a:r>
            <a:r>
              <a:rPr lang="fa-IR" sz="4500" b="1" dirty="0">
                <a:solidFill>
                  <a:srgbClr val="C00000"/>
                </a:solidFill>
              </a:rPr>
              <a:t> </a:t>
            </a:r>
            <a:endParaRPr lang="prs-AF" sz="4500" b="1" dirty="0">
              <a:solidFill>
                <a:srgbClr val="C00000"/>
              </a:solidFill>
            </a:endParaRPr>
          </a:p>
          <a:p>
            <a:pPr algn="r"/>
            <a:endParaRPr lang="prs-AF" b="1" dirty="0"/>
          </a:p>
          <a:p>
            <a:pPr algn="r"/>
            <a:endParaRPr lang="prs-AF" sz="2000" b="1" dirty="0"/>
          </a:p>
          <a:p>
            <a:pPr algn="r"/>
            <a:r>
              <a:rPr lang="fa-IR" sz="3600" dirty="0"/>
              <a:t>از این جلسه این است که اطلاعات لازم را در اختیار شرکت‌کنندگان مناقصه قرار دهد و به سوالات آنها پاسخ دهد. این جلسات معمولاً شامل موارد زیر است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15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EF08B-EAE6-47B9-A928-BF786A188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659" y="350898"/>
            <a:ext cx="10382681" cy="6001263"/>
          </a:xfrm>
        </p:spPr>
        <p:txBody>
          <a:bodyPr>
            <a:normAutofit fontScale="92500" lnSpcReduction="20000"/>
          </a:bodyPr>
          <a:lstStyle/>
          <a:p>
            <a:pPr marL="0" indent="0" algn="ctr" rtl="1">
              <a:buNone/>
            </a:pPr>
            <a:r>
              <a:rPr lang="ps-AF" sz="3600" b="1" dirty="0">
                <a:solidFill>
                  <a:srgbClr val="C00000"/>
                </a:solidFill>
              </a:rPr>
              <a:t>موارد اساسی</a:t>
            </a:r>
            <a:r>
              <a:rPr lang="prs-AF" sz="3600" b="1" dirty="0">
                <a:solidFill>
                  <a:srgbClr val="C00000"/>
                </a:solidFill>
              </a:rPr>
              <a:t> جلسه قبل از مناقصه</a:t>
            </a:r>
            <a:endParaRPr lang="en-US" sz="3600" b="1" dirty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endParaRPr lang="en-US" sz="1500" b="1" dirty="0">
              <a:solidFill>
                <a:srgbClr val="C00000"/>
              </a:solidFill>
            </a:endParaRPr>
          </a:p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توضیحات عمومی در مورد پروژه</a:t>
            </a:r>
            <a:endParaRPr lang="en-US" sz="3600" dirty="0"/>
          </a:p>
          <a:p>
            <a:pPr marL="742950" indent="-742950" algn="r" rtl="1">
              <a:buFont typeface="+mj-lt"/>
              <a:buAutoNum type="arabicPeriod"/>
            </a:pPr>
            <a:endParaRPr lang="en-US" sz="16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توضیحات فنی</a:t>
            </a:r>
            <a:endParaRPr lang="en-US" sz="3600" dirty="0"/>
          </a:p>
          <a:p>
            <a:pPr marL="742950" indent="-742950" algn="r" rtl="1">
              <a:buFont typeface="+mj-lt"/>
              <a:buAutoNum type="arabicPeriod"/>
            </a:pPr>
            <a:endParaRPr lang="en-US" sz="15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بازدید از سایت (در صورت نیاز)</a:t>
            </a:r>
            <a:endParaRPr lang="ps-AF" sz="3600" dirty="0"/>
          </a:p>
          <a:p>
            <a:pPr marL="742950" indent="-742950" algn="r" rtl="1">
              <a:buFont typeface="+mj-lt"/>
              <a:buAutoNum type="arabicPeriod"/>
            </a:pPr>
            <a:endParaRPr lang="ps-AF" sz="17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قوانین و مقررات مناقصه</a:t>
            </a:r>
            <a:endParaRPr lang="ps-AF" sz="3600" dirty="0"/>
          </a:p>
          <a:p>
            <a:pPr marL="742950" indent="-742950" algn="r" rtl="1">
              <a:buFont typeface="+mj-lt"/>
              <a:buAutoNum type="arabicPeriod"/>
            </a:pPr>
            <a:endParaRPr lang="en-US" sz="2200" dirty="0"/>
          </a:p>
          <a:p>
            <a:pPr marL="742950" indent="-742950" algn="r" rtl="1">
              <a:buFont typeface="+mj-lt"/>
              <a:buAutoNum type="arabicPeriod"/>
            </a:pPr>
            <a:r>
              <a:rPr lang="prs-AF" sz="3600" dirty="0"/>
              <a:t>پا</a:t>
            </a:r>
            <a:r>
              <a:rPr lang="fa-IR" sz="3600" dirty="0"/>
              <a:t>سخ به سوالات</a:t>
            </a:r>
            <a:endParaRPr lang="en-US" sz="3600" dirty="0"/>
          </a:p>
          <a:p>
            <a:pPr algn="r" rt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2332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D3A1A37B-00E0-B38A-135F-56E5D684EE95}"/>
              </a:ext>
            </a:extLst>
          </p:cNvPr>
          <p:cNvSpPr txBox="1">
            <a:spLocks/>
          </p:cNvSpPr>
          <p:nvPr/>
        </p:nvSpPr>
        <p:spPr>
          <a:xfrm>
            <a:off x="109979" y="1214153"/>
            <a:ext cx="11972041" cy="4775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4400" b="1" dirty="0"/>
              <a:t>اسناد مزایده را بررسی کنید: </a:t>
            </a:r>
            <a:r>
              <a:rPr lang="fa-IR" sz="4400" dirty="0"/>
              <a:t>الزامات پروژه، محدوده، طرح ها، برنامه ریزی ها، مواد و نیازهای نیروی کار را درک کنید.</a:t>
            </a:r>
            <a:endParaRPr lang="ps-AF" sz="4400" dirty="0"/>
          </a:p>
          <a:p>
            <a:pPr algn="r" rtl="1"/>
            <a:endParaRPr lang="fa-IR" sz="4400" b="1" dirty="0"/>
          </a:p>
          <a:p>
            <a:pPr algn="r" rtl="1"/>
            <a:r>
              <a:rPr lang="fa-IR" sz="4400" b="1" dirty="0"/>
              <a:t>مدارک مورد نیاز را بیاورید: </a:t>
            </a:r>
            <a:r>
              <a:rPr lang="fa-IR" sz="4400" dirty="0"/>
              <a:t>اسناد خاص مورد نیاز را شناسایی کنید و مطمئن شوید که برای جلسه آماده هستند.</a:t>
            </a:r>
            <a:endParaRPr lang="ps-AF" sz="4400" dirty="0"/>
          </a:p>
          <a:p>
            <a:pPr algn="r" rtl="1"/>
            <a:endParaRPr lang="fa-IR" sz="4400" dirty="0"/>
          </a:p>
          <a:p>
            <a:pPr algn="r" rtl="1"/>
            <a:r>
              <a:rPr lang="fa-IR" sz="4400" b="1" dirty="0"/>
              <a:t>تیم مناسب را انتخاب کنید: </a:t>
            </a:r>
            <a:r>
              <a:rPr lang="fa-IR" sz="4400" dirty="0"/>
              <a:t>تیمی با تجربه در ایجاد پروپوزال های موفق جمع آوری کنید.</a:t>
            </a:r>
            <a:endParaRPr lang="ps-AF" sz="4400" dirty="0"/>
          </a:p>
          <a:p>
            <a:pPr algn="r" rtl="1"/>
            <a:endParaRPr lang="fa-IR" sz="4400" dirty="0"/>
          </a:p>
          <a:p>
            <a:pPr algn="r" rtl="1"/>
            <a:r>
              <a:rPr lang="fa-IR" sz="4400" b="1" dirty="0"/>
              <a:t>س</a:t>
            </a:r>
            <a:r>
              <a:rPr lang="ps-AF" sz="4400" b="1" dirty="0"/>
              <a:t>و</a:t>
            </a:r>
            <a:r>
              <a:rPr lang="fa-IR" sz="4400" b="1" dirty="0"/>
              <a:t>ال</a:t>
            </a:r>
            <a:r>
              <a:rPr lang="ps-AF" sz="4400" b="1" dirty="0"/>
              <a:t>ات</a:t>
            </a:r>
            <a:r>
              <a:rPr lang="fa-IR" sz="4400" b="1" dirty="0"/>
              <a:t> بپرسید: </a:t>
            </a:r>
            <a:r>
              <a:rPr lang="fa-IR" sz="4400" dirty="0"/>
              <a:t>سؤالات متفکرانه ای را برای روشن کردن جزئیات و الزامات پروژه آماده کنید.</a:t>
            </a:r>
            <a:endParaRPr lang="en-US" sz="4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52F5630-6A7C-5C68-2955-C407D26E5D79}"/>
              </a:ext>
            </a:extLst>
          </p:cNvPr>
          <p:cNvSpPr txBox="1">
            <a:spLocks/>
          </p:cNvSpPr>
          <p:nvPr/>
        </p:nvSpPr>
        <p:spPr>
          <a:xfrm>
            <a:off x="895047" y="258192"/>
            <a:ext cx="10690194" cy="8494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4000" b="1" dirty="0">
                <a:solidFill>
                  <a:srgbClr val="C00000"/>
                </a:solidFill>
              </a:rPr>
              <a:t>آماده</a:t>
            </a:r>
            <a:r>
              <a:rPr lang="ps-AF" sz="4000" b="1" dirty="0">
                <a:solidFill>
                  <a:srgbClr val="C00000"/>
                </a:solidFill>
              </a:rPr>
              <a:t> ګی ګرفتن </a:t>
            </a:r>
            <a:r>
              <a:rPr lang="fa-IR" sz="4000" b="1" dirty="0">
                <a:solidFill>
                  <a:srgbClr val="C00000"/>
                </a:solidFill>
              </a:rPr>
              <a:t>برای جلس</a:t>
            </a:r>
            <a:r>
              <a:rPr lang="ps-AF" sz="4000" b="1" dirty="0">
                <a:solidFill>
                  <a:srgbClr val="C00000"/>
                </a:solidFill>
              </a:rPr>
              <a:t>ه</a:t>
            </a:r>
            <a:r>
              <a:rPr lang="fa-IR" sz="4000" b="1" dirty="0">
                <a:solidFill>
                  <a:srgbClr val="C00000"/>
                </a:solidFill>
              </a:rPr>
              <a:t> قبل از</a:t>
            </a:r>
            <a:r>
              <a:rPr lang="ps-AF" sz="4000" b="1" dirty="0">
                <a:solidFill>
                  <a:srgbClr val="C00000"/>
                </a:solidFill>
              </a:rPr>
              <a:t>مناقصه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292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A6C55-74EC-4FDF-BC11-9D315BFC1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376930"/>
          </a:xfrm>
        </p:spPr>
        <p:txBody>
          <a:bodyPr>
            <a:normAutofit/>
          </a:bodyPr>
          <a:lstStyle/>
          <a:p>
            <a:r>
              <a:rPr lang="fa-IR" sz="4500" b="1" dirty="0">
                <a:solidFill>
                  <a:srgbClr val="C00000"/>
                </a:solidFill>
              </a:rPr>
              <a:t>تهیه </a:t>
            </a:r>
            <a:br>
              <a:rPr lang="ps-AF" sz="4500" b="1" dirty="0">
                <a:solidFill>
                  <a:srgbClr val="C00000"/>
                </a:solidFill>
              </a:rPr>
            </a:br>
            <a:r>
              <a:rPr lang="fa-IR" sz="4500" b="1" dirty="0">
                <a:solidFill>
                  <a:srgbClr val="C00000"/>
                </a:solidFill>
              </a:rPr>
              <a:t>و تدوین پیشنهادنامه</a:t>
            </a:r>
            <a:endParaRPr lang="en-US" sz="45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487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B865539D-308F-E15A-D865-F11E77FCFBD1}"/>
              </a:ext>
            </a:extLst>
          </p:cNvPr>
          <p:cNvSpPr txBox="1">
            <a:spLocks/>
          </p:cNvSpPr>
          <p:nvPr/>
        </p:nvSpPr>
        <p:spPr>
          <a:xfrm>
            <a:off x="459406" y="1464012"/>
            <a:ext cx="11472421" cy="49367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742950" indent="-742950" algn="r" rtl="1">
              <a:buFont typeface="+mj-lt"/>
              <a:buAutoNum type="arabicPeriod"/>
            </a:pPr>
            <a:r>
              <a:rPr lang="prs-AF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بررسی</a:t>
            </a:r>
            <a:r>
              <a:rPr lang="fa-IR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rs-AF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دفتری</a:t>
            </a:r>
            <a:r>
              <a:rPr lang="fa-IR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داخلی</a:t>
            </a:r>
            <a:endParaRPr lang="ps-AF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2950" indent="-742950" algn="r" rtl="1">
              <a:buFont typeface="+mj-lt"/>
              <a:buAutoNum type="arabicPeriod"/>
            </a:pPr>
            <a:endParaRPr lang="fa-IR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2950" indent="-742950" algn="r" rtl="1">
              <a:buFont typeface="+mj-lt"/>
              <a:buAutoNum type="arabicPeriod"/>
            </a:pPr>
            <a:r>
              <a:rPr lang="prs-AF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بررسی</a:t>
            </a:r>
            <a:r>
              <a:rPr lang="fa-IR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rs-AF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دفتری</a:t>
            </a:r>
            <a:r>
              <a:rPr lang="fa-IR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خارجی</a:t>
            </a:r>
            <a:endParaRPr lang="ps-AF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2950" indent="-742950" algn="r" rtl="1">
              <a:buFont typeface="+mj-lt"/>
              <a:buAutoNum type="arabicPeriod"/>
            </a:pP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2950" indent="-742950" algn="r" rtl="1">
              <a:buFont typeface="+mj-lt"/>
              <a:buAutoNum type="arabicPeriod"/>
            </a:pPr>
            <a:r>
              <a:rPr lang="fa-IR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ایجاد یک تفاهم کامل</a:t>
            </a:r>
            <a:endParaRPr lang="en-US" sz="32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65255AC-C63F-229C-7E9F-0B0DD878781A}"/>
              </a:ext>
            </a:extLst>
          </p:cNvPr>
          <p:cNvSpPr txBox="1">
            <a:spLocks/>
          </p:cNvSpPr>
          <p:nvPr/>
        </p:nvSpPr>
        <p:spPr>
          <a:xfrm>
            <a:off x="235670" y="579748"/>
            <a:ext cx="11004223" cy="7834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4000" b="1" dirty="0">
                <a:solidFill>
                  <a:srgbClr val="C00000"/>
                </a:solidFill>
              </a:rPr>
              <a:t>انجام </a:t>
            </a:r>
            <a:r>
              <a:rPr lang="prs-AF" sz="4000" b="1" dirty="0">
                <a:solidFill>
                  <a:srgbClr val="C00000"/>
                </a:solidFill>
              </a:rPr>
              <a:t>بررسی دفتری </a:t>
            </a:r>
            <a:r>
              <a:rPr lang="fa-IR" sz="4000" b="1" dirty="0">
                <a:solidFill>
                  <a:srgbClr val="C00000"/>
                </a:solidFill>
              </a:rPr>
              <a:t>برای تهیه و تدوین پیشنهادنامه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659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226F2E-18A3-4006-90A8-2A5FAC963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919787"/>
            <a:ext cx="8689976" cy="2509213"/>
          </a:xfrm>
        </p:spPr>
        <p:txBody>
          <a:bodyPr>
            <a:normAutofit/>
          </a:bodyPr>
          <a:lstStyle/>
          <a:p>
            <a:r>
              <a:rPr lang="prs-AF" sz="6000" b="1" dirty="0">
                <a:solidFill>
                  <a:srgbClr val="C00000"/>
                </a:solidFill>
              </a:rPr>
              <a:t>مطالعه سناریوی واقعی 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16848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405</TotalTime>
  <Words>314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Tw Cen MT</vt:lpstr>
      <vt:lpstr>Droplet</vt:lpstr>
      <vt:lpstr>PowerPoint Presentation</vt:lpstr>
      <vt:lpstr>جلسه قبل از مناقصه</vt:lpstr>
      <vt:lpstr>جلسه قبل از مناقصه</vt:lpstr>
      <vt:lpstr>PowerPoint Presentation</vt:lpstr>
      <vt:lpstr>PowerPoint Presentation</vt:lpstr>
      <vt:lpstr>PowerPoint Presentation</vt:lpstr>
      <vt:lpstr>تهیه  و تدوین پیشنهادنامه</vt:lpstr>
      <vt:lpstr>PowerPoint Presentation</vt:lpstr>
      <vt:lpstr>مطالعه سناریوی واقعی </vt:lpstr>
      <vt:lpstr>PowerPoint Presentation</vt:lpstr>
      <vt:lpstr>مطالعه سناریوی واقعی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Ghaus Shahryar</dc:creator>
  <cp:lastModifiedBy>Ahmad Nabi Ahmadzai</cp:lastModifiedBy>
  <cp:revision>18</cp:revision>
  <dcterms:created xsi:type="dcterms:W3CDTF">2024-06-26T14:53:44Z</dcterms:created>
  <dcterms:modified xsi:type="dcterms:W3CDTF">2024-07-01T18:39:23Z</dcterms:modified>
</cp:coreProperties>
</file>