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683" r:id="rId2"/>
    <p:sldId id="257" r:id="rId3"/>
    <p:sldId id="258" r:id="rId4"/>
    <p:sldId id="684" r:id="rId5"/>
    <p:sldId id="259" r:id="rId6"/>
    <p:sldId id="262" r:id="rId7"/>
    <p:sldId id="265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05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00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7613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1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13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99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57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44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2785D-E44F-4A3C-B699-39A9E28F9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D41DA-C9E2-4747-B917-7EBE1ACDA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E5336-715C-4AE4-B847-60F2A28F6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8E1E4-3A70-4C45-A56A-478A94834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68D98-52C7-47A2-A6B6-572A4AA25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2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7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9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8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3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1CAE595-077E-47CD-B101-F53B7AA1C2EA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288F91F-0AB8-4866-9954-62F832997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2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4191001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AF49E9BC-0679-50DC-10FD-9BE466C9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92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5D8C3-324D-4B66-9F72-DC8ECF4FD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462" y="2290713"/>
            <a:ext cx="10769338" cy="1480009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55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اصول </a:t>
            </a:r>
            <a:r>
              <a:rPr lang="ar-SA" sz="55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جذب کمک های مالی</a:t>
            </a:r>
            <a:endParaRPr lang="en-US" sz="5500" b="1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03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BD274-D15A-48BD-9482-362D6B411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85" y="414779"/>
            <a:ext cx="11689237" cy="6249972"/>
          </a:xfrm>
        </p:spPr>
        <p:txBody>
          <a:bodyPr>
            <a:noAutofit/>
          </a:bodyPr>
          <a:lstStyle/>
          <a:p>
            <a:pPr algn="r" rtl="1"/>
            <a:endParaRPr lang="en-US" sz="3600" dirty="0"/>
          </a:p>
          <a:p>
            <a:pPr marL="0" indent="0" algn="ctr" rtl="1">
              <a:buNone/>
            </a:pPr>
            <a:r>
              <a:rPr lang="fa-IR" sz="40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اصول </a:t>
            </a:r>
            <a:r>
              <a:rPr lang="ar-SA" sz="40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جذب کمک های مالی</a:t>
            </a:r>
            <a:endParaRPr lang="en-US" sz="4000" b="1" dirty="0">
              <a:solidFill>
                <a:srgbClr val="C00000"/>
              </a:solidFill>
            </a:endParaRPr>
          </a:p>
          <a:p>
            <a:pPr algn="r" rtl="1"/>
            <a:endParaRPr lang="en-US" sz="36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dirty="0"/>
              <a:t> </a:t>
            </a:r>
            <a:r>
              <a:rPr lang="ps-AF" sz="3600" dirty="0"/>
              <a:t> </a:t>
            </a:r>
            <a:r>
              <a:rPr lang="fa-IR" sz="3600" dirty="0"/>
              <a:t>این بدان معناست که متخصصان جذب کمک های مالی باید با ثبات، صداقت و شفافیت در هنگام جستجوی کمک های مالی عمل کنند. </a:t>
            </a:r>
            <a:endParaRPr lang="en-US" sz="36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dirty="0"/>
              <a:t>  </a:t>
            </a:r>
            <a:r>
              <a:rPr lang="ps-AF" sz="3600" dirty="0"/>
              <a:t>شیوه های غیر مسؤلانه 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ps-AF" sz="3600" dirty="0"/>
              <a:t>  اصول جذب سرمایه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1470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FBF56-9AF0-4DBF-89C8-15F0901C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353" y="311084"/>
            <a:ext cx="11378152" cy="6089715"/>
          </a:xfrm>
        </p:spPr>
        <p:txBody>
          <a:bodyPr>
            <a:normAutofit/>
          </a:bodyPr>
          <a:lstStyle/>
          <a:p>
            <a:pPr marL="0" marR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rs-AF" sz="40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اصول جذب کمک </a:t>
            </a:r>
            <a:r>
              <a:rPr lang="prs-AF" sz="4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های مالی</a:t>
            </a:r>
            <a:endParaRPr lang="en-US" sz="4000" b="1" kern="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lvl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3200" kern="0" dirty="0"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lvl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 </a:t>
            </a:r>
            <a:r>
              <a:rPr lang="ps-AF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اصول اخلاقی </a:t>
            </a:r>
            <a:endParaRPr lang="en-US" sz="32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lvl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 </a:t>
            </a:r>
            <a:r>
              <a:rPr lang="ps-AF" sz="3200" kern="0" dirty="0"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کود اصول</a:t>
            </a:r>
          </a:p>
          <a:p>
            <a:pPr marL="1316038" marR="0" lvl="0" indent="-571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147763" algn="l"/>
              </a:tabLst>
            </a:pPr>
            <a:r>
              <a:rPr lang="ps-AF" sz="3200" kern="0" dirty="0">
                <a:latin typeface="Times New Roman" panose="02020603050405020304" pitchFamily="18" charset="0"/>
              </a:rPr>
              <a:t>کومک مالی باید با ثبات کامل، صداقت کامل و شفافیت کامل اهدا شود</a:t>
            </a:r>
          </a:p>
          <a:p>
            <a:pPr marL="1316038" marR="0" lvl="0" indent="-571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147763" algn="l"/>
              </a:tabLst>
            </a:pPr>
            <a:r>
              <a:rPr lang="ps-AF" sz="3200" kern="0" dirty="0">
                <a:latin typeface="Times New Roman" panose="02020603050405020304" pitchFamily="18" charset="0"/>
              </a:rPr>
              <a:t>اولویت دادن به منافع و اهداف </a:t>
            </a:r>
          </a:p>
          <a:p>
            <a:pPr marL="1316038" marR="0" lvl="0" indent="-571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147763" algn="l"/>
              </a:tabLst>
            </a:pPr>
            <a:r>
              <a:rPr lang="ps-AF" sz="3200" kern="0" dirty="0">
                <a:latin typeface="Times New Roman" panose="02020603050405020304" pitchFamily="18" charset="0"/>
              </a:rPr>
              <a:t>پابندی به شیوه های اخلاقی جذب کمک های مالی</a:t>
            </a:r>
          </a:p>
          <a:p>
            <a:pPr marL="1316038" marR="0" lvl="0" indent="-571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147763" algn="l"/>
              </a:tabLst>
            </a:pPr>
            <a:r>
              <a:rPr lang="ps-AF" sz="3200" kern="0" dirty="0">
                <a:latin typeface="Times New Roman" panose="02020603050405020304" pitchFamily="18" charset="0"/>
              </a:rPr>
              <a:t>استفاده مسؤلانه از این کمک های مالی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74734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FBF56-9AF0-4DBF-89C8-15F0901C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353" y="311084"/>
            <a:ext cx="11378152" cy="6089715"/>
          </a:xfrm>
        </p:spPr>
        <p:txBody>
          <a:bodyPr>
            <a:normAutofit lnSpcReduction="10000"/>
          </a:bodyPr>
          <a:lstStyle/>
          <a:p>
            <a:pPr marL="0" marR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rs-AF" sz="40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اصول جذب کمک </a:t>
            </a:r>
            <a:r>
              <a:rPr lang="prs-AF" sz="4000" b="1" kern="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های مالی</a:t>
            </a:r>
            <a:endParaRPr lang="en-US" sz="4000" b="1" kern="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lvl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3200" kern="0" dirty="0"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lvl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 </a:t>
            </a:r>
            <a:r>
              <a:rPr lang="ps-AF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 </a:t>
            </a:r>
            <a:r>
              <a:rPr lang="ar-SA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رعایت و پایبندی به تمام قوانین و مقررات مربوطه</a:t>
            </a:r>
            <a:endParaRPr lang="en-US" sz="32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lvl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s-AF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 </a:t>
            </a: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 </a:t>
            </a:r>
            <a:r>
              <a:rPr lang="ar-SA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اعتماد شخصی و حمایت عمومی را با قابل اعتماد بودن در همه شرایط ایجاد کنید</a:t>
            </a:r>
            <a:endParaRPr lang="en-US" sz="32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lvl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 </a:t>
            </a:r>
            <a:r>
              <a:rPr lang="ps-AF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 </a:t>
            </a:r>
            <a:r>
              <a:rPr lang="ar-SA" sz="3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صداقت را در روابط نشان دهید</a:t>
            </a:r>
            <a:endParaRPr lang="ps-AF" sz="32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algn="r" rtl="1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a-IR" sz="3200" dirty="0"/>
              <a:t>در قبال رفتارهای حرفه ای، سازمانی و عمومی پاسخگو باقی بمانید</a:t>
            </a:r>
            <a:endParaRPr lang="en-US" sz="32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lvl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s-AF" sz="3200" dirty="0"/>
              <a:t> </a:t>
            </a:r>
            <a:r>
              <a:rPr lang="en-US" sz="3200" dirty="0"/>
              <a:t> </a:t>
            </a:r>
            <a:r>
              <a:rPr lang="fa-IR" sz="3200" dirty="0"/>
              <a:t>در همه معاملات شفاف و آینده نگر باشید</a:t>
            </a:r>
            <a:endParaRPr lang="en-US" sz="3200" dirty="0"/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93707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B6CC3-6AF4-414B-AD15-3C17FC51B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487" y="348792"/>
            <a:ext cx="11349872" cy="6089715"/>
          </a:xfrm>
        </p:spPr>
        <p:txBody>
          <a:bodyPr>
            <a:normAutofit fontScale="92500" lnSpcReduction="20000"/>
          </a:bodyPr>
          <a:lstStyle/>
          <a:p>
            <a:pPr marL="0" marR="0" indent="0" algn="ctr" rtl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ar-SA" sz="4300" b="1" kern="0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/>
              </a:rPr>
              <a:t>ویژگی های یک جذب کننده کمک های مالی خوب</a:t>
            </a:r>
            <a:endParaRPr lang="en-US" sz="4300" b="1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prs-AF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اشتیاق، اعتماد به نفس و خلاقیت</a:t>
            </a:r>
            <a:endParaRPr lang="prs-AF" sz="30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کاردستی قصه گوی</a:t>
            </a:r>
            <a:endParaRPr lang="prs-AF" sz="3000" kern="0" dirty="0"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شما یک فرد پشت کار هستید</a:t>
            </a:r>
            <a:endParaRPr lang="en-US" sz="3000" kern="0" dirty="0"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ارتباط خود را با اهدا کننده گان بهبود بخشید</a:t>
            </a:r>
            <a:endParaRPr lang="en-US" sz="3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توسعه سیستم</a:t>
            </a:r>
            <a:r>
              <a:rPr lang="en-US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‌</a:t>
            </a: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ها، سیاست</a:t>
            </a:r>
            <a:r>
              <a:rPr lang="en-US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‌</a:t>
            </a: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ها و رویه</a:t>
            </a:r>
            <a:r>
              <a:rPr lang="en-US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‌</a:t>
            </a: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های داخلی</a:t>
            </a:r>
            <a:endParaRPr lang="en-US" sz="3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به طور منظم فرصت های تامین مالی را بررسی کنید </a:t>
            </a:r>
            <a:endParaRPr lang="en-US" sz="3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پیگیری پروپوزال های ارسال شده و یادگیری از برنامه های موفق و ناموفق</a:t>
            </a:r>
            <a:endParaRPr lang="en-US" sz="3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جذب کمک مالی باید فعالیت مداوم شما باشد</a:t>
            </a:r>
            <a:endParaRPr lang="en-US" sz="3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روی چشم انداز سازمان خود کار کنید و سعی کنید آن را بهبود بخشید</a:t>
            </a:r>
            <a:endParaRPr lang="en-US" sz="3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ar-SA" sz="3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/>
              </a:rPr>
              <a:t>هرگز تسلیم نشوید</a:t>
            </a:r>
            <a:endParaRPr lang="en-US" sz="3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Ø"/>
            </a:pPr>
            <a:endParaRPr lang="en-US" sz="3000" dirty="0"/>
          </a:p>
          <a:p>
            <a:pPr marL="0" marR="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2580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25D43-832A-450D-8B6D-6682F2DE6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480767"/>
            <a:ext cx="11236751" cy="5929460"/>
          </a:xfrm>
        </p:spPr>
        <p:txBody>
          <a:bodyPr>
            <a:normAutofit fontScale="92500" lnSpcReduction="10000"/>
          </a:bodyPr>
          <a:lstStyle/>
          <a:p>
            <a:pPr marL="0" indent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SA" sz="4000" b="1" kern="0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B Nazanin"/>
              </a:rPr>
              <a:t>ویژگی های یک جذب کننده کمک های مالی خوب</a:t>
            </a:r>
            <a:endParaRPr lang="en-US" sz="4000" b="1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Nazanin"/>
            </a:endParaRPr>
          </a:p>
          <a:p>
            <a:pPr marL="57150" marR="0" indent="-285750" algn="r" rtl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800" kern="0" dirty="0">
                <a:latin typeface="Times New Roman" panose="02020603050405020304" pitchFamily="18" charset="0"/>
              </a:rPr>
              <a:t>  </a:t>
            </a:r>
            <a:r>
              <a:rPr lang="ar-SA" sz="2800" kern="0" dirty="0">
                <a:latin typeface="Times New Roman" panose="02020603050405020304" pitchFamily="18" charset="0"/>
              </a:rPr>
              <a:t>ارتباط خود را با اهدا کننده گان بهبود بخشید</a:t>
            </a:r>
            <a:endParaRPr lang="en-US" sz="2800" kern="0" dirty="0">
              <a:latin typeface="Times New Roman" panose="02020603050405020304" pitchFamily="18" charset="0"/>
            </a:endParaRPr>
          </a:p>
          <a:p>
            <a:pPr marL="57150" marR="0" indent="-285750" algn="r" rtl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800" kern="0" dirty="0">
                <a:latin typeface="Times New Roman" panose="02020603050405020304" pitchFamily="18" charset="0"/>
              </a:rPr>
              <a:t>  </a:t>
            </a:r>
            <a:r>
              <a:rPr lang="ar-SA" sz="2800" kern="0" dirty="0">
                <a:latin typeface="Times New Roman" panose="02020603050405020304" pitchFamily="18" charset="0"/>
              </a:rPr>
              <a:t>توسعه سیستم</a:t>
            </a:r>
            <a:r>
              <a:rPr lang="en-US" sz="2800" kern="0" dirty="0">
                <a:latin typeface="Times New Roman" panose="02020603050405020304" pitchFamily="18" charset="0"/>
              </a:rPr>
              <a:t>‌</a:t>
            </a:r>
            <a:r>
              <a:rPr lang="ar-SA" sz="2800" kern="0" dirty="0">
                <a:latin typeface="Times New Roman" panose="02020603050405020304" pitchFamily="18" charset="0"/>
              </a:rPr>
              <a:t>ها، سیاست</a:t>
            </a:r>
            <a:r>
              <a:rPr lang="en-US" sz="2800" kern="0" dirty="0">
                <a:latin typeface="Times New Roman" panose="02020603050405020304" pitchFamily="18" charset="0"/>
              </a:rPr>
              <a:t>‌</a:t>
            </a:r>
            <a:r>
              <a:rPr lang="ar-SA" sz="2800" kern="0" dirty="0">
                <a:latin typeface="Times New Roman" panose="02020603050405020304" pitchFamily="18" charset="0"/>
              </a:rPr>
              <a:t>ها و رویه</a:t>
            </a:r>
            <a:r>
              <a:rPr lang="en-US" sz="2800" kern="0" dirty="0">
                <a:latin typeface="Times New Roman" panose="02020603050405020304" pitchFamily="18" charset="0"/>
              </a:rPr>
              <a:t>‌</a:t>
            </a:r>
            <a:r>
              <a:rPr lang="ar-SA" sz="2800" kern="0" dirty="0">
                <a:latin typeface="Times New Roman" panose="02020603050405020304" pitchFamily="18" charset="0"/>
              </a:rPr>
              <a:t>های داخلی</a:t>
            </a:r>
            <a:endParaRPr lang="en-US" sz="2800" kern="0" dirty="0">
              <a:latin typeface="Times New Roman" panose="02020603050405020304" pitchFamily="18" charset="0"/>
            </a:endParaRPr>
          </a:p>
          <a:p>
            <a:pPr marL="57150" marR="0" indent="-285750" algn="r" rtl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800" kern="0" dirty="0">
                <a:latin typeface="Times New Roman" panose="02020603050405020304" pitchFamily="18" charset="0"/>
              </a:rPr>
              <a:t>  </a:t>
            </a:r>
            <a:r>
              <a:rPr lang="ar-SA" sz="2800" kern="0" dirty="0">
                <a:latin typeface="Times New Roman" panose="02020603050405020304" pitchFamily="18" charset="0"/>
              </a:rPr>
              <a:t>به طور منظم فرصت های تامین مالی را بررسی کنید </a:t>
            </a:r>
            <a:endParaRPr lang="en-US" sz="2800" kern="0" dirty="0">
              <a:latin typeface="Times New Roman" panose="02020603050405020304" pitchFamily="18" charset="0"/>
            </a:endParaRPr>
          </a:p>
          <a:p>
            <a:pPr marL="57150" marR="0" indent="-285750" algn="r" rtl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800" kern="0" dirty="0">
                <a:latin typeface="Times New Roman" panose="02020603050405020304" pitchFamily="18" charset="0"/>
              </a:rPr>
              <a:t>  </a:t>
            </a:r>
            <a:r>
              <a:rPr lang="ar-SA" sz="2800" kern="0" dirty="0">
                <a:latin typeface="Times New Roman" panose="02020603050405020304" pitchFamily="18" charset="0"/>
              </a:rPr>
              <a:t>پیگیری پروپوزال های ارسال شده و یادگیری از برنامه های موفق و ناموفق</a:t>
            </a:r>
            <a:endParaRPr lang="en-US" sz="2800" kern="0" dirty="0">
              <a:latin typeface="Times New Roman" panose="02020603050405020304" pitchFamily="18" charset="0"/>
            </a:endParaRPr>
          </a:p>
          <a:p>
            <a:pPr marL="57150" marR="0" indent="-285750" algn="r" rtl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800" kern="0" dirty="0">
                <a:latin typeface="Times New Roman" panose="02020603050405020304" pitchFamily="18" charset="0"/>
              </a:rPr>
              <a:t>  </a:t>
            </a:r>
            <a:r>
              <a:rPr lang="ar-SA" sz="2800" kern="0" dirty="0">
                <a:latin typeface="Times New Roman" panose="02020603050405020304" pitchFamily="18" charset="0"/>
              </a:rPr>
              <a:t>جذب کمک مالی باید فعالیت مداوم شما باشد</a:t>
            </a:r>
            <a:endParaRPr lang="en-US" sz="2800" kern="0" dirty="0">
              <a:latin typeface="Times New Roman" panose="02020603050405020304" pitchFamily="18" charset="0"/>
            </a:endParaRPr>
          </a:p>
          <a:p>
            <a:pPr marL="57150" marR="0" indent="-285750" algn="r" rtl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800" kern="0" dirty="0">
                <a:latin typeface="Times New Roman" panose="02020603050405020304" pitchFamily="18" charset="0"/>
              </a:rPr>
              <a:t>  </a:t>
            </a:r>
            <a:r>
              <a:rPr lang="ar-SA" sz="2800" kern="0" dirty="0">
                <a:latin typeface="Times New Roman" panose="02020603050405020304" pitchFamily="18" charset="0"/>
              </a:rPr>
              <a:t>روی چشم انداز سازمان خود کار کنید و سعی کنید آن را بهبود بخشید</a:t>
            </a:r>
            <a:endParaRPr lang="en-US" sz="2800" kern="0" dirty="0">
              <a:latin typeface="Times New Roman" panose="02020603050405020304" pitchFamily="18" charset="0"/>
            </a:endParaRPr>
          </a:p>
          <a:p>
            <a:pPr marL="57150" marR="0" indent="-285750" algn="r" rtl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800" kern="0" dirty="0">
                <a:latin typeface="Times New Roman" panose="02020603050405020304" pitchFamily="18" charset="0"/>
              </a:rPr>
              <a:t>  </a:t>
            </a:r>
            <a:r>
              <a:rPr lang="ar-SA" sz="2800" kern="0" dirty="0">
                <a:latin typeface="Times New Roman" panose="02020603050405020304" pitchFamily="18" charset="0"/>
              </a:rPr>
              <a:t>هرگز تسلیم نشوید</a:t>
            </a:r>
            <a:endParaRPr lang="en-US" sz="2800" kern="0" dirty="0">
              <a:latin typeface="Times New Roman" panose="02020603050405020304" pitchFamily="18" charset="0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564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648" y="2819400"/>
            <a:ext cx="8153400" cy="137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rs-AF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 شما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38</TotalTime>
  <Words>338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Tw Cen MT</vt:lpstr>
      <vt:lpstr>Wingdings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Ghaus Shahryar</dc:creator>
  <cp:lastModifiedBy>Ahmad Nabi Ahmadzai</cp:lastModifiedBy>
  <cp:revision>9</cp:revision>
  <dcterms:created xsi:type="dcterms:W3CDTF">2024-06-27T16:23:49Z</dcterms:created>
  <dcterms:modified xsi:type="dcterms:W3CDTF">2024-07-07T07:28:52Z</dcterms:modified>
</cp:coreProperties>
</file>