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7" r:id="rId2"/>
    <p:sldId id="256" r:id="rId3"/>
    <p:sldId id="257" r:id="rId4"/>
    <p:sldId id="258" r:id="rId5"/>
    <p:sldId id="268" r:id="rId6"/>
    <p:sldId id="259" r:id="rId7"/>
    <p:sldId id="260" r:id="rId8"/>
    <p:sldId id="261" r:id="rId9"/>
    <p:sldId id="262" r:id="rId10"/>
    <p:sldId id="27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E9466F-538D-43F9-BE37-518636AF18F3}" type="datetimeFigureOut">
              <a:rPr lang="en-US" smtClean="0"/>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264636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E9466F-538D-43F9-BE37-518636AF18F3}" type="datetimeFigureOut">
              <a:rPr lang="en-US" smtClean="0"/>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1125821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E9466F-538D-43F9-BE37-518636AF18F3}" type="datetimeFigureOut">
              <a:rPr lang="en-US" smtClean="0"/>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4130507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E9466F-538D-43F9-BE37-518636AF18F3}" type="datetimeFigureOut">
              <a:rPr lang="en-US" smtClean="0"/>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2037-E6F0-4C6D-B781-4F1AF2BB115F}"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2950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E9466F-538D-43F9-BE37-518636AF18F3}" type="datetimeFigureOut">
              <a:rPr lang="en-US" smtClean="0"/>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307194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3E9466F-538D-43F9-BE37-518636AF18F3}" type="datetimeFigureOut">
              <a:rPr lang="en-US" smtClean="0"/>
              <a:t>7/2/2024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2261394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3E9466F-538D-43F9-BE37-518636AF18F3}" type="datetimeFigureOut">
              <a:rPr lang="en-US" smtClean="0"/>
              <a:t>7/2/2024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3530498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E9466F-538D-43F9-BE37-518636AF18F3}" type="datetimeFigureOut">
              <a:rPr lang="en-US" smtClean="0"/>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2883386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E9466F-538D-43F9-BE37-518636AF18F3}" type="datetimeFigureOut">
              <a:rPr lang="en-US" smtClean="0"/>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1542707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8F426-9B52-4326-9AE8-ADE50FB4A836}" type="datetimeFigureOut">
              <a:rPr lang="en-US" smtClean="0"/>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905530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E9466F-538D-43F9-BE37-518636AF18F3}" type="datetimeFigureOut">
              <a:rPr lang="en-US" smtClean="0"/>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395937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E9466F-538D-43F9-BE37-518636AF18F3}" type="datetimeFigureOut">
              <a:rPr lang="en-US" smtClean="0"/>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53035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E9466F-538D-43F9-BE37-518636AF18F3}" type="datetimeFigureOut">
              <a:rPr lang="en-US" smtClean="0"/>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2243630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E9466F-538D-43F9-BE37-518636AF18F3}" type="datetimeFigureOut">
              <a:rPr lang="en-US" smtClean="0"/>
              <a:t>7/2/2024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76123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E9466F-538D-43F9-BE37-518636AF18F3}" type="datetimeFigureOut">
              <a:rPr lang="en-US" smtClean="0"/>
              <a:t>7/2/2024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1959280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3E9466F-538D-43F9-BE37-518636AF18F3}" type="datetimeFigureOut">
              <a:rPr lang="en-US" smtClean="0"/>
              <a:t>7/2/2024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276418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E9466F-538D-43F9-BE37-518636AF18F3}" type="datetimeFigureOut">
              <a:rPr lang="en-US" smtClean="0"/>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3583607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E9466F-538D-43F9-BE37-518636AF18F3}" type="datetimeFigureOut">
              <a:rPr lang="en-US" smtClean="0"/>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FF2037-E6F0-4C6D-B781-4F1AF2BB115F}" type="slidenum">
              <a:rPr lang="en-US" smtClean="0"/>
              <a:t>‹#›</a:t>
            </a:fld>
            <a:endParaRPr lang="en-US"/>
          </a:p>
        </p:txBody>
      </p:sp>
    </p:spTree>
    <p:extLst>
      <p:ext uri="{BB962C8B-B14F-4D97-AF65-F5344CB8AC3E}">
        <p14:creationId xmlns:p14="http://schemas.microsoft.com/office/powerpoint/2010/main" val="4146336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E3E9466F-538D-43F9-BE37-518636AF18F3}" type="datetimeFigureOut">
              <a:rPr lang="en-US" smtClean="0"/>
              <a:t>7/2/2024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3FF2037-E6F0-4C6D-B781-4F1AF2BB115F}" type="slidenum">
              <a:rPr lang="en-US" smtClean="0"/>
              <a:t>‹#›</a:t>
            </a:fld>
            <a:endParaRPr lang="en-US"/>
          </a:p>
        </p:txBody>
      </p:sp>
    </p:spTree>
    <p:extLst>
      <p:ext uri="{BB962C8B-B14F-4D97-AF65-F5344CB8AC3E}">
        <p14:creationId xmlns:p14="http://schemas.microsoft.com/office/powerpoint/2010/main" val="403830126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CB75D3B-113B-4F25-89F1-B90EA62C0A7E}"/>
              </a:ext>
            </a:extLst>
          </p:cNvPr>
          <p:cNvPicPr>
            <a:picLocks noGrp="1" noChangeAspect="1"/>
          </p:cNvPicPr>
          <p:nvPr>
            <p:ph sz="quarter" idx="13"/>
          </p:nvPr>
        </p:nvPicPr>
        <p:blipFill>
          <a:blip r:embed="rId2"/>
          <a:stretch>
            <a:fillRect/>
          </a:stretch>
        </p:blipFill>
        <p:spPr>
          <a:xfrm>
            <a:off x="1534405" y="1716881"/>
            <a:ext cx="9123190" cy="3424237"/>
          </a:xfrm>
          <a:prstGeom prst="rect">
            <a:avLst/>
          </a:prstGeom>
        </p:spPr>
      </p:pic>
    </p:spTree>
    <p:extLst>
      <p:ext uri="{BB962C8B-B14F-4D97-AF65-F5344CB8AC3E}">
        <p14:creationId xmlns:p14="http://schemas.microsoft.com/office/powerpoint/2010/main" val="2383352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36648" y="2819400"/>
            <a:ext cx="8153400" cy="1371600"/>
          </a:xfrm>
        </p:spPr>
        <p:txBody>
          <a:bodyPr>
            <a:noAutofit/>
          </a:bodyPr>
          <a:lstStyle/>
          <a:p>
            <a:pPr>
              <a:buNone/>
            </a:pPr>
            <a:r>
              <a:rPr lang="prs-AF"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تشکر از توجه شما</a:t>
            </a:r>
            <a:endParaRPr lang="en-US" sz="8800" b="1" dirty="0">
              <a:ln w="17780" cmpd="sng">
                <a:solidFill>
                  <a:srgbClr val="FFFFFF"/>
                </a:solidFill>
                <a:prstDash val="solid"/>
                <a:miter lim="800000"/>
              </a:ln>
              <a:solidFill>
                <a:schemeClr val="accent1"/>
              </a:soli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2BD7-4932-4A23-B758-4AA9A42C3359}"/>
              </a:ext>
            </a:extLst>
          </p:cNvPr>
          <p:cNvSpPr>
            <a:spLocks noGrp="1"/>
          </p:cNvSpPr>
          <p:nvPr>
            <p:ph type="ctrTitle"/>
          </p:nvPr>
        </p:nvSpPr>
        <p:spPr>
          <a:xfrm>
            <a:off x="1751012" y="1028411"/>
            <a:ext cx="8689976" cy="2509213"/>
          </a:xfrm>
        </p:spPr>
        <p:txBody>
          <a:bodyPr>
            <a:normAutofit/>
          </a:bodyPr>
          <a:lstStyle/>
          <a:p>
            <a:r>
              <a:rPr lang="prs-AF" sz="6000" b="1" dirty="0">
                <a:solidFill>
                  <a:srgbClr val="C00000"/>
                </a:solidFill>
              </a:rPr>
              <a:t>اهمیت نوشتن پروپوزال</a:t>
            </a:r>
            <a:endParaRPr lang="en-US" sz="6000" b="1" dirty="0">
              <a:solidFill>
                <a:srgbClr val="C00000"/>
              </a:solidFill>
            </a:endParaRPr>
          </a:p>
        </p:txBody>
      </p:sp>
    </p:spTree>
    <p:extLst>
      <p:ext uri="{BB962C8B-B14F-4D97-AF65-F5344CB8AC3E}">
        <p14:creationId xmlns:p14="http://schemas.microsoft.com/office/powerpoint/2010/main" val="2248196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F51F-3686-4B75-B612-8B29FA60F7AF}"/>
              </a:ext>
            </a:extLst>
          </p:cNvPr>
          <p:cNvSpPr>
            <a:spLocks noGrp="1"/>
          </p:cNvSpPr>
          <p:nvPr>
            <p:ph type="title"/>
          </p:nvPr>
        </p:nvSpPr>
        <p:spPr/>
        <p:txBody>
          <a:bodyPr>
            <a:normAutofit/>
          </a:bodyPr>
          <a:lstStyle/>
          <a:p>
            <a:r>
              <a:rPr lang="prs-AF" sz="4000" b="1" dirty="0">
                <a:solidFill>
                  <a:srgbClr val="C00000"/>
                </a:solidFill>
              </a:rPr>
              <a:t>اهمیت نوشتن پروپوزال</a:t>
            </a:r>
            <a:endParaRPr lang="en-US" sz="4000" b="1" dirty="0">
              <a:solidFill>
                <a:srgbClr val="C00000"/>
              </a:solidFill>
            </a:endParaRPr>
          </a:p>
        </p:txBody>
      </p:sp>
      <p:sp>
        <p:nvSpPr>
          <p:cNvPr id="3" name="Content Placeholder 2">
            <a:extLst>
              <a:ext uri="{FF2B5EF4-FFF2-40B4-BE49-F238E27FC236}">
                <a16:creationId xmlns:a16="http://schemas.microsoft.com/office/drawing/2014/main" id="{32E83E6A-CC1D-4DED-B4E9-241E45A871C9}"/>
              </a:ext>
            </a:extLst>
          </p:cNvPr>
          <p:cNvSpPr>
            <a:spLocks noGrp="1"/>
          </p:cNvSpPr>
          <p:nvPr>
            <p:ph sz="quarter" idx="13"/>
          </p:nvPr>
        </p:nvSpPr>
        <p:spPr>
          <a:xfrm>
            <a:off x="728420" y="2030278"/>
            <a:ext cx="10864312" cy="4209205"/>
          </a:xfrm>
        </p:spPr>
        <p:txBody>
          <a:bodyPr>
            <a:normAutofit/>
          </a:bodyPr>
          <a:lstStyle/>
          <a:p>
            <a:pPr algn="r" rtl="1">
              <a:buFont typeface="Wingdings" panose="05000000000000000000" pitchFamily="2" charset="2"/>
              <a:buChar char="q"/>
            </a:pPr>
            <a:r>
              <a:rPr lang="en-US" sz="4000" b="1"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 </a:t>
            </a:r>
            <a:r>
              <a:rPr lang="ar-SA" sz="4000" b="1"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همکاری و</a:t>
            </a:r>
            <a:r>
              <a:rPr lang="en-US" sz="4000" b="1"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 </a:t>
            </a:r>
            <a:r>
              <a:rPr lang="ar-SA" sz="4000" b="1"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پشتیبانی</a:t>
            </a:r>
            <a:r>
              <a:rPr lang="ar-SA" sz="3200" b="1"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a:t>
            </a:r>
            <a:r>
              <a:rPr lang="ar-SA" sz="3200"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 </a:t>
            </a:r>
            <a:r>
              <a:rPr lang="ar-SA" sz="3600" kern="100" dirty="0">
                <a:effectLst/>
                <a:latin typeface="Calibri" panose="020F0502020204030204" pitchFamily="34" charset="0"/>
                <a:ea typeface="Calibri" panose="020F0502020204030204" pitchFamily="34" charset="0"/>
                <a:cs typeface="Arial" panose="020B0604020202020204" pitchFamily="34" charset="0"/>
              </a:rPr>
              <a:t>پروپوزال ها را می توان برای جلب حمایت، همکاری یا مشارکت از افراد یا سازمان های دیگر استفاده کرد. یک پروپوزال خوب نوشته شده می تواند مزایای بالقوه همکاری با یکدیگر را به نمایش بگذارد ودیگران را برای پیوستن به این تلاش ترغیب کند.</a:t>
            </a:r>
            <a:endParaRPr lang="en-US" sz="3600" kern="1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prs-AF"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26422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688FF-3BE8-4F08-A6E7-B5F97CF672D3}"/>
              </a:ext>
            </a:extLst>
          </p:cNvPr>
          <p:cNvSpPr>
            <a:spLocks noGrp="1"/>
          </p:cNvSpPr>
          <p:nvPr>
            <p:ph type="title"/>
          </p:nvPr>
        </p:nvSpPr>
        <p:spPr/>
        <p:txBody>
          <a:bodyPr>
            <a:normAutofit/>
          </a:bodyPr>
          <a:lstStyle/>
          <a:p>
            <a:r>
              <a:rPr lang="prs-AF" sz="4000" b="1" dirty="0">
                <a:solidFill>
                  <a:srgbClr val="C00000"/>
                </a:solidFill>
              </a:rPr>
              <a:t>اهمیت نوشتن پروپوزال</a:t>
            </a:r>
            <a:endParaRPr lang="en-US" sz="4000" b="1" dirty="0">
              <a:solidFill>
                <a:srgbClr val="C00000"/>
              </a:solidFill>
            </a:endParaRPr>
          </a:p>
        </p:txBody>
      </p:sp>
      <p:sp>
        <p:nvSpPr>
          <p:cNvPr id="3" name="Content Placeholder 2">
            <a:extLst>
              <a:ext uri="{FF2B5EF4-FFF2-40B4-BE49-F238E27FC236}">
                <a16:creationId xmlns:a16="http://schemas.microsoft.com/office/drawing/2014/main" id="{B289A7F7-C326-47D0-B3C3-470D40A4F7C6}"/>
              </a:ext>
            </a:extLst>
          </p:cNvPr>
          <p:cNvSpPr>
            <a:spLocks noGrp="1"/>
          </p:cNvSpPr>
          <p:nvPr>
            <p:ph sz="quarter" idx="13"/>
          </p:nvPr>
        </p:nvSpPr>
        <p:spPr/>
        <p:txBody>
          <a:bodyPr>
            <a:normAutofit/>
          </a:bodyPr>
          <a:lstStyle/>
          <a:p>
            <a:pPr algn="r" rtl="1">
              <a:buFont typeface="Wingdings" panose="05000000000000000000" pitchFamily="2" charset="2"/>
              <a:buChar char="q"/>
            </a:pPr>
            <a:r>
              <a:rPr lang="en-US" sz="32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SA" sz="3200" b="1" kern="100"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پاسخگویی:</a:t>
            </a:r>
            <a:r>
              <a:rPr lang="ar-SA" sz="3200" kern="100"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Arial" panose="020B0604020202020204" pitchFamily="34" charset="0"/>
              </a:rPr>
              <a:t>پس از تایید یک پروپوزال، به عنوان یک نقطه مرجع برای پاسخگویی عمل می کند. اهداف  مورد توافق، زمان‌بندی‌ها وموارد قابل تحویل را مشخص می‌کند وبه پیشنهاددهنده ومخاطبان اجازه می‌دهد تا پیشرفت را دنبال کرده واطمینان حاصل کنند که طرح پیشنهادی مطابق با هدف اجرا می‌شود.</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5400" dirty="0"/>
          </a:p>
        </p:txBody>
      </p:sp>
    </p:spTree>
    <p:extLst>
      <p:ext uri="{BB962C8B-B14F-4D97-AF65-F5344CB8AC3E}">
        <p14:creationId xmlns:p14="http://schemas.microsoft.com/office/powerpoint/2010/main" val="1479801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2BD7-4932-4A23-B758-4AA9A42C3359}"/>
              </a:ext>
            </a:extLst>
          </p:cNvPr>
          <p:cNvSpPr>
            <a:spLocks noGrp="1"/>
          </p:cNvSpPr>
          <p:nvPr>
            <p:ph type="ctrTitle"/>
          </p:nvPr>
        </p:nvSpPr>
        <p:spPr>
          <a:xfrm>
            <a:off x="1751012" y="1028411"/>
            <a:ext cx="8689976" cy="2509213"/>
          </a:xfrm>
        </p:spPr>
        <p:txBody>
          <a:bodyPr>
            <a:normAutofit/>
          </a:bodyPr>
          <a:lstStyle/>
          <a:p>
            <a:r>
              <a:rPr lang="prs-AF" sz="6000" b="1" dirty="0">
                <a:solidFill>
                  <a:srgbClr val="C00000"/>
                </a:solidFill>
              </a:rPr>
              <a:t>اهداف نوشتن یک پیشنهاد </a:t>
            </a:r>
            <a:endParaRPr lang="en-US" sz="6000" b="1" dirty="0">
              <a:solidFill>
                <a:srgbClr val="C00000"/>
              </a:solidFill>
            </a:endParaRPr>
          </a:p>
        </p:txBody>
      </p:sp>
    </p:spTree>
    <p:extLst>
      <p:ext uri="{BB962C8B-B14F-4D97-AF65-F5344CB8AC3E}">
        <p14:creationId xmlns:p14="http://schemas.microsoft.com/office/powerpoint/2010/main" val="3981097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F4DC8F-CC39-4155-B94A-0BD068CD4F55}"/>
              </a:ext>
            </a:extLst>
          </p:cNvPr>
          <p:cNvSpPr>
            <a:spLocks noGrp="1"/>
          </p:cNvSpPr>
          <p:nvPr>
            <p:ph sz="quarter" idx="13"/>
          </p:nvPr>
        </p:nvSpPr>
        <p:spPr>
          <a:xfrm>
            <a:off x="914087" y="2376820"/>
            <a:ext cx="10363826" cy="3424107"/>
          </a:xfrm>
        </p:spPr>
        <p:txBody>
          <a:bodyPr>
            <a:normAutofit/>
          </a:bodyPr>
          <a:lstStyle/>
          <a:p>
            <a:pPr marL="0" indent="0" algn="r" rtl="1">
              <a:buNone/>
            </a:pPr>
            <a:r>
              <a:rPr lang="ar-SA" sz="3200" b="1"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اهداف  پروژه:</a:t>
            </a:r>
            <a:r>
              <a:rPr lang="ar-SA" sz="3200"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 </a:t>
            </a:r>
            <a:r>
              <a:rPr lang="ar-SA" sz="3200" dirty="0">
                <a:effectLst/>
                <a:latin typeface="Calibri" panose="020F0502020204030204" pitchFamily="34" charset="0"/>
                <a:ea typeface="Calibri" panose="020F0502020204030204" pitchFamily="34" charset="0"/>
                <a:cs typeface="Arial" panose="020B0604020202020204" pitchFamily="34" charset="0"/>
              </a:rPr>
              <a:t>بخش اهداف  پروژه پروپوزال جایی است که شما اهداف  خاص ونتایج مورد نظر پروژه خود را مشخص می کنید</a:t>
            </a:r>
            <a:r>
              <a:rPr lang="prs-AF" sz="3200" dirty="0">
                <a:effectLst/>
                <a:latin typeface="Calibri" panose="020F0502020204030204" pitchFamily="34" charset="0"/>
                <a:ea typeface="Calibri" panose="020F0502020204030204" pitchFamily="34" charset="0"/>
                <a:cs typeface="Arial" panose="020B0604020202020204" pitchFamily="34" charset="0"/>
              </a:rPr>
              <a:t>.</a:t>
            </a:r>
            <a:r>
              <a:rPr lang="ar-SA" sz="1800" dirty="0">
                <a:effectLst/>
                <a:latin typeface="Calibri" panose="020F0502020204030204" pitchFamily="34" charset="0"/>
                <a:ea typeface="Calibri" panose="020F0502020204030204" pitchFamily="34" charset="0"/>
                <a:cs typeface="Arial" panose="020B0604020202020204" pitchFamily="34" charset="0"/>
              </a:rPr>
              <a:t>. </a:t>
            </a:r>
            <a:endParaRPr lang="en-US" sz="3200" dirty="0"/>
          </a:p>
        </p:txBody>
      </p:sp>
    </p:spTree>
    <p:extLst>
      <p:ext uri="{BB962C8B-B14F-4D97-AF65-F5344CB8AC3E}">
        <p14:creationId xmlns:p14="http://schemas.microsoft.com/office/powerpoint/2010/main" val="134880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11E10-98B5-46CA-8F61-2BE1549EDE5D}"/>
              </a:ext>
            </a:extLst>
          </p:cNvPr>
          <p:cNvSpPr>
            <a:spLocks noGrp="1"/>
          </p:cNvSpPr>
          <p:nvPr>
            <p:ph type="title"/>
          </p:nvPr>
        </p:nvSpPr>
        <p:spPr>
          <a:xfrm>
            <a:off x="913774" y="0"/>
            <a:ext cx="10364451" cy="1596177"/>
          </a:xfrm>
        </p:spPr>
        <p:txBody>
          <a:bodyPr/>
          <a:lstStyle/>
          <a:p>
            <a:r>
              <a:rPr lang="prs-AF" sz="3600" b="1" dirty="0">
                <a:solidFill>
                  <a:srgbClr val="C00000"/>
                </a:solidFill>
              </a:rPr>
              <a:t>اهداف نوشتن یک پیشنهاد </a:t>
            </a:r>
            <a:endParaRPr lang="en-US" dirty="0">
              <a:solidFill>
                <a:srgbClr val="C00000"/>
              </a:solidFill>
            </a:endParaRPr>
          </a:p>
        </p:txBody>
      </p:sp>
      <p:sp>
        <p:nvSpPr>
          <p:cNvPr id="3" name="Content Placeholder 2">
            <a:extLst>
              <a:ext uri="{FF2B5EF4-FFF2-40B4-BE49-F238E27FC236}">
                <a16:creationId xmlns:a16="http://schemas.microsoft.com/office/drawing/2014/main" id="{AB964930-FBBD-4D23-947E-CA24546E5ADE}"/>
              </a:ext>
            </a:extLst>
          </p:cNvPr>
          <p:cNvSpPr>
            <a:spLocks noGrp="1"/>
          </p:cNvSpPr>
          <p:nvPr>
            <p:ph sz="quarter" idx="13"/>
          </p:nvPr>
        </p:nvSpPr>
        <p:spPr>
          <a:xfrm>
            <a:off x="913774" y="1303506"/>
            <a:ext cx="10895934" cy="4935978"/>
          </a:xfrm>
        </p:spPr>
        <p:txBody>
          <a:bodyPr>
            <a:normAutofit/>
          </a:bodyPr>
          <a:lstStyle/>
          <a:p>
            <a:pPr marL="285750" indent="-514350" algn="r" rtl="1">
              <a:lnSpc>
                <a:spcPct val="107000"/>
              </a:lnSpc>
              <a:spcBef>
                <a:spcPts val="0"/>
              </a:spcBef>
              <a:spcAft>
                <a:spcPts val="800"/>
              </a:spcAft>
              <a:buFont typeface="Wingdings" panose="05000000000000000000" pitchFamily="2" charset="2"/>
              <a:buChar char="q"/>
            </a:pPr>
            <a:r>
              <a:rPr lang="en-US" sz="3200" b="1" kern="100" dirty="0">
                <a:solidFill>
                  <a:schemeClr val="accent3"/>
                </a:solidFill>
                <a:effectLst/>
                <a:latin typeface="Times New Roman" panose="02020603050405020304" pitchFamily="18" charset="0"/>
                <a:ea typeface="Calibri" panose="020F0502020204030204" pitchFamily="34" charset="0"/>
                <a:cs typeface="Arial" panose="020B0604020202020204" pitchFamily="34" charset="0"/>
              </a:rPr>
              <a:t> Specific </a:t>
            </a:r>
            <a:r>
              <a:rPr lang="ps-AF" sz="3200" b="1" kern="100" dirty="0">
                <a:solidFill>
                  <a:schemeClr val="accent3"/>
                </a:solidFill>
                <a:effectLst/>
                <a:latin typeface="Times New Roman" panose="02020603050405020304" pitchFamily="18" charset="0"/>
                <a:ea typeface="Calibri" panose="020F0502020204030204" pitchFamily="34" charset="0"/>
                <a:cs typeface="Arial" panose="020B0604020202020204" pitchFamily="34" charset="0"/>
              </a:rPr>
              <a:t>یا مش</a:t>
            </a:r>
            <a:r>
              <a:rPr lang="ar-SA" sz="3200" b="1" kern="100"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خص:</a:t>
            </a:r>
            <a:r>
              <a:rPr lang="ar-SA" sz="3200" kern="100" dirty="0">
                <a:solidFill>
                  <a:schemeClr val="accent3"/>
                </a:solidFill>
                <a:effectLst/>
                <a:latin typeface="Calibri" panose="020F0502020204030204" pitchFamily="34" charset="0"/>
                <a:ea typeface="Calibri" panose="020F0502020204030204" pitchFamily="34" charset="0"/>
                <a:cs typeface="Arial" panose="020B0604020202020204" pitchFamily="34" charset="0"/>
              </a:rPr>
              <a:t> </a:t>
            </a:r>
            <a:r>
              <a:rPr lang="ar-SA" sz="3200" kern="100" dirty="0">
                <a:effectLst/>
                <a:latin typeface="Calibri" panose="020F0502020204030204" pitchFamily="34" charset="0"/>
                <a:ea typeface="Calibri" panose="020F0502020204030204" pitchFamily="34" charset="0"/>
                <a:cs typeface="Arial" panose="020B0604020202020204" pitchFamily="34" charset="0"/>
              </a:rPr>
              <a:t>اهداف  ما باید واضح ومشخص باشد. ما باید به وضوح وبدون هیچ ابهامی بیان کنیم که می خواهیم به چه چیزی برسیم. به عنوان مثال، به جای گفتن «بهبود آموزش» می‌توان گفت: «افزایش میزان باسوادی در بین کودکان روستایی در مدت دو سال 20 درصد.</a:t>
            </a:r>
            <a:r>
              <a:rPr lang="ps-AF" sz="3200" kern="100" dirty="0">
                <a:effectLst/>
                <a:latin typeface="Calibri" panose="020F0502020204030204" pitchFamily="34" charset="0"/>
                <a:ea typeface="Calibri" panose="020F0502020204030204" pitchFamily="34" charset="0"/>
                <a:cs typeface="Arial" panose="020B0604020202020204" pitchFamily="34" charset="0"/>
              </a:rPr>
              <a:t> </a:t>
            </a:r>
          </a:p>
          <a:p>
            <a:pPr marL="285750" indent="-514350" algn="r" rtl="1">
              <a:lnSpc>
                <a:spcPct val="107000"/>
              </a:lnSpc>
              <a:spcBef>
                <a:spcPts val="0"/>
              </a:spcBef>
              <a:spcAft>
                <a:spcPts val="800"/>
              </a:spcAft>
              <a:buFont typeface="Wingdings" panose="05000000000000000000" pitchFamily="2" charset="2"/>
              <a:buChar char="q"/>
            </a:pPr>
            <a:endParaRPr lang="en-US" sz="700" kern="1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q"/>
            </a:pPr>
            <a:r>
              <a:rPr lang="ps-AF" sz="3200" b="1" dirty="0">
                <a:solidFill>
                  <a:srgbClr val="FF0000"/>
                </a:solidFill>
                <a:effectLst/>
                <a:latin typeface="Times New Roman" panose="02020603050405020304" pitchFamily="18" charset="0"/>
                <a:ea typeface="Calibri" panose="020F0502020204030204" pitchFamily="34" charset="0"/>
              </a:rPr>
              <a:t>  </a:t>
            </a:r>
            <a:r>
              <a:rPr lang="en-US"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Measurable</a:t>
            </a:r>
            <a:r>
              <a:rPr lang="ar-SA"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 قابل اندازه گیری: </a:t>
            </a:r>
            <a:r>
              <a:rPr lang="ar-SA" sz="3200" dirty="0">
                <a:effectLst/>
                <a:latin typeface="Calibri" panose="020F0502020204030204" pitchFamily="34" charset="0"/>
                <a:ea typeface="Calibri" panose="020F0502020204030204" pitchFamily="34" charset="0"/>
                <a:cs typeface="Arial" panose="020B0604020202020204" pitchFamily="34" charset="0"/>
              </a:rPr>
              <a:t>ما باید بتوانیم پیشرفت خود را بسنجیم ومشخص کنیم که آیا به اهداف  خود دست یافته ایم یا خیر. این به معنای استفاده از شاخص‌ها یا معیارهای مشخصی است که می‌توانند کمیت‌سازی شوند. </a:t>
            </a:r>
            <a:endParaRPr lang="en-US" sz="3600" dirty="0"/>
          </a:p>
        </p:txBody>
      </p:sp>
    </p:spTree>
    <p:extLst>
      <p:ext uri="{BB962C8B-B14F-4D97-AF65-F5344CB8AC3E}">
        <p14:creationId xmlns:p14="http://schemas.microsoft.com/office/powerpoint/2010/main" val="1610837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E8EA-C346-4929-9941-6B572CB0E81B}"/>
              </a:ext>
            </a:extLst>
          </p:cNvPr>
          <p:cNvSpPr>
            <a:spLocks noGrp="1"/>
          </p:cNvSpPr>
          <p:nvPr>
            <p:ph type="title"/>
          </p:nvPr>
        </p:nvSpPr>
        <p:spPr/>
        <p:txBody>
          <a:bodyPr/>
          <a:lstStyle/>
          <a:p>
            <a:r>
              <a:rPr lang="prs-AF" b="1" dirty="0">
                <a:solidFill>
                  <a:srgbClr val="C00000"/>
                </a:solidFill>
              </a:rPr>
              <a:t>اهداف نوشتن یک پیشنهاد </a:t>
            </a:r>
            <a:endParaRPr lang="en-US" b="1" dirty="0">
              <a:solidFill>
                <a:srgbClr val="C00000"/>
              </a:solidFill>
            </a:endParaRPr>
          </a:p>
        </p:txBody>
      </p:sp>
      <p:sp>
        <p:nvSpPr>
          <p:cNvPr id="3" name="Content Placeholder 2">
            <a:extLst>
              <a:ext uri="{FF2B5EF4-FFF2-40B4-BE49-F238E27FC236}">
                <a16:creationId xmlns:a16="http://schemas.microsoft.com/office/drawing/2014/main" id="{3943C2B5-9B0D-4F2B-9568-60B254774417}"/>
              </a:ext>
            </a:extLst>
          </p:cNvPr>
          <p:cNvSpPr>
            <a:spLocks noGrp="1"/>
          </p:cNvSpPr>
          <p:nvPr>
            <p:ph sz="quarter" idx="13"/>
          </p:nvPr>
        </p:nvSpPr>
        <p:spPr>
          <a:xfrm>
            <a:off x="913773" y="1896894"/>
            <a:ext cx="10818443" cy="4658889"/>
          </a:xfrm>
        </p:spPr>
        <p:txBody>
          <a:bodyPr>
            <a:normAutofit/>
          </a:bodyPr>
          <a:lstStyle/>
          <a:p>
            <a:pPr algn="r" rtl="1">
              <a:buFont typeface="Wingdings" panose="05000000000000000000" pitchFamily="2" charset="2"/>
              <a:buChar char="q"/>
            </a:pPr>
            <a:r>
              <a:rPr lang="ps-AF"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  </a:t>
            </a:r>
            <a:r>
              <a:rPr lang="en-US"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Achievable</a:t>
            </a:r>
            <a:r>
              <a:rPr lang="ar-SA"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 قابل دستیابی: </a:t>
            </a:r>
            <a:r>
              <a:rPr lang="ar-SA" sz="3200" dirty="0">
                <a:effectLst/>
                <a:latin typeface="Calibri" panose="020F0502020204030204" pitchFamily="34" charset="0"/>
                <a:ea typeface="Calibri" panose="020F0502020204030204" pitchFamily="34" charset="0"/>
                <a:cs typeface="Arial" panose="020B0604020202020204" pitchFamily="34" charset="0"/>
              </a:rPr>
              <a:t>اهداف  ما باید واقع بینانه و قابل دستیابی باشد. ما باید منابع، زمان و ظرفیت در دسترس را در نظر بگیریم. مهم است که اهدافی را تعیین کنیم که در عین حال چالش برانگیز باشند</a:t>
            </a:r>
            <a:r>
              <a:rPr lang="prs-AF" sz="3200" dirty="0">
                <a:effectLst/>
                <a:latin typeface="Calibri" panose="020F0502020204030204" pitchFamily="34" charset="0"/>
                <a:ea typeface="Calibri" panose="020F0502020204030204" pitchFamily="34" charset="0"/>
                <a:cs typeface="Arial" panose="020B0604020202020204" pitchFamily="34" charset="0"/>
              </a:rPr>
              <a:t>.</a:t>
            </a:r>
            <a:endParaRPr lang="ps-AF" sz="32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q"/>
            </a:pPr>
            <a:endParaRPr lang="prs-AF" sz="9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q"/>
            </a:pPr>
            <a:r>
              <a:rPr lang="ps-AF"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  </a:t>
            </a:r>
            <a:r>
              <a:rPr lang="en-US"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Relevant</a:t>
            </a:r>
            <a:r>
              <a:rPr lang="ar-SA"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 مرتبط: </a:t>
            </a:r>
            <a:r>
              <a:rPr lang="ar-SA" sz="3500" dirty="0">
                <a:effectLst/>
                <a:latin typeface="Calibri" panose="020F0502020204030204" pitchFamily="34" charset="0"/>
                <a:ea typeface="Calibri" panose="020F0502020204030204" pitchFamily="34" charset="0"/>
                <a:cs typeface="Arial" panose="020B0604020202020204" pitchFamily="34" charset="0"/>
              </a:rPr>
              <a:t>اهداف  ما باید مستقیماً با مشکلی که قبلاً در پیشنهاد شناسایی کردیم مرتبط باشد. آنها باید با هدف کلی پروژه هماهنگ باشند و در رسیدگی به مشکل شناسایی شده مشارکت داشته باشند. </a:t>
            </a:r>
            <a:endParaRPr lang="en-US" sz="7800" dirty="0"/>
          </a:p>
        </p:txBody>
      </p:sp>
    </p:spTree>
    <p:extLst>
      <p:ext uri="{BB962C8B-B14F-4D97-AF65-F5344CB8AC3E}">
        <p14:creationId xmlns:p14="http://schemas.microsoft.com/office/powerpoint/2010/main" val="871485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417FC-CA5A-4956-AD2D-CBB7A7C1AF47}"/>
              </a:ext>
            </a:extLst>
          </p:cNvPr>
          <p:cNvSpPr>
            <a:spLocks noGrp="1"/>
          </p:cNvSpPr>
          <p:nvPr>
            <p:ph type="title"/>
          </p:nvPr>
        </p:nvSpPr>
        <p:spPr/>
        <p:txBody>
          <a:bodyPr/>
          <a:lstStyle/>
          <a:p>
            <a:r>
              <a:rPr lang="prs-AF" b="1" dirty="0">
                <a:solidFill>
                  <a:srgbClr val="C00000"/>
                </a:solidFill>
              </a:rPr>
              <a:t>اهداف نوشتن یک پیشنهاد </a:t>
            </a:r>
            <a:endParaRPr lang="en-US" b="1" dirty="0">
              <a:solidFill>
                <a:srgbClr val="C00000"/>
              </a:solidFill>
            </a:endParaRPr>
          </a:p>
        </p:txBody>
      </p:sp>
      <p:sp>
        <p:nvSpPr>
          <p:cNvPr id="3" name="Content Placeholder 2">
            <a:extLst>
              <a:ext uri="{FF2B5EF4-FFF2-40B4-BE49-F238E27FC236}">
                <a16:creationId xmlns:a16="http://schemas.microsoft.com/office/drawing/2014/main" id="{D732079A-A130-40B0-921F-EFF7F137EBB3}"/>
              </a:ext>
            </a:extLst>
          </p:cNvPr>
          <p:cNvSpPr>
            <a:spLocks noGrp="1"/>
          </p:cNvSpPr>
          <p:nvPr>
            <p:ph sz="quarter" idx="13"/>
          </p:nvPr>
        </p:nvSpPr>
        <p:spPr/>
        <p:txBody>
          <a:bodyPr>
            <a:normAutofit/>
          </a:bodyPr>
          <a:lstStyle/>
          <a:p>
            <a:pPr algn="r" rtl="1">
              <a:buFont typeface="Wingdings" panose="05000000000000000000" pitchFamily="2" charset="2"/>
              <a:buChar char="q"/>
            </a:pPr>
            <a:r>
              <a:rPr lang="en-US"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tIME-BOUND  </a:t>
            </a:r>
            <a:r>
              <a:rPr lang="ar-SA" sz="3200" b="1" kern="100" dirty="0">
                <a:solidFill>
                  <a:schemeClr val="accent3"/>
                </a:solidFill>
                <a:latin typeface="Times New Roman" panose="02020603050405020304" pitchFamily="18" charset="0"/>
                <a:ea typeface="Calibri" panose="020F0502020204030204" pitchFamily="34" charset="0"/>
                <a:cs typeface="Arial" panose="020B0604020202020204" pitchFamily="34" charset="0"/>
              </a:rPr>
              <a:t> محدود به زمان: </a:t>
            </a:r>
            <a:r>
              <a:rPr lang="ar-SA" sz="3200" kern="100" dirty="0">
                <a:effectLst/>
                <a:latin typeface="Calibri" panose="020F0502020204030204" pitchFamily="34" charset="0"/>
                <a:ea typeface="Calibri" panose="020F0502020204030204" pitchFamily="34" charset="0"/>
                <a:cs typeface="Arial" panose="020B0604020202020204" pitchFamily="34" charset="0"/>
              </a:rPr>
              <a:t>اهداف  ما باید یک بازه زمانی یا مهلت مشخص داشته باشند. این به ما امکان می دهد پیشرفت را دنبال کنیم وطبق برنامه بمانیم. </a:t>
            </a:r>
            <a:endParaRPr lang="en-US" sz="3600" dirty="0"/>
          </a:p>
        </p:txBody>
      </p:sp>
    </p:spTree>
    <p:extLst>
      <p:ext uri="{BB962C8B-B14F-4D97-AF65-F5344CB8AC3E}">
        <p14:creationId xmlns:p14="http://schemas.microsoft.com/office/powerpoint/2010/main" val="92350366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Droplet</Template>
  <TotalTime>77</TotalTime>
  <Words>371</Words>
  <Application>Microsoft Office PowerPoint</Application>
  <PresentationFormat>Widescreen</PresentationFormat>
  <Paragraphs>18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 New Roman</vt:lpstr>
      <vt:lpstr>Tw Cen MT</vt:lpstr>
      <vt:lpstr>Wingdings</vt:lpstr>
      <vt:lpstr>Droplet</vt:lpstr>
      <vt:lpstr>PowerPoint Presentation</vt:lpstr>
      <vt:lpstr>اهمیت نوشتن پروپوزال</vt:lpstr>
      <vt:lpstr>اهمیت نوشتن پروپوزال</vt:lpstr>
      <vt:lpstr>اهمیت نوشتن پروپوزال</vt:lpstr>
      <vt:lpstr>اهداف نوشتن یک پیشنهاد </vt:lpstr>
      <vt:lpstr>PowerPoint Presentation</vt:lpstr>
      <vt:lpstr>اهداف نوشتن یک پیشنهاد </vt:lpstr>
      <vt:lpstr>اهداف نوشتن یک پیشنهاد </vt:lpstr>
      <vt:lpstr>اهداف نوشتن یک پیشنهاد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اهمیت نوشتن پروپوزال</dc:title>
  <dc:creator>Mohammad Ghaus Shahryar</dc:creator>
  <cp:lastModifiedBy>Ahmad Nabi Ahmadzai</cp:lastModifiedBy>
  <cp:revision>9</cp:revision>
  <dcterms:created xsi:type="dcterms:W3CDTF">2024-07-01T15:46:52Z</dcterms:created>
  <dcterms:modified xsi:type="dcterms:W3CDTF">2024-07-02T04:01:26Z</dcterms:modified>
</cp:coreProperties>
</file>