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7" r:id="rId2"/>
    <p:sldId id="261" r:id="rId3"/>
    <p:sldId id="258" r:id="rId4"/>
    <p:sldId id="259"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3525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71117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929574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7244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1287227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8EC1B99-7E2D-42C9-BA2E-AD398F3477A8}"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682634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8EC1B99-7E2D-42C9-BA2E-AD398F3477A8}"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617424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13629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766403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2FE9C-2A2D-4F16-B0DC-2ED140BB96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46A187-ABE6-4F71-B461-5F95694B63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57A7D-9032-4023-8722-4B999D93A143}"/>
              </a:ext>
            </a:extLst>
          </p:cNvPr>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a:extLst>
              <a:ext uri="{FF2B5EF4-FFF2-40B4-BE49-F238E27FC236}">
                <a16:creationId xmlns:a16="http://schemas.microsoft.com/office/drawing/2014/main" id="{12941AA3-1300-4094-825C-FEDE5A925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9F88A7-69CE-4B7A-9D81-4FFD8AD93F0C}"/>
              </a:ext>
            </a:extLst>
          </p:cNvPr>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72896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443375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89343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005940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EC1B99-7E2D-42C9-BA2E-AD398F3477A8}" type="datetimeFigureOut">
              <a:rPr lang="en-US" smtClean="0"/>
              <a:t>7/7/2024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202895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EC1B99-7E2D-42C9-BA2E-AD398F3477A8}"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37468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8EC1B99-7E2D-42C9-BA2E-AD398F3477A8}" type="datetimeFigureOut">
              <a:rPr lang="en-US" smtClean="0"/>
              <a:t>7/7/2024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87708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407438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77061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8EC1B99-7E2D-42C9-BA2E-AD398F3477A8}" type="datetimeFigureOut">
              <a:rPr lang="en-US" smtClean="0"/>
              <a:t>7/7/2024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DB92B2D-6124-4B0D-A170-BF461D6792BD}" type="slidenum">
              <a:rPr lang="en-US" smtClean="0"/>
              <a:t>‹#›</a:t>
            </a:fld>
            <a:endParaRPr lang="en-US"/>
          </a:p>
        </p:txBody>
      </p:sp>
    </p:spTree>
    <p:extLst>
      <p:ext uri="{BB962C8B-B14F-4D97-AF65-F5344CB8AC3E}">
        <p14:creationId xmlns:p14="http://schemas.microsoft.com/office/powerpoint/2010/main" val="168485141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4BE68F-4DF9-463E-A70D-9DABDF0ED46B}"/>
              </a:ext>
            </a:extLst>
          </p:cNvPr>
          <p:cNvSpPr>
            <a:spLocks noGrp="1"/>
          </p:cNvSpPr>
          <p:nvPr>
            <p:ph idx="1"/>
          </p:nvPr>
        </p:nvSpPr>
        <p:spPr>
          <a:xfrm>
            <a:off x="350363" y="2531999"/>
            <a:ext cx="11491274" cy="4562573"/>
          </a:xfrm>
        </p:spPr>
        <p:txBody>
          <a:bodyPr/>
          <a:lstStyle/>
          <a:p>
            <a:pPr marL="0" indent="0" algn="ctr">
              <a:buNone/>
            </a:pPr>
            <a:r>
              <a:rPr lang="ar-SA" sz="5500" b="1" kern="100" dirty="0">
                <a:solidFill>
                  <a:srgbClr val="C00000"/>
                </a:solidFill>
                <a:effectLst/>
                <a:latin typeface="Calibri" panose="020F0502020204030204" pitchFamily="34" charset="0"/>
                <a:ea typeface="Calibri" panose="020F0502020204030204" pitchFamily="34" charset="0"/>
                <a:cs typeface="B Nazanin"/>
              </a:rPr>
              <a:t>بررسی جذب کمک های مالی</a:t>
            </a:r>
            <a:endParaRPr lang="en-US" sz="5500" b="1"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3582078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05B8D3-F417-44E1-BAEA-B62C19347D03}"/>
              </a:ext>
            </a:extLst>
          </p:cNvPr>
          <p:cNvSpPr>
            <a:spLocks noGrp="1"/>
          </p:cNvSpPr>
          <p:nvPr>
            <p:ph idx="1"/>
          </p:nvPr>
        </p:nvSpPr>
        <p:spPr>
          <a:xfrm>
            <a:off x="546755" y="377071"/>
            <a:ext cx="11321591" cy="6155703"/>
          </a:xfrm>
        </p:spPr>
        <p:txBody>
          <a:bodyPr>
            <a:normAutofit fontScale="92500" lnSpcReduction="20000"/>
          </a:bodyPr>
          <a:lstStyle/>
          <a:p>
            <a:pPr marL="0" indent="0" algn="r" rtl="1">
              <a:buNone/>
            </a:pPr>
            <a:r>
              <a:rPr lang="prs-AF" sz="4300" dirty="0">
                <a:solidFill>
                  <a:srgbClr val="C00000"/>
                </a:solidFill>
              </a:rPr>
              <a:t>جذب کمک های مالی چیست</a:t>
            </a:r>
          </a:p>
          <a:p>
            <a:pPr algn="r" rtl="1">
              <a:buFont typeface="Wingdings" panose="05000000000000000000" pitchFamily="2" charset="2"/>
              <a:buChar char="q"/>
            </a:pPr>
            <a:r>
              <a:rPr lang="ps-AF" sz="3200" dirty="0">
                <a:effectLst/>
                <a:latin typeface="Calibri" panose="020F0502020204030204" pitchFamily="34" charset="0"/>
                <a:ea typeface="Calibri" panose="020F0502020204030204" pitchFamily="34" charset="0"/>
                <a:cs typeface="B Nazanin"/>
              </a:rPr>
              <a:t> </a:t>
            </a:r>
            <a:r>
              <a:rPr lang="ar-SA" sz="3200" dirty="0">
                <a:effectLst/>
                <a:latin typeface="Calibri" panose="020F0502020204030204" pitchFamily="34" charset="0"/>
                <a:ea typeface="Calibri" panose="020F0502020204030204" pitchFamily="34" charset="0"/>
                <a:cs typeface="B Nazanin"/>
              </a:rPr>
              <a:t>جمع‌آوری سرمایه به معنای فروش یک ایده به کسی است که ابزاری برای تحقق آن دارد. آنها ممکن است پول مورد نیاز یا حمایت مالی یا حمایتی را در نوع یا خدمات به شما ارائه دهند</a:t>
            </a:r>
            <a:endParaRPr lang="prs-AF" sz="32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ar-SA" sz="3200" kern="100" dirty="0">
                <a:effectLst/>
                <a:latin typeface="Calibri" panose="020F0502020204030204" pitchFamily="34" charset="0"/>
                <a:ea typeface="Calibri" panose="020F0502020204030204" pitchFamily="34" charset="0"/>
                <a:cs typeface="B Nazanin"/>
              </a:rPr>
              <a:t> جذب کمک های مالی روند  جذب کمک های داوطلبانه پول یا سایر منابع، از طریق درخواست کمک های مالی از سازمان های اهداکننده، افراد، مشاغل یا بنیادهای خیریه است.</a:t>
            </a:r>
            <a:endParaRPr lang="prs-AF" sz="3200" kern="1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ps-AF" sz="3200" kern="100" dirty="0">
                <a:effectLst/>
                <a:latin typeface="Calibri" panose="020F0502020204030204" pitchFamily="34" charset="0"/>
                <a:ea typeface="Calibri" panose="020F0502020204030204" pitchFamily="34" charset="0"/>
                <a:cs typeface="B Nazanin"/>
              </a:rPr>
              <a:t> </a:t>
            </a:r>
            <a:r>
              <a:rPr lang="ar-SA" sz="3200" kern="100" dirty="0">
                <a:effectLst/>
                <a:latin typeface="Calibri" panose="020F0502020204030204" pitchFamily="34" charset="0"/>
                <a:ea typeface="Calibri" panose="020F0502020204030204" pitchFamily="34" charset="0"/>
                <a:cs typeface="B Nazanin"/>
              </a:rPr>
              <a:t>اما جذب کمک مالی فراتر از این است - پول تنها بخشی از روند  است. جذب کمک مالی در مورد ایجاد روابط با افراد یا سازمان هایی است که می تواند به شما کمک کند تا به آنچه می خواهید دست یابید و به شما کمک می کند به آن افراد/سازمان ها کمک کنید تا به آنچه می خواهند دست یابند.</a:t>
            </a:r>
            <a:endParaRPr lang="prs-AF" sz="3200" kern="100" dirty="0">
              <a:effectLst/>
              <a:latin typeface="Calibri" panose="020F0502020204030204" pitchFamily="34" charset="0"/>
              <a:ea typeface="Calibri" panose="020F0502020204030204" pitchFamily="34" charset="0"/>
              <a:cs typeface="B Nazanin"/>
            </a:endParaRPr>
          </a:p>
          <a:p>
            <a:pPr marL="0" indent="0" algn="r" rtl="1">
              <a:buNone/>
            </a:pP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4400" dirty="0"/>
          </a:p>
        </p:txBody>
      </p:sp>
    </p:spTree>
    <p:extLst>
      <p:ext uri="{BB962C8B-B14F-4D97-AF65-F5344CB8AC3E}">
        <p14:creationId xmlns:p14="http://schemas.microsoft.com/office/powerpoint/2010/main" val="150331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6DD895-3614-4564-8B25-7DDBEEF03EE2}"/>
              </a:ext>
            </a:extLst>
          </p:cNvPr>
          <p:cNvSpPr>
            <a:spLocks noGrp="1"/>
          </p:cNvSpPr>
          <p:nvPr>
            <p:ph idx="1"/>
          </p:nvPr>
        </p:nvSpPr>
        <p:spPr>
          <a:xfrm>
            <a:off x="471340" y="595042"/>
            <a:ext cx="11510128" cy="6022574"/>
          </a:xfrm>
        </p:spPr>
        <p:txBody>
          <a:bodyPr>
            <a:normAutofit/>
          </a:bodyPr>
          <a:lstStyle/>
          <a:p>
            <a:pPr marL="0" indent="0" algn="ctr" rtl="1">
              <a:buNone/>
            </a:pPr>
            <a:r>
              <a:rPr lang="prs-AF" sz="4000" b="1" dirty="0">
                <a:solidFill>
                  <a:srgbClr val="C00000"/>
                </a:solidFill>
                <a:latin typeface="Calibri" panose="020F0502020204030204" pitchFamily="34" charset="0"/>
                <a:ea typeface="Calibri" panose="020F0502020204030204" pitchFamily="34" charset="0"/>
                <a:cs typeface="B Nazanin"/>
              </a:rPr>
              <a:t>جذب کمک های مالی</a:t>
            </a:r>
          </a:p>
          <a:p>
            <a:pPr algn="r" rtl="1">
              <a:buFont typeface="Wingdings" panose="05000000000000000000" pitchFamily="2" charset="2"/>
              <a:buChar char="q"/>
            </a:pPr>
            <a:r>
              <a:rPr lang="ps-AF"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کار سازمان‌های غیر دولتی</a:t>
            </a:r>
            <a:r>
              <a:rPr lang="en-US" sz="3600" dirty="0">
                <a:effectLst/>
                <a:latin typeface="Calibri" panose="020F0502020204030204" pitchFamily="34" charset="0"/>
                <a:ea typeface="Calibri" panose="020F0502020204030204" pitchFamily="34" charset="0"/>
                <a:cs typeface="B Nazanin"/>
              </a:rPr>
              <a:t> (NGOs) </a:t>
            </a:r>
            <a:r>
              <a:rPr lang="ar-SA" sz="3600" dirty="0">
                <a:effectLst/>
                <a:latin typeface="Calibri" panose="020F0502020204030204" pitchFamily="34" charset="0"/>
                <a:ea typeface="Calibri" panose="020F0502020204030204" pitchFamily="34" charset="0"/>
                <a:cs typeface="B Nazanin"/>
              </a:rPr>
              <a:t>در کشورهای در حال توسعه برای میلیون‌ها نفر حیاتی است. آن‌ها به جوامع کمک می‌کنند تا به زندگی خود ادامه دهند</a:t>
            </a:r>
            <a:endParaRPr lang="prs-AF" sz="36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ps-AF"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برای کسب منابع مالی کافی، سازمانهای غیر دولتی</a:t>
            </a:r>
            <a:r>
              <a:rPr lang="ar-SA" sz="3600" dirty="0">
                <a:effectLst/>
                <a:ea typeface="Calibri" panose="020F0502020204030204" pitchFamily="34" charset="0"/>
                <a:cs typeface="Calibri" panose="020F0502020204030204" pitchFamily="34" charset="0"/>
              </a:rPr>
              <a:t> </a:t>
            </a:r>
            <a:r>
              <a:rPr lang="ar-SA" sz="3600" dirty="0">
                <a:effectLst/>
                <a:latin typeface="Calibri" panose="020F0502020204030204" pitchFamily="34" charset="0"/>
                <a:ea typeface="Calibri" panose="020F0502020204030204" pitchFamily="34" charset="0"/>
                <a:cs typeface="B Nazanin"/>
              </a:rPr>
              <a:t>باید همه فعالیت‌های ذیل را انجام دهند زیرا بدون آن‌ها جمع‌آوری کمک‌های مالی به چالش کشیده می‌شود</a:t>
            </a:r>
            <a:endParaRPr lang="en-US" sz="8800" dirty="0"/>
          </a:p>
        </p:txBody>
      </p:sp>
    </p:spTree>
    <p:extLst>
      <p:ext uri="{BB962C8B-B14F-4D97-AF65-F5344CB8AC3E}">
        <p14:creationId xmlns:p14="http://schemas.microsoft.com/office/powerpoint/2010/main" val="394712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72A239-FCD3-40A0-9C11-175BAF59B9E0}"/>
              </a:ext>
            </a:extLst>
          </p:cNvPr>
          <p:cNvSpPr>
            <a:spLocks noGrp="1"/>
          </p:cNvSpPr>
          <p:nvPr>
            <p:ph idx="1"/>
          </p:nvPr>
        </p:nvSpPr>
        <p:spPr>
          <a:xfrm>
            <a:off x="424206" y="471340"/>
            <a:ext cx="11491274" cy="6080289"/>
          </a:xfrm>
        </p:spPr>
        <p:txBody>
          <a:bodyPr>
            <a:normAutofit/>
          </a:bodyPr>
          <a:lstStyle/>
          <a:p>
            <a:pPr marL="0" indent="0" algn="ctr" rtl="1">
              <a:buNone/>
            </a:pPr>
            <a:r>
              <a:rPr lang="prs-AF" sz="4000" b="1" dirty="0">
                <a:solidFill>
                  <a:srgbClr val="C00000"/>
                </a:solidFill>
                <a:latin typeface="Calibri" panose="020F0502020204030204" pitchFamily="34" charset="0"/>
                <a:ea typeface="Calibri" panose="020F0502020204030204" pitchFamily="34" charset="0"/>
                <a:cs typeface="B Nazanin"/>
              </a:rPr>
              <a:t>نکات مهم در جذب کمک های مالی</a:t>
            </a:r>
            <a:endParaRPr lang="ps-AF" sz="4000" b="1" dirty="0">
              <a:solidFill>
                <a:srgbClr val="C00000"/>
              </a:solidFill>
              <a:latin typeface="Calibri" panose="020F0502020204030204" pitchFamily="34" charset="0"/>
              <a:ea typeface="Calibri" panose="020F0502020204030204" pitchFamily="34" charset="0"/>
              <a:cs typeface="B Nazanin"/>
            </a:endParaRPr>
          </a:p>
          <a:p>
            <a:pPr algn="r" rtl="1">
              <a:lnSpc>
                <a:spcPct val="200000"/>
              </a:lnSpc>
              <a:buFont typeface="Wingdings" panose="05000000000000000000" pitchFamily="2" charset="2"/>
              <a:buChar char="q"/>
            </a:pPr>
            <a:r>
              <a:rPr lang="ps-AF"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منابع مالی متنوع</a:t>
            </a:r>
            <a:endParaRPr lang="prs-AF" sz="3600" dirty="0">
              <a:effectLst/>
              <a:latin typeface="Calibri" panose="020F0502020204030204" pitchFamily="34" charset="0"/>
              <a:ea typeface="Calibri" panose="020F0502020204030204" pitchFamily="34" charset="0"/>
              <a:cs typeface="B Nazanin"/>
            </a:endParaRPr>
          </a:p>
          <a:p>
            <a:pPr algn="r" rtl="1">
              <a:lnSpc>
                <a:spcPct val="200000"/>
              </a:lnSpc>
              <a:buFont typeface="Wingdings" panose="05000000000000000000" pitchFamily="2" charset="2"/>
              <a:buChar char="q"/>
            </a:pPr>
            <a:r>
              <a:rPr lang="ps-AF"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مشارکت اهداکنندگان</a:t>
            </a:r>
            <a:endParaRPr lang="prs-AF" sz="3600" dirty="0">
              <a:effectLst/>
              <a:latin typeface="Calibri" panose="020F0502020204030204" pitchFamily="34" charset="0"/>
              <a:ea typeface="Calibri" panose="020F0502020204030204" pitchFamily="34" charset="0"/>
              <a:cs typeface="B Nazanin"/>
            </a:endParaRPr>
          </a:p>
          <a:p>
            <a:pPr algn="r" rtl="1">
              <a:lnSpc>
                <a:spcPct val="200000"/>
              </a:lnSpc>
              <a:buFont typeface="Wingdings" panose="05000000000000000000" pitchFamily="2" charset="2"/>
              <a:buChar char="q"/>
            </a:pPr>
            <a:r>
              <a:rPr lang="ps-AF"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شفافیت و پاسخگویی</a:t>
            </a:r>
            <a:endParaRPr lang="prs-AF" sz="3600" dirty="0">
              <a:effectLst/>
              <a:latin typeface="B Nazanin"/>
              <a:ea typeface="Calibri" panose="020F0502020204030204" pitchFamily="34" charset="0"/>
            </a:endParaRPr>
          </a:p>
          <a:p>
            <a:pPr algn="r" rtl="1">
              <a:lnSpc>
                <a:spcPct val="200000"/>
              </a:lnSpc>
              <a:buFont typeface="Wingdings" panose="05000000000000000000" pitchFamily="2" charset="2"/>
              <a:buChar char="q"/>
            </a:pPr>
            <a:r>
              <a:rPr lang="ps-AF"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مشارکت جامعه</a:t>
            </a:r>
            <a:endParaRPr lang="en-US" sz="3600" dirty="0"/>
          </a:p>
        </p:txBody>
      </p:sp>
    </p:spTree>
    <p:extLst>
      <p:ext uri="{BB962C8B-B14F-4D97-AF65-F5344CB8AC3E}">
        <p14:creationId xmlns:p14="http://schemas.microsoft.com/office/powerpoint/2010/main" val="1945964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FB40A-0564-46E2-80E8-FC856F364D4D}"/>
              </a:ext>
            </a:extLst>
          </p:cNvPr>
          <p:cNvSpPr>
            <a:spLocks noGrp="1"/>
          </p:cNvSpPr>
          <p:nvPr>
            <p:ph type="title"/>
          </p:nvPr>
        </p:nvSpPr>
        <p:spPr>
          <a:xfrm>
            <a:off x="838200" y="365126"/>
            <a:ext cx="10515600" cy="775518"/>
          </a:xfrm>
        </p:spPr>
        <p:txBody>
          <a:bodyPr>
            <a:noAutofit/>
          </a:bodyPr>
          <a:lstStyle/>
          <a:p>
            <a:pPr algn="ctr"/>
            <a:r>
              <a:rPr lang="ar-SA" sz="4000" b="1" kern="100" dirty="0">
                <a:solidFill>
                  <a:srgbClr val="C00000"/>
                </a:solidFill>
                <a:effectLst/>
                <a:latin typeface="Calibri" panose="020F0502020204030204" pitchFamily="34" charset="0"/>
                <a:ea typeface="Calibri" panose="020F0502020204030204" pitchFamily="34" charset="0"/>
                <a:cs typeface="B Nazanin"/>
              </a:rPr>
              <a:t>چرا جذب کمک های مالی انجام میدهیم؟</a:t>
            </a:r>
            <a:br>
              <a:rPr lang="en-US" sz="4000"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rPr>
            </a:br>
            <a:endParaRPr lang="en-US" sz="4000" dirty="0">
              <a:solidFill>
                <a:srgbClr val="C00000"/>
              </a:solidFill>
            </a:endParaRPr>
          </a:p>
        </p:txBody>
      </p:sp>
      <p:sp>
        <p:nvSpPr>
          <p:cNvPr id="3" name="Content Placeholder 2">
            <a:extLst>
              <a:ext uri="{FF2B5EF4-FFF2-40B4-BE49-F238E27FC236}">
                <a16:creationId xmlns:a16="http://schemas.microsoft.com/office/drawing/2014/main" id="{B794BAF2-161E-477C-9BC5-F9E882A90B27}"/>
              </a:ext>
            </a:extLst>
          </p:cNvPr>
          <p:cNvSpPr>
            <a:spLocks noGrp="1"/>
          </p:cNvSpPr>
          <p:nvPr>
            <p:ph idx="1"/>
          </p:nvPr>
        </p:nvSpPr>
        <p:spPr>
          <a:xfrm>
            <a:off x="631596" y="1140644"/>
            <a:ext cx="10972800" cy="5352230"/>
          </a:xfrm>
        </p:spPr>
        <p:txBody>
          <a:bodyPr>
            <a:normAutofit lnSpcReduction="10000"/>
          </a:bodyPr>
          <a:lstStyle/>
          <a:p>
            <a:pPr algn="r" rtl="1">
              <a:buFont typeface="Wingdings" panose="05000000000000000000" pitchFamily="2" charset="2"/>
              <a:buChar char="Ø"/>
            </a:pPr>
            <a:endParaRPr lang="prs-AF" sz="3600" dirty="0">
              <a:latin typeface="B Nazanin"/>
              <a:ea typeface="Calibri" panose="020F0502020204030204" pitchFamily="34" charset="0"/>
              <a:cs typeface="B Nazanin"/>
            </a:endParaRPr>
          </a:p>
          <a:p>
            <a:pPr marR="0" lvl="0" algn="r" rtl="1">
              <a:lnSpc>
                <a:spcPct val="115000"/>
              </a:lnSpc>
              <a:spcBef>
                <a:spcPts val="0"/>
              </a:spcBef>
              <a:spcAft>
                <a:spcPts val="800"/>
              </a:spcAft>
              <a:buFont typeface="Wingdings" panose="05000000000000000000" pitchFamily="2" charset="2"/>
              <a:buChar char="q"/>
              <a:tabLst>
                <a:tab pos="708660" algn="l"/>
              </a:tabLst>
            </a:pPr>
            <a:r>
              <a:rPr lang="ps-AF" sz="3600" kern="100" dirty="0">
                <a:effectLst/>
                <a:latin typeface="B Nazanin"/>
                <a:ea typeface="Calibri" panose="020F0502020204030204" pitchFamily="34" charset="0"/>
                <a:cs typeface="B Nazanin"/>
              </a:rPr>
              <a:t> </a:t>
            </a:r>
            <a:r>
              <a:rPr lang="ar-SA" sz="3600" kern="100" dirty="0">
                <a:effectLst/>
                <a:latin typeface="B Nazanin"/>
                <a:ea typeface="Calibri" panose="020F0502020204030204" pitchFamily="34" charset="0"/>
                <a:cs typeface="B Nazanin"/>
              </a:rPr>
              <a:t>پروژه ها و فعالیت های پایدار</a:t>
            </a: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q"/>
            </a:pPr>
            <a:r>
              <a:rPr lang="ps-AF" sz="3600" kern="100" dirty="0">
                <a:effectLst/>
                <a:latin typeface="B Nazanin"/>
                <a:ea typeface="Calibri" panose="020F0502020204030204" pitchFamily="34" charset="0"/>
                <a:cs typeface="Arial" panose="020B0604020202020204" pitchFamily="34" charset="0"/>
              </a:rPr>
              <a:t> </a:t>
            </a:r>
            <a:r>
              <a:rPr lang="ar-SA" sz="3600" kern="100" dirty="0">
                <a:effectLst/>
                <a:latin typeface="B Nazanin"/>
                <a:ea typeface="Calibri" panose="020F0502020204030204" pitchFamily="34" charset="0"/>
                <a:cs typeface="Arial" panose="020B0604020202020204" pitchFamily="34" charset="0"/>
              </a:rPr>
              <a:t>تضمین تداوم</a:t>
            </a: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q"/>
            </a:pPr>
            <a:r>
              <a:rPr lang="ar-SA" sz="3600" kern="100" dirty="0">
                <a:effectLst/>
                <a:latin typeface="B Nazanin"/>
                <a:ea typeface="Calibri" panose="020F0502020204030204" pitchFamily="34" charset="0"/>
                <a:cs typeface="B Nazanin"/>
              </a:rPr>
              <a:t> ایجاد حمایت عمومی</a:t>
            </a: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q"/>
            </a:pPr>
            <a:r>
              <a:rPr lang="en-US" sz="3600" kern="100" dirty="0">
                <a:effectLst/>
                <a:latin typeface="B Nazanin"/>
                <a:ea typeface="Calibri" panose="020F0502020204030204" pitchFamily="34" charset="0"/>
                <a:cs typeface="Arial" panose="020B0604020202020204" pitchFamily="34" charset="0"/>
              </a:rPr>
              <a:t> </a:t>
            </a:r>
            <a:r>
              <a:rPr lang="ar-SA" sz="3600" kern="100" dirty="0">
                <a:effectLst/>
                <a:latin typeface="B Nazanin"/>
                <a:ea typeface="Calibri" panose="020F0502020204030204" pitchFamily="34" charset="0"/>
                <a:cs typeface="Arial" panose="020B0604020202020204" pitchFamily="34" charset="0"/>
              </a:rPr>
              <a:t>گسترش آگاهی</a:t>
            </a: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q"/>
            </a:pPr>
            <a:r>
              <a:rPr lang="ps-AF" sz="3600" kern="100" dirty="0">
                <a:effectLst/>
                <a:latin typeface="B Nazanin"/>
                <a:ea typeface="Calibri" panose="020F0502020204030204" pitchFamily="34" charset="0"/>
                <a:cs typeface="B Nazanin"/>
              </a:rPr>
              <a:t> </a:t>
            </a:r>
            <a:r>
              <a:rPr lang="ar-SA" sz="3600" kern="100" dirty="0">
                <a:effectLst/>
                <a:latin typeface="B Nazanin"/>
                <a:ea typeface="Calibri" panose="020F0502020204030204" pitchFamily="34" charset="0"/>
                <a:cs typeface="B Nazanin"/>
              </a:rPr>
              <a:t>گسترش شبکه و مشارکت</a:t>
            </a:r>
            <a:endParaRPr lang="en-US" sz="3600" kern="100" dirty="0">
              <a:effectLst/>
              <a:latin typeface="B Nazanin"/>
              <a:ea typeface="Calibri" panose="020F0502020204030204" pitchFamily="34" charset="0"/>
              <a:cs typeface="B Nazanin"/>
            </a:endParaRPr>
          </a:p>
          <a:p>
            <a:pPr algn="r" rtl="1">
              <a:buFont typeface="Wingdings" panose="05000000000000000000" pitchFamily="2" charset="2"/>
              <a:buChar char="q"/>
            </a:pPr>
            <a:r>
              <a:rPr lang="ps-AF" sz="3600" kern="100" dirty="0">
                <a:effectLst/>
                <a:latin typeface="B Nazanin"/>
                <a:ea typeface="Calibri" panose="020F0502020204030204" pitchFamily="34" charset="0"/>
                <a:cs typeface="B Nazanin"/>
              </a:rPr>
              <a:t> </a:t>
            </a:r>
            <a:r>
              <a:rPr lang="ar-SA" sz="3600" kern="100" dirty="0">
                <a:effectLst/>
                <a:latin typeface="B Nazanin"/>
                <a:ea typeface="Calibri" panose="020F0502020204030204" pitchFamily="34" charset="0"/>
                <a:cs typeface="B Nazanin"/>
              </a:rPr>
              <a:t>رشد و تجربه شخصی</a:t>
            </a: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prs-AF" sz="5400" dirty="0">
              <a:effectLst/>
              <a:latin typeface="B Nazanin"/>
              <a:ea typeface="Calibri" panose="020F0502020204030204" pitchFamily="34" charset="0"/>
              <a:cs typeface="B Nazanin"/>
            </a:endParaRPr>
          </a:p>
        </p:txBody>
      </p:sp>
    </p:spTree>
    <p:extLst>
      <p:ext uri="{BB962C8B-B14F-4D97-AF65-F5344CB8AC3E}">
        <p14:creationId xmlns:p14="http://schemas.microsoft.com/office/powerpoint/2010/main" val="116522722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216</TotalTime>
  <Words>266</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 Nazanin</vt:lpstr>
      <vt:lpstr>Calibri</vt:lpstr>
      <vt:lpstr>Tw Cen MT</vt:lpstr>
      <vt:lpstr>Wingdings</vt:lpstr>
      <vt:lpstr>Droplet</vt:lpstr>
      <vt:lpstr>PowerPoint Presentation</vt:lpstr>
      <vt:lpstr>PowerPoint Presentation</vt:lpstr>
      <vt:lpstr>PowerPoint Presentation</vt:lpstr>
      <vt:lpstr>PowerPoint Presentation</vt:lpstr>
      <vt:lpstr>چرا جذب کمک های مالی انجام میدهیم؟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Ghaus Shahryar</dc:creator>
  <cp:lastModifiedBy>Ahmad Nabi Ahmadzai</cp:lastModifiedBy>
  <cp:revision>11</cp:revision>
  <dcterms:created xsi:type="dcterms:W3CDTF">2024-06-27T07:58:31Z</dcterms:created>
  <dcterms:modified xsi:type="dcterms:W3CDTF">2024-07-07T07:11:19Z</dcterms:modified>
</cp:coreProperties>
</file>