
<file path=[Content_Types].xml><?xml version="1.0" encoding="utf-8"?>
<Types xmlns="http://schemas.openxmlformats.org/package/2006/content-types">
  <Default Extension="emf" ContentType="image/x-emf"/>
  <Default Extension="gif" ContentType="image/gif"/>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29"/>
  </p:notesMasterIdLst>
  <p:sldIdLst>
    <p:sldId id="408" r:id="rId3"/>
    <p:sldId id="409" r:id="rId4"/>
    <p:sldId id="394" r:id="rId5"/>
    <p:sldId id="920" r:id="rId6"/>
    <p:sldId id="919" r:id="rId7"/>
    <p:sldId id="393" r:id="rId8"/>
    <p:sldId id="379" r:id="rId9"/>
    <p:sldId id="257" r:id="rId10"/>
    <p:sldId id="916" r:id="rId11"/>
    <p:sldId id="258" r:id="rId12"/>
    <p:sldId id="915" r:id="rId13"/>
    <p:sldId id="279" r:id="rId14"/>
    <p:sldId id="921" r:id="rId15"/>
    <p:sldId id="909" r:id="rId16"/>
    <p:sldId id="910" r:id="rId17"/>
    <p:sldId id="911" r:id="rId18"/>
    <p:sldId id="263" r:id="rId19"/>
    <p:sldId id="264" r:id="rId20"/>
    <p:sldId id="266" r:id="rId21"/>
    <p:sldId id="922" r:id="rId22"/>
    <p:sldId id="923" r:id="rId23"/>
    <p:sldId id="924" r:id="rId24"/>
    <p:sldId id="925" r:id="rId25"/>
    <p:sldId id="926" r:id="rId26"/>
    <p:sldId id="927" r:id="rId27"/>
    <p:sldId id="278"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84D4D"/>
    <a:srgbClr val="00669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83401" autoAdjust="0"/>
  </p:normalViewPr>
  <p:slideViewPr>
    <p:cSldViewPr>
      <p:cViewPr varScale="1">
        <p:scale>
          <a:sx n="114" d="100"/>
          <a:sy n="114" d="100"/>
        </p:scale>
        <p:origin x="1524"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microsoft.com/office/2016/11/relationships/changesInfo" Target="changesInfos/changesInfo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 Id="rId8" Type="http://schemas.openxmlformats.org/officeDocument/2006/relationships/slide" Target="slides/slide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Samim Kohistani" userId="da4f947499ba09dd" providerId="LiveId" clId="{C0024DDC-AF8D-406F-8ABA-4AC23D848D87}"/>
    <pc:docChg chg="undo custSel modSld">
      <pc:chgData name="M.Samim Kohistani" userId="da4f947499ba09dd" providerId="LiveId" clId="{C0024DDC-AF8D-406F-8ABA-4AC23D848D87}" dt="2024-05-30T12:37:21.471" v="338"/>
      <pc:docMkLst>
        <pc:docMk/>
      </pc:docMkLst>
      <pc:sldChg chg="modSp mod">
        <pc:chgData name="M.Samim Kohistani" userId="da4f947499ba09dd" providerId="LiveId" clId="{C0024DDC-AF8D-406F-8ABA-4AC23D848D87}" dt="2024-05-30T11:12:36.536" v="154" actId="1076"/>
        <pc:sldMkLst>
          <pc:docMk/>
          <pc:sldMk cId="0" sldId="257"/>
        </pc:sldMkLst>
        <pc:spChg chg="mod">
          <ac:chgData name="M.Samim Kohistani" userId="da4f947499ba09dd" providerId="LiveId" clId="{C0024DDC-AF8D-406F-8ABA-4AC23D848D87}" dt="2024-05-30T11:08:14.028" v="129" actId="27636"/>
          <ac:spMkLst>
            <pc:docMk/>
            <pc:sldMk cId="0" sldId="257"/>
            <ac:spMk id="5" creationId="{FD6CE6C6-31BC-CE27-D079-FB987A9F5435}"/>
          </ac:spMkLst>
        </pc:spChg>
        <pc:spChg chg="mod">
          <ac:chgData name="M.Samim Kohistani" userId="da4f947499ba09dd" providerId="LiveId" clId="{C0024DDC-AF8D-406F-8ABA-4AC23D848D87}" dt="2024-05-30T11:12:08.285" v="146" actId="1076"/>
          <ac:spMkLst>
            <pc:docMk/>
            <pc:sldMk cId="0" sldId="257"/>
            <ac:spMk id="7" creationId="{77A6EA04-C69E-FA82-7F89-B38C5655F8AC}"/>
          </ac:spMkLst>
        </pc:spChg>
        <pc:picChg chg="mod">
          <ac:chgData name="M.Samim Kohistani" userId="da4f947499ba09dd" providerId="LiveId" clId="{C0024DDC-AF8D-406F-8ABA-4AC23D848D87}" dt="2024-05-30T11:12:36.536" v="154" actId="1076"/>
          <ac:picMkLst>
            <pc:docMk/>
            <pc:sldMk cId="0" sldId="257"/>
            <ac:picMk id="8" creationId="{9FEC8317-6A40-DD1B-FE44-A5C48BDEC788}"/>
          </ac:picMkLst>
        </pc:picChg>
      </pc:sldChg>
      <pc:sldChg chg="modSp mod">
        <pc:chgData name="M.Samim Kohistani" userId="da4f947499ba09dd" providerId="LiveId" clId="{C0024DDC-AF8D-406F-8ABA-4AC23D848D87}" dt="2024-05-30T12:21:14.625" v="232"/>
        <pc:sldMkLst>
          <pc:docMk/>
          <pc:sldMk cId="0" sldId="258"/>
        </pc:sldMkLst>
        <pc:spChg chg="mod">
          <ac:chgData name="M.Samim Kohistani" userId="da4f947499ba09dd" providerId="LiveId" clId="{C0024DDC-AF8D-406F-8ABA-4AC23D848D87}" dt="2024-05-30T12:21:14.625" v="232"/>
          <ac:spMkLst>
            <pc:docMk/>
            <pc:sldMk cId="0" sldId="258"/>
            <ac:spMk id="8" creationId="{59638CF9-E4E9-0B68-AA51-0A514BAA8802}"/>
          </ac:spMkLst>
        </pc:spChg>
        <pc:spChg chg="mod">
          <ac:chgData name="M.Samim Kohistani" userId="da4f947499ba09dd" providerId="LiveId" clId="{C0024DDC-AF8D-406F-8ABA-4AC23D848D87}" dt="2024-05-30T12:20:43.694" v="231" actId="12"/>
          <ac:spMkLst>
            <pc:docMk/>
            <pc:sldMk cId="0" sldId="258"/>
            <ac:spMk id="9" creationId="{3B84C47C-9563-7721-E0D7-24031D6B22C1}"/>
          </ac:spMkLst>
        </pc:spChg>
        <pc:picChg chg="mod">
          <ac:chgData name="M.Samim Kohistani" userId="da4f947499ba09dd" providerId="LiveId" clId="{C0024DDC-AF8D-406F-8ABA-4AC23D848D87}" dt="2024-05-30T11:56:03.055" v="221" actId="1076"/>
          <ac:picMkLst>
            <pc:docMk/>
            <pc:sldMk cId="0" sldId="258"/>
            <ac:picMk id="10" creationId="{C38AA866-8A35-22B9-15EA-E727325438D2}"/>
          </ac:picMkLst>
        </pc:picChg>
      </pc:sldChg>
      <pc:sldChg chg="modSp mod">
        <pc:chgData name="M.Samim Kohistani" userId="da4f947499ba09dd" providerId="LiveId" clId="{C0024DDC-AF8D-406F-8ABA-4AC23D848D87}" dt="2024-05-30T12:33:39.894" v="283" actId="15"/>
        <pc:sldMkLst>
          <pc:docMk/>
          <pc:sldMk cId="2952125682" sldId="279"/>
        </pc:sldMkLst>
        <pc:spChg chg="mod">
          <ac:chgData name="M.Samim Kohistani" userId="da4f947499ba09dd" providerId="LiveId" clId="{C0024DDC-AF8D-406F-8ABA-4AC23D848D87}" dt="2024-05-30T12:29:55.142" v="252"/>
          <ac:spMkLst>
            <pc:docMk/>
            <pc:sldMk cId="2952125682" sldId="279"/>
            <ac:spMk id="8" creationId="{87F3F1B9-0417-6E6C-AFB7-F88B70CACCEA}"/>
          </ac:spMkLst>
        </pc:spChg>
        <pc:spChg chg="mod">
          <ac:chgData name="M.Samim Kohistani" userId="da4f947499ba09dd" providerId="LiveId" clId="{C0024DDC-AF8D-406F-8ABA-4AC23D848D87}" dt="2024-05-30T12:33:39.894" v="283" actId="15"/>
          <ac:spMkLst>
            <pc:docMk/>
            <pc:sldMk cId="2952125682" sldId="279"/>
            <ac:spMk id="9" creationId="{AA351F72-39E9-261F-02F5-F2F416C63C25}"/>
          </ac:spMkLst>
        </pc:spChg>
        <pc:picChg chg="mod">
          <ac:chgData name="M.Samim Kohistani" userId="da4f947499ba09dd" providerId="LiveId" clId="{C0024DDC-AF8D-406F-8ABA-4AC23D848D87}" dt="2024-05-30T12:31:40.095" v="260" actId="1076"/>
          <ac:picMkLst>
            <pc:docMk/>
            <pc:sldMk cId="2952125682" sldId="279"/>
            <ac:picMk id="10" creationId="{0CB7EEC5-8A9D-322B-5EE2-0A11B588A9E2}"/>
          </ac:picMkLst>
        </pc:picChg>
      </pc:sldChg>
      <pc:sldChg chg="modSp mod">
        <pc:chgData name="M.Samim Kohistani" userId="da4f947499ba09dd" providerId="LiveId" clId="{C0024DDC-AF8D-406F-8ABA-4AC23D848D87}" dt="2024-05-30T11:07:30.128" v="124" actId="403"/>
        <pc:sldMkLst>
          <pc:docMk/>
          <pc:sldMk cId="0" sldId="379"/>
        </pc:sldMkLst>
        <pc:spChg chg="mod">
          <ac:chgData name="M.Samim Kohistani" userId="da4f947499ba09dd" providerId="LiveId" clId="{C0024DDC-AF8D-406F-8ABA-4AC23D848D87}" dt="2024-05-30T11:07:30.128" v="124" actId="403"/>
          <ac:spMkLst>
            <pc:docMk/>
            <pc:sldMk cId="0" sldId="379"/>
            <ac:spMk id="8" creationId="{15655212-15A6-EDA7-1921-E69B60D14782}"/>
          </ac:spMkLst>
        </pc:spChg>
        <pc:spChg chg="mod">
          <ac:chgData name="M.Samim Kohistani" userId="da4f947499ba09dd" providerId="LiveId" clId="{C0024DDC-AF8D-406F-8ABA-4AC23D848D87}" dt="2024-05-30T11:05:46.771" v="115" actId="20577"/>
          <ac:spMkLst>
            <pc:docMk/>
            <pc:sldMk cId="0" sldId="379"/>
            <ac:spMk id="9" creationId="{DF44B896-12C4-9E76-2AAC-6718E7E528C4}"/>
          </ac:spMkLst>
        </pc:spChg>
        <pc:picChg chg="mod">
          <ac:chgData name="M.Samim Kohistani" userId="da4f947499ba09dd" providerId="LiveId" clId="{C0024DDC-AF8D-406F-8ABA-4AC23D848D87}" dt="2024-05-30T11:05:59.109" v="116" actId="14100"/>
          <ac:picMkLst>
            <pc:docMk/>
            <pc:sldMk cId="0" sldId="379"/>
            <ac:picMk id="11" creationId="{84D04605-6F17-D75B-EA67-E73E083CFDDA}"/>
          </ac:picMkLst>
        </pc:picChg>
      </pc:sldChg>
      <pc:sldChg chg="modSp mod">
        <pc:chgData name="M.Samim Kohistani" userId="da4f947499ba09dd" providerId="LiveId" clId="{C0024DDC-AF8D-406F-8ABA-4AC23D848D87}" dt="2024-05-30T10:58:51.570" v="21" actId="20577"/>
        <pc:sldMkLst>
          <pc:docMk/>
          <pc:sldMk cId="0" sldId="393"/>
        </pc:sldMkLst>
        <pc:spChg chg="mod">
          <ac:chgData name="M.Samim Kohistani" userId="da4f947499ba09dd" providerId="LiveId" clId="{C0024DDC-AF8D-406F-8ABA-4AC23D848D87}" dt="2024-05-30T10:58:51.570" v="21" actId="20577"/>
          <ac:spMkLst>
            <pc:docMk/>
            <pc:sldMk cId="0" sldId="393"/>
            <ac:spMk id="16386" creationId="{2C35DF99-FB5A-CAFB-18E8-52DECEE2B035}"/>
          </ac:spMkLst>
        </pc:spChg>
        <pc:spChg chg="mod">
          <ac:chgData name="M.Samim Kohistani" userId="da4f947499ba09dd" providerId="LiveId" clId="{C0024DDC-AF8D-406F-8ABA-4AC23D848D87}" dt="2024-05-30T10:57:20.491" v="9" actId="113"/>
          <ac:spMkLst>
            <pc:docMk/>
            <pc:sldMk cId="0" sldId="393"/>
            <ac:spMk id="16387" creationId="{EF2106CC-0A31-061E-F35F-41FA5864FE10}"/>
          </ac:spMkLst>
        </pc:spChg>
      </pc:sldChg>
      <pc:sldChg chg="modSp mod">
        <pc:chgData name="M.Samim Kohistani" userId="da4f947499ba09dd" providerId="LiveId" clId="{C0024DDC-AF8D-406F-8ABA-4AC23D848D87}" dt="2024-05-30T12:29:29.084" v="251" actId="20577"/>
        <pc:sldMkLst>
          <pc:docMk/>
          <pc:sldMk cId="473891870" sldId="915"/>
        </pc:sldMkLst>
        <pc:spChg chg="mod">
          <ac:chgData name="M.Samim Kohistani" userId="da4f947499ba09dd" providerId="LiveId" clId="{C0024DDC-AF8D-406F-8ABA-4AC23D848D87}" dt="2024-05-30T12:25:33.850" v="240" actId="12"/>
          <ac:spMkLst>
            <pc:docMk/>
            <pc:sldMk cId="473891870" sldId="915"/>
            <ac:spMk id="7" creationId="{00000000-0000-0000-0000-000000000000}"/>
          </ac:spMkLst>
        </pc:spChg>
        <pc:spChg chg="mod">
          <ac:chgData name="M.Samim Kohistani" userId="da4f947499ba09dd" providerId="LiveId" clId="{C0024DDC-AF8D-406F-8ABA-4AC23D848D87}" dt="2024-05-30T12:29:29.084" v="251" actId="20577"/>
          <ac:spMkLst>
            <pc:docMk/>
            <pc:sldMk cId="473891870" sldId="915"/>
            <ac:spMk id="8" creationId="{00000000-0000-0000-0000-000000000000}"/>
          </ac:spMkLst>
        </pc:spChg>
        <pc:picChg chg="mod">
          <ac:chgData name="M.Samim Kohistani" userId="da4f947499ba09dd" providerId="LiveId" clId="{C0024DDC-AF8D-406F-8ABA-4AC23D848D87}" dt="2024-05-30T12:28:17.057" v="244" actId="14100"/>
          <ac:picMkLst>
            <pc:docMk/>
            <pc:sldMk cId="473891870" sldId="915"/>
            <ac:picMk id="9" creationId="{00000000-0000-0000-0000-000000000000}"/>
          </ac:picMkLst>
        </pc:picChg>
      </pc:sldChg>
      <pc:sldChg chg="modSp mod">
        <pc:chgData name="M.Samim Kohistani" userId="da4f947499ba09dd" providerId="LiveId" clId="{C0024DDC-AF8D-406F-8ABA-4AC23D848D87}" dt="2024-05-30T11:19:38.232" v="199" actId="20577"/>
        <pc:sldMkLst>
          <pc:docMk/>
          <pc:sldMk cId="305928006" sldId="916"/>
        </pc:sldMkLst>
        <pc:spChg chg="mod">
          <ac:chgData name="M.Samim Kohistani" userId="da4f947499ba09dd" providerId="LiveId" clId="{C0024DDC-AF8D-406F-8ABA-4AC23D848D87}" dt="2024-05-30T11:19:38.232" v="199" actId="20577"/>
          <ac:spMkLst>
            <pc:docMk/>
            <pc:sldMk cId="305928006" sldId="916"/>
            <ac:spMk id="2" creationId="{00000000-0000-0000-0000-000000000000}"/>
          </ac:spMkLst>
        </pc:spChg>
        <pc:spChg chg="mod">
          <ac:chgData name="M.Samim Kohistani" userId="da4f947499ba09dd" providerId="LiveId" clId="{C0024DDC-AF8D-406F-8ABA-4AC23D848D87}" dt="2024-05-30T11:13:43.116" v="157" actId="1076"/>
          <ac:spMkLst>
            <pc:docMk/>
            <pc:sldMk cId="305928006" sldId="916"/>
            <ac:spMk id="8" creationId="{00000000-0000-0000-0000-000000000000}"/>
          </ac:spMkLst>
        </pc:spChg>
      </pc:sldChg>
      <pc:sldChg chg="modSp mod">
        <pc:chgData name="M.Samim Kohistani" userId="da4f947499ba09dd" providerId="LiveId" clId="{C0024DDC-AF8D-406F-8ABA-4AC23D848D87}" dt="2024-05-30T12:37:21.471" v="338"/>
        <pc:sldMkLst>
          <pc:docMk/>
          <pc:sldMk cId="667649472" sldId="921"/>
        </pc:sldMkLst>
        <pc:spChg chg="mod">
          <ac:chgData name="M.Samim Kohistani" userId="da4f947499ba09dd" providerId="LiveId" clId="{C0024DDC-AF8D-406F-8ABA-4AC23D848D87}" dt="2024-05-30T12:34:27.976" v="284"/>
          <ac:spMkLst>
            <pc:docMk/>
            <pc:sldMk cId="667649472" sldId="921"/>
            <ac:spMk id="8" creationId="{87F3F1B9-0417-6E6C-AFB7-F88B70CACCEA}"/>
          </ac:spMkLst>
        </pc:spChg>
        <pc:spChg chg="mod">
          <ac:chgData name="M.Samim Kohistani" userId="da4f947499ba09dd" providerId="LiveId" clId="{C0024DDC-AF8D-406F-8ABA-4AC23D848D87}" dt="2024-05-30T12:37:21.471" v="338"/>
          <ac:spMkLst>
            <pc:docMk/>
            <pc:sldMk cId="667649472" sldId="921"/>
            <ac:spMk id="9" creationId="{AA351F72-39E9-261F-02F5-F2F416C63C25}"/>
          </ac:spMkLst>
        </pc:spChg>
        <pc:picChg chg="mod">
          <ac:chgData name="M.Samim Kohistani" userId="da4f947499ba09dd" providerId="LiveId" clId="{C0024DDC-AF8D-406F-8ABA-4AC23D848D87}" dt="2024-05-30T12:35:41.639" v="295" actId="1076"/>
          <ac:picMkLst>
            <pc:docMk/>
            <pc:sldMk cId="667649472" sldId="921"/>
            <ac:picMk id="10" creationId="{0CB7EEC5-8A9D-322B-5EE2-0A11B588A9E2}"/>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3D5F61-F47C-42E4-ABD4-76D6C05E34D2}" type="datetimeFigureOut">
              <a:rPr lang="en-US" smtClean="0"/>
              <a:t>6/1/2024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2478E03-ADE4-45A2-9CFB-19F6913F4B00}" type="slidenum">
              <a:rPr lang="en-US" smtClean="0"/>
              <a:t>‹#›</a:t>
            </a:fld>
            <a:endParaRPr lang="en-US"/>
          </a:p>
        </p:txBody>
      </p:sp>
    </p:spTree>
    <p:extLst>
      <p:ext uri="{BB962C8B-B14F-4D97-AF65-F5344CB8AC3E}">
        <p14:creationId xmlns:p14="http://schemas.microsoft.com/office/powerpoint/2010/main" val="7507448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486400" cy="3600450"/>
          </a:xfrm>
          <a:prstGeom prst="rect">
            <a:avLst/>
          </a:prstGeom>
        </p:spPr>
        <p:txBody>
          <a:bodyPr/>
          <a:lstStyle/>
          <a:p>
            <a:endParaRPr lang="en-US" dirty="0"/>
          </a:p>
        </p:txBody>
      </p:sp>
      <p:sp>
        <p:nvSpPr>
          <p:cNvPr id="4" name="Slide Number Placeholder 3"/>
          <p:cNvSpPr>
            <a:spLocks noGrp="1"/>
          </p:cNvSpPr>
          <p:nvPr>
            <p:ph type="sldNum" sz="quarter" idx="10"/>
          </p:nvPr>
        </p:nvSpPr>
        <p:spPr/>
        <p:txBody>
          <a:bodyPr/>
          <a:lstStyle/>
          <a:p>
            <a:pPr>
              <a:defRPr/>
            </a:pPr>
            <a:fld id="{C107695E-A73A-44B5-AC90-47304530F7F9}" type="slidenum">
              <a:rPr lang="en-US" smtClean="0"/>
              <a:pPr>
                <a:defRPr/>
              </a:pPr>
              <a:t>9</a:t>
            </a:fld>
            <a:endParaRPr lang="en-US" dirty="0"/>
          </a:p>
        </p:txBody>
      </p:sp>
    </p:spTree>
    <p:extLst>
      <p:ext uri="{BB962C8B-B14F-4D97-AF65-F5344CB8AC3E}">
        <p14:creationId xmlns:p14="http://schemas.microsoft.com/office/powerpoint/2010/main" val="3762095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486400" cy="3600450"/>
          </a:xfrm>
          <a:prstGeom prst="rect">
            <a:avLst/>
          </a:prstGeom>
        </p:spPr>
        <p:txBody>
          <a:bodyPr/>
          <a:lstStyle/>
          <a:p>
            <a:r>
              <a:rPr lang="en-US" b="1" dirty="0"/>
              <a:t>Identification:</a:t>
            </a:r>
            <a:r>
              <a:rPr lang="en-US" dirty="0"/>
              <a:t> finding and identifying potential prospective donors (this can be individuals, companies, or foundations).  The goal is to identify a donors(s) that are the best fit for your organization.  I would suggest researching other organizations that are similar to your cause, and seeking out their donors.  Most times charities will have donor lists posted on the Internet.</a:t>
            </a:r>
          </a:p>
          <a:p>
            <a:br>
              <a:rPr lang="en-US" dirty="0"/>
            </a:br>
            <a:endParaRPr lang="en-US" dirty="0"/>
          </a:p>
          <a:p>
            <a:r>
              <a:rPr lang="en-US" b="1" dirty="0"/>
              <a:t>Qualification:</a:t>
            </a:r>
            <a:r>
              <a:rPr lang="en-US" dirty="0"/>
              <a:t> once you identify the donor(s), it's time to see if their interests match your cause.  Figuring out their capacity for giving is essential at this stage.  You don't want to spend too much time on this person if you don't think they will or can give now or in the future.  </a:t>
            </a:r>
          </a:p>
          <a:p>
            <a:br>
              <a:rPr lang="en-US" dirty="0"/>
            </a:br>
            <a:endParaRPr lang="en-US" dirty="0"/>
          </a:p>
          <a:p>
            <a:r>
              <a:rPr lang="en-US" b="1" dirty="0"/>
              <a:t>Cultivation:</a:t>
            </a:r>
            <a:r>
              <a:rPr lang="en-US" dirty="0"/>
              <a:t> this is the fun stage where you get to wine and dine your potential donor(s).  The goal in this stage is to get to know your donor(s), find out where their passion for giving stems from; and for them to get to know you.  You want to build a personal relationship with this person.  This stage takes time, maybe six months to a year; each person is different.</a:t>
            </a:r>
          </a:p>
          <a:p>
            <a:br>
              <a:rPr lang="en-US" dirty="0"/>
            </a:br>
            <a:endParaRPr lang="en-US" dirty="0"/>
          </a:p>
          <a:p>
            <a:r>
              <a:rPr lang="en-US" b="1" dirty="0"/>
              <a:t>Solicitation:</a:t>
            </a:r>
            <a:r>
              <a:rPr lang="en-US" dirty="0"/>
              <a:t> here is where you get to make "the ask".  The ask can either be verbal, or as a written proposal.  This is a very tricky stage because asking for financial support is no easy feat.  When asking for a certain amount of support, it's best to assess the needs of your organization (what is most valuable, is it current or in the future) and the capacity of the donor.  It is possible to ask for too little of an amount and run the risk of insulting the donor, or asking for too much and getting rejected right away.  This stage also requires patience.  Sometimes people need time to make financial decisions.</a:t>
            </a:r>
          </a:p>
          <a:p>
            <a:br>
              <a:rPr lang="en-US" dirty="0"/>
            </a:br>
            <a:endParaRPr lang="en-US" dirty="0"/>
          </a:p>
          <a:p>
            <a:r>
              <a:rPr lang="en-US" b="1" dirty="0"/>
              <a:t>Stewardship: </a:t>
            </a:r>
            <a:r>
              <a:rPr lang="en-US" dirty="0"/>
              <a:t>once you receive a positive response from your "ask" or proposal, you still have work to do.  Fundraising is a process that never stops.  Stewarding your donors is key to building long lasting relationships.  You don't want to just ask someone for money and then never communicate with them again.   Putting forth the effort to make a couple visits a year, or stay in constant communication will go a long way in keeping a donor for life.  Also, it is good to keep donors apprised of what new changes are occurring in your organization.  This gives them a sense of belonging.  </a:t>
            </a:r>
          </a:p>
        </p:txBody>
      </p:sp>
      <p:sp>
        <p:nvSpPr>
          <p:cNvPr id="4" name="Slide Number Placeholder 3"/>
          <p:cNvSpPr>
            <a:spLocks noGrp="1"/>
          </p:cNvSpPr>
          <p:nvPr>
            <p:ph type="sldNum" sz="quarter" idx="10"/>
          </p:nvPr>
        </p:nvSpPr>
        <p:spPr/>
        <p:txBody>
          <a:bodyPr/>
          <a:lstStyle/>
          <a:p>
            <a:pPr>
              <a:defRPr/>
            </a:pPr>
            <a:fld id="{C107695E-A73A-44B5-AC90-47304530F7F9}" type="slidenum">
              <a:rPr lang="en-US" smtClean="0"/>
              <a:pPr>
                <a:defRPr/>
              </a:pPr>
              <a:t>11</a:t>
            </a:fld>
            <a:endParaRPr lang="en-US" dirty="0"/>
          </a:p>
        </p:txBody>
      </p:sp>
    </p:spTree>
    <p:extLst>
      <p:ext uri="{BB962C8B-B14F-4D97-AF65-F5344CB8AC3E}">
        <p14:creationId xmlns:p14="http://schemas.microsoft.com/office/powerpoint/2010/main" val="16659513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0" i="0" dirty="0">
                <a:solidFill>
                  <a:srgbClr val="040C28"/>
                </a:solidFill>
                <a:effectLst/>
                <a:latin typeface="Google Sans"/>
              </a:rPr>
              <a:t>Any cash and in-kind contributions given to another organization as a gift by a bilateral party (foreign state) or multilateral party (international body, organization, etc.)</a:t>
            </a:r>
            <a:r>
              <a:rPr lang="en-GB" b="0" i="0" dirty="0">
                <a:solidFill>
                  <a:srgbClr val="202124"/>
                </a:solidFill>
                <a:effectLst/>
                <a:highlight>
                  <a:srgbClr val="FFFFFF"/>
                </a:highlight>
                <a:latin typeface="Google Sans"/>
              </a:rPr>
              <a:t>.</a:t>
            </a:r>
            <a:endParaRPr lang="en-US" dirty="0"/>
          </a:p>
        </p:txBody>
      </p:sp>
      <p:sp>
        <p:nvSpPr>
          <p:cNvPr id="4" name="Slide Number Placeholder 3"/>
          <p:cNvSpPr>
            <a:spLocks noGrp="1"/>
          </p:cNvSpPr>
          <p:nvPr>
            <p:ph type="sldNum" sz="quarter" idx="5"/>
          </p:nvPr>
        </p:nvSpPr>
        <p:spPr/>
        <p:txBody>
          <a:bodyPr/>
          <a:lstStyle/>
          <a:p>
            <a:fld id="{92478E03-ADE4-45A2-9CFB-19F6913F4B00}" type="slidenum">
              <a:rPr lang="en-US" smtClean="0"/>
              <a:t>12</a:t>
            </a:fld>
            <a:endParaRPr lang="en-US"/>
          </a:p>
        </p:txBody>
      </p:sp>
    </p:spTree>
    <p:extLst>
      <p:ext uri="{BB962C8B-B14F-4D97-AF65-F5344CB8AC3E}">
        <p14:creationId xmlns:p14="http://schemas.microsoft.com/office/powerpoint/2010/main" val="22629670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0" i="0" dirty="0">
                <a:solidFill>
                  <a:srgbClr val="040C28"/>
                </a:solidFill>
                <a:effectLst/>
                <a:latin typeface="Google Sans"/>
              </a:rPr>
              <a:t>Any cash and in-kind contributions given to another organization as a gift by a bilateral party (foreign state) or multilateral party (international body, organization, etc.)</a:t>
            </a:r>
            <a:r>
              <a:rPr lang="en-GB" b="0" i="0" dirty="0">
                <a:solidFill>
                  <a:srgbClr val="202124"/>
                </a:solidFill>
                <a:effectLst/>
                <a:highlight>
                  <a:srgbClr val="FFFFFF"/>
                </a:highlight>
                <a:latin typeface="Google Sans"/>
              </a:rPr>
              <a:t>.</a:t>
            </a:r>
            <a:endParaRPr lang="en-US" dirty="0"/>
          </a:p>
        </p:txBody>
      </p:sp>
      <p:sp>
        <p:nvSpPr>
          <p:cNvPr id="4" name="Slide Number Placeholder 3"/>
          <p:cNvSpPr>
            <a:spLocks noGrp="1"/>
          </p:cNvSpPr>
          <p:nvPr>
            <p:ph type="sldNum" sz="quarter" idx="5"/>
          </p:nvPr>
        </p:nvSpPr>
        <p:spPr/>
        <p:txBody>
          <a:bodyPr/>
          <a:lstStyle/>
          <a:p>
            <a:fld id="{92478E03-ADE4-45A2-9CFB-19F6913F4B00}" type="slidenum">
              <a:rPr lang="en-US" smtClean="0"/>
              <a:t>13</a:t>
            </a:fld>
            <a:endParaRPr lang="en-US"/>
          </a:p>
        </p:txBody>
      </p:sp>
    </p:spTree>
    <p:extLst>
      <p:ext uri="{BB962C8B-B14F-4D97-AF65-F5344CB8AC3E}">
        <p14:creationId xmlns:p14="http://schemas.microsoft.com/office/powerpoint/2010/main" val="17958193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486400" cy="3600450"/>
          </a:xfrm>
          <a:prstGeom prst="rect">
            <a:avLst/>
          </a:prstGeom>
        </p:spPr>
        <p:txBody>
          <a:bodyPr/>
          <a:lstStyle/>
          <a:p>
            <a:pPr lvl="0" rtl="0"/>
            <a:r>
              <a:rPr lang="en-US" sz="1200" b="1" kern="1200" dirty="0">
                <a:solidFill>
                  <a:schemeClr val="tx1"/>
                </a:solidFill>
                <a:effectLst/>
                <a:latin typeface="+mn-lt"/>
                <a:ea typeface="+mn-ea"/>
                <a:cs typeface="+mn-cs"/>
              </a:rPr>
              <a:t>Passion, confidence and creativity:</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You believe in the cause you are supporting, or are raising funds for. So, you ‘ask’ confidently as you believe how your donor’s money can transform lives. You are creative and constantly willing to learn about new ways of connecting with people, asking what you need and why.</a:t>
            </a:r>
          </a:p>
          <a:p>
            <a:pPr lvl="0"/>
            <a:r>
              <a:rPr lang="en-US" sz="1200" b="1" kern="1200" dirty="0">
                <a:solidFill>
                  <a:schemeClr val="tx1"/>
                </a:solidFill>
                <a:effectLst/>
                <a:latin typeface="+mn-lt"/>
                <a:ea typeface="+mn-ea"/>
                <a:cs typeface="+mn-cs"/>
              </a:rPr>
              <a:t>Story-telling craft:</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You know that people love hearing beautiful stories of transformation in the lives of people, rather than just problems they face. While it is important to explain the cause, it is actually the hope of ‘bringing about the change’ that makes a donor tick.</a:t>
            </a:r>
          </a:p>
          <a:p>
            <a:pPr lvl="0"/>
            <a:r>
              <a:rPr lang="en-US" sz="1200" b="1" kern="1200" dirty="0">
                <a:solidFill>
                  <a:schemeClr val="tx1"/>
                </a:solidFill>
                <a:effectLst/>
                <a:latin typeface="+mn-lt"/>
                <a:ea typeface="+mn-ea"/>
                <a:cs typeface="+mn-cs"/>
              </a:rPr>
              <a:t>You know what to ask for and for what:</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You understand the cause and the work of your organization completely. You are aware what resources are required, and for what purposes. If it is not just money and you need other resources as well, like expertise, you are well-aware of the plans and strategies. You can answer the donor’s queries about how you are going to make use of the resources you ask for.</a:t>
            </a:r>
          </a:p>
          <a:p>
            <a:pPr lvl="0"/>
            <a:r>
              <a:rPr lang="en-US" sz="1200" b="1" kern="1200" dirty="0">
                <a:solidFill>
                  <a:schemeClr val="tx1"/>
                </a:solidFill>
                <a:effectLst/>
                <a:latin typeface="+mn-lt"/>
                <a:ea typeface="+mn-ea"/>
                <a:cs typeface="+mn-cs"/>
              </a:rPr>
              <a:t>Humility and honesty:</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You are humble while sharing the work and successes of your organization, and also acknowledge the efforts of the entire team that is making it possible. Honesty is one quality you vouch for, and are not afraid to say ‘I don’t know’ or ‘I will get back to you about this’ in case of any doubts. You know it is better to be honest rather than misrepresenting facts or providing wrong information.</a:t>
            </a:r>
          </a:p>
          <a:p>
            <a:pPr lvl="0"/>
            <a:r>
              <a:rPr lang="en-US" sz="1200" b="1" kern="1200" dirty="0">
                <a:solidFill>
                  <a:schemeClr val="tx1"/>
                </a:solidFill>
                <a:effectLst/>
                <a:latin typeface="+mn-lt"/>
                <a:ea typeface="+mn-ea"/>
                <a:cs typeface="+mn-cs"/>
              </a:rPr>
              <a:t>You understand the donor:</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You undertake meticulous research about the donors you are approaching, and understand their requirements, portfolio, and business values too. Prior to approaching a donor, you conduct a detailed planning exercise with mapping of potential donors, and then approach them. You also know how to make a business case for your proposal, while making it meet their expectations and fitting into their business ideologies.</a:t>
            </a:r>
          </a:p>
          <a:p>
            <a:pPr lvl="0"/>
            <a:r>
              <a:rPr lang="en-US" sz="1200" b="1" kern="1200" dirty="0">
                <a:solidFill>
                  <a:schemeClr val="tx1"/>
                </a:solidFill>
                <a:effectLst/>
                <a:latin typeface="+mn-lt"/>
                <a:ea typeface="+mn-ea"/>
                <a:cs typeface="+mn-cs"/>
              </a:rPr>
              <a:t>Belief in networking:</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Being into fundraising is a 360 degrees engagement, and it entails reaching out to people who matter, and building good and strategic relationships with them. You understand the importance of networking and maintain regular and meaningful communication with donors and prospective donors too.</a:t>
            </a:r>
          </a:p>
          <a:p>
            <a:pPr lvl="0"/>
            <a:r>
              <a:rPr lang="en-US" sz="1200" b="1" kern="1200" dirty="0">
                <a:solidFill>
                  <a:schemeClr val="tx1"/>
                </a:solidFill>
                <a:effectLst/>
                <a:latin typeface="+mn-lt"/>
                <a:ea typeface="+mn-ea"/>
                <a:cs typeface="+mn-cs"/>
              </a:rPr>
              <a:t>You’re a go-getter:</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You set goals for yourself and your team, with focus on end results. While you know that it is not just your efforts which will bring in the funds but many other factors also come into play, you acknowledge the fact that fundraising is a skill to be acquired, and you diligently work towards mastering it!</a:t>
            </a:r>
          </a:p>
          <a:p>
            <a:endParaRPr lang="en-US" dirty="0"/>
          </a:p>
        </p:txBody>
      </p:sp>
      <p:sp>
        <p:nvSpPr>
          <p:cNvPr id="4" name="Slide Number Placeholder 3"/>
          <p:cNvSpPr>
            <a:spLocks noGrp="1"/>
          </p:cNvSpPr>
          <p:nvPr>
            <p:ph type="sldNum" sz="quarter" idx="10"/>
          </p:nvPr>
        </p:nvSpPr>
        <p:spPr/>
        <p:txBody>
          <a:bodyPr/>
          <a:lstStyle/>
          <a:p>
            <a:fld id="{EB86ACF2-9109-2345-9173-23FD1FACE9CC}" type="slidenum">
              <a:rPr lang="en-US" smtClean="0"/>
              <a:t>15</a:t>
            </a:fld>
            <a:endParaRPr lang="en-US"/>
          </a:p>
        </p:txBody>
      </p:sp>
    </p:spTree>
    <p:extLst>
      <p:ext uri="{BB962C8B-B14F-4D97-AF65-F5344CB8AC3E}">
        <p14:creationId xmlns:p14="http://schemas.microsoft.com/office/powerpoint/2010/main" val="39777678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Date is taken from fundraising effectiveness report</a:t>
            </a:r>
          </a:p>
        </p:txBody>
      </p:sp>
      <p:sp>
        <p:nvSpPr>
          <p:cNvPr id="4" name="Slide Number Placeholder 3"/>
          <p:cNvSpPr>
            <a:spLocks noGrp="1"/>
          </p:cNvSpPr>
          <p:nvPr>
            <p:ph type="sldNum" sz="quarter" idx="5"/>
          </p:nvPr>
        </p:nvSpPr>
        <p:spPr/>
        <p:txBody>
          <a:bodyPr/>
          <a:lstStyle/>
          <a:p>
            <a:fld id="{92478E03-ADE4-45A2-9CFB-19F6913F4B00}" type="slidenum">
              <a:rPr lang="en-US" smtClean="0"/>
              <a:t>20</a:t>
            </a:fld>
            <a:endParaRPr lang="en-US"/>
          </a:p>
        </p:txBody>
      </p:sp>
    </p:spTree>
    <p:extLst>
      <p:ext uri="{BB962C8B-B14F-4D97-AF65-F5344CB8AC3E}">
        <p14:creationId xmlns:p14="http://schemas.microsoft.com/office/powerpoint/2010/main" val="20805204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 you have donor </a:t>
            </a:r>
            <a:r>
              <a:rPr lang="en-US" dirty="0" err="1"/>
              <a:t>martrix</a:t>
            </a:r>
            <a:r>
              <a:rPr lang="en-US" dirty="0"/>
              <a:t>? </a:t>
            </a:r>
          </a:p>
        </p:txBody>
      </p:sp>
      <p:sp>
        <p:nvSpPr>
          <p:cNvPr id="4" name="Slide Number Placeholder 3"/>
          <p:cNvSpPr>
            <a:spLocks noGrp="1"/>
          </p:cNvSpPr>
          <p:nvPr>
            <p:ph type="sldNum" sz="quarter" idx="5"/>
          </p:nvPr>
        </p:nvSpPr>
        <p:spPr/>
        <p:txBody>
          <a:bodyPr/>
          <a:lstStyle/>
          <a:p>
            <a:fld id="{92478E03-ADE4-45A2-9CFB-19F6913F4B00}" type="slidenum">
              <a:rPr lang="en-US" smtClean="0"/>
              <a:t>22</a:t>
            </a:fld>
            <a:endParaRPr lang="en-US"/>
          </a:p>
        </p:txBody>
      </p:sp>
    </p:spTree>
    <p:extLst>
      <p:ext uri="{BB962C8B-B14F-4D97-AF65-F5344CB8AC3E}">
        <p14:creationId xmlns:p14="http://schemas.microsoft.com/office/powerpoint/2010/main" val="39318727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1D8BD707-D9CF-40AE-B4C6-C98DA3205C09}" type="datetimeFigureOut">
              <a:rPr lang="en-US" smtClean="0"/>
              <a:pPr/>
              <a:t>6/1/2024</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1D8BD707-D9CF-40AE-B4C6-C98DA3205C09}" type="datetimeFigureOut">
              <a:rPr lang="en-US" smtClean="0"/>
              <a:pPr/>
              <a:t>6/1/2024</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9"/>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42900" y="4960137"/>
            <a:ext cx="5829300" cy="1463040"/>
          </a:xfrm>
        </p:spPr>
        <p:txBody>
          <a:bodyPr anchor="ctr">
            <a:normAutofit/>
          </a:bodyPr>
          <a:lstStyle>
            <a:lvl1pPr algn="r">
              <a:defRPr sz="4400" spc="200" baseline="0"/>
            </a:lvl1pPr>
          </a:lstStyle>
          <a:p>
            <a:r>
              <a:rPr lang="en-US"/>
              <a:t>Click to edit Master title style</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E19077A6-C8CA-44B8-A3EF-95A3C59D32E6}" type="datetimeFigureOut">
              <a:rPr lang="en-US" smtClean="0"/>
              <a:t>6/1/2024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79FA68-6030-496F-A4D0-324AF30DA6C4}" type="slidenum">
              <a:rPr lang="en-US" smtClean="0"/>
              <a:t>‹#›</a:t>
            </a:fld>
            <a:endParaRPr lang="en-US"/>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827180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9077A6-C8CA-44B8-A3EF-95A3C59D32E6}" type="datetimeFigureOut">
              <a:rPr lang="en-US" smtClean="0"/>
              <a:t>6/1/2024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79FA68-6030-496F-A4D0-324AF30DA6C4}" type="slidenum">
              <a:rPr lang="en-US" smtClean="0"/>
              <a:t>‹#›</a:t>
            </a:fld>
            <a:endParaRPr lang="en-US"/>
          </a:p>
        </p:txBody>
      </p:sp>
    </p:spTree>
    <p:extLst>
      <p:ext uri="{BB962C8B-B14F-4D97-AF65-F5344CB8AC3E}">
        <p14:creationId xmlns:p14="http://schemas.microsoft.com/office/powerpoint/2010/main" val="9591593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Freeform 10"/>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4960137"/>
            <a:ext cx="5829300" cy="1463040"/>
          </a:xfrm>
        </p:spPr>
        <p:txBody>
          <a:bodyPr anchor="ctr">
            <a:normAutofit/>
          </a:bodyPr>
          <a:lstStyle>
            <a:lvl1pPr algn="r">
              <a:defRPr sz="44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19077A6-C8CA-44B8-A3EF-95A3C59D32E6}" type="datetimeFigureOut">
              <a:rPr lang="en-US" smtClean="0"/>
              <a:t>6/1/2024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79FA68-6030-496F-A4D0-324AF30DA6C4}" type="slidenum">
              <a:rPr lang="en-US" smtClean="0"/>
              <a:t>‹#›</a:t>
            </a:fld>
            <a:endParaRPr lang="en-US"/>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58017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19077A6-C8CA-44B8-A3EF-95A3C59D32E6}" type="datetimeFigureOut">
              <a:rPr lang="en-US" smtClean="0"/>
              <a:t>6/1/2024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79FA68-6030-496F-A4D0-324AF30DA6C4}" type="slidenum">
              <a:rPr lang="en-US" smtClean="0"/>
              <a:t>‹#›</a:t>
            </a:fld>
            <a:endParaRPr lang="en-US"/>
          </a:p>
        </p:txBody>
      </p:sp>
    </p:spTree>
    <p:extLst>
      <p:ext uri="{BB962C8B-B14F-4D97-AF65-F5344CB8AC3E}">
        <p14:creationId xmlns:p14="http://schemas.microsoft.com/office/powerpoint/2010/main" val="33996233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en-US"/>
              <a:t>Click to edit Master title style</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68096" y="2967788"/>
            <a:ext cx="356616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4491990" y="2967788"/>
            <a:ext cx="356616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19077A6-C8CA-44B8-A3EF-95A3C59D32E6}" type="datetimeFigureOut">
              <a:rPr lang="en-US" smtClean="0"/>
              <a:t>6/1/2024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579FA68-6030-496F-A4D0-324AF30DA6C4}" type="slidenum">
              <a:rPr lang="en-US" smtClean="0"/>
              <a:t>‹#›</a:t>
            </a:fld>
            <a:endParaRPr lang="en-US"/>
          </a:p>
        </p:txBody>
      </p:sp>
    </p:spTree>
    <p:extLst>
      <p:ext uri="{BB962C8B-B14F-4D97-AF65-F5344CB8AC3E}">
        <p14:creationId xmlns:p14="http://schemas.microsoft.com/office/powerpoint/2010/main" val="26255650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9077A6-C8CA-44B8-A3EF-95A3C59D32E6}" type="datetimeFigureOut">
              <a:rPr lang="en-US" smtClean="0"/>
              <a:t>6/1/2024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79FA68-6030-496F-A4D0-324AF30DA6C4}" type="slidenum">
              <a:rPr lang="en-US" smtClean="0"/>
              <a:t>‹#›</a:t>
            </a:fld>
            <a:endParaRPr lang="en-US"/>
          </a:p>
        </p:txBody>
      </p:sp>
    </p:spTree>
    <p:extLst>
      <p:ext uri="{BB962C8B-B14F-4D97-AF65-F5344CB8AC3E}">
        <p14:creationId xmlns:p14="http://schemas.microsoft.com/office/powerpoint/2010/main" val="57077985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9077A6-C8CA-44B8-A3EF-95A3C59D32E6}" type="datetimeFigureOut">
              <a:rPr lang="en-US" smtClean="0"/>
              <a:t>6/1/2024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579FA68-6030-496F-A4D0-324AF30DA6C4}" type="slidenum">
              <a:rPr lang="en-US" smtClean="0"/>
              <a:t>‹#›</a:t>
            </a:fld>
            <a:endParaRPr lang="en-US"/>
          </a:p>
        </p:txBody>
      </p:sp>
    </p:spTree>
    <p:extLst>
      <p:ext uri="{BB962C8B-B14F-4D97-AF65-F5344CB8AC3E}">
        <p14:creationId xmlns:p14="http://schemas.microsoft.com/office/powerpoint/2010/main" val="297280075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en-US"/>
              <a:t>Click to edit Master title style</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19077A6-C8CA-44B8-A3EF-95A3C59D32E6}" type="datetimeFigureOut">
              <a:rPr lang="en-US" smtClean="0"/>
              <a:t>6/1/2024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79FA68-6030-496F-A4D0-324AF30DA6C4}" type="slidenum">
              <a:rPr lang="en-US" smtClean="0"/>
              <a:t>‹#›</a:t>
            </a:fld>
            <a:endParaRPr lang="en-US"/>
          </a:p>
        </p:txBody>
      </p:sp>
    </p:spTree>
    <p:extLst>
      <p:ext uri="{BB962C8B-B14F-4D97-AF65-F5344CB8AC3E}">
        <p14:creationId xmlns:p14="http://schemas.microsoft.com/office/powerpoint/2010/main" val="2569781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6/1/2024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9141714" cy="4572000"/>
          </a:xfrm>
          <a:solidFill>
            <a:schemeClr val="accent1">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E19077A6-C8CA-44B8-A3EF-95A3C59D32E6}" type="datetimeFigureOut">
              <a:rPr lang="en-US" smtClean="0"/>
              <a:t>6/1/2024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79FA68-6030-496F-A4D0-324AF30DA6C4}" type="slidenum">
              <a:rPr lang="en-US" smtClean="0"/>
              <a:t>‹#›</a:t>
            </a:fld>
            <a:endParaRPr lang="en-US"/>
          </a:p>
        </p:txBody>
      </p:sp>
      <p:cxnSp>
        <p:nvCxnSpPr>
          <p:cNvPr id="8" name="Straight Connector 7"/>
          <p:cNvCxnSpPr/>
          <p:nvPr/>
        </p:nvCxnSpPr>
        <p:spPr>
          <a:xfrm flipV="1">
            <a:off x="629013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1078938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9077A6-C8CA-44B8-A3EF-95A3C59D32E6}" type="datetimeFigureOut">
              <a:rPr lang="en-US" smtClean="0"/>
              <a:t>6/1/2024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79FA68-6030-496F-A4D0-324AF30DA6C4}" type="slidenum">
              <a:rPr lang="en-US" smtClean="0"/>
              <a:t>‹#›</a:t>
            </a:fld>
            <a:endParaRPr lang="en-US"/>
          </a:p>
        </p:txBody>
      </p:sp>
    </p:spTree>
    <p:extLst>
      <p:ext uri="{BB962C8B-B14F-4D97-AF65-F5344CB8AC3E}">
        <p14:creationId xmlns:p14="http://schemas.microsoft.com/office/powerpoint/2010/main" val="281281286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9077A6-C8CA-44B8-A3EF-95A3C59D32E6}" type="datetimeFigureOut">
              <a:rPr lang="en-US" smtClean="0"/>
              <a:t>6/1/2024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79FA68-6030-496F-A4D0-324AF30DA6C4}" type="slidenum">
              <a:rPr lang="en-US" smtClean="0"/>
              <a:t>‹#›</a:t>
            </a:fld>
            <a:endParaRPr lang="en-US"/>
          </a:p>
        </p:txBody>
      </p:sp>
      <p:cxnSp>
        <p:nvCxnSpPr>
          <p:cNvPr id="7" name="Straight Connector 6"/>
          <p:cNvCxnSpPr/>
          <p:nvPr/>
        </p:nvCxnSpPr>
        <p:spPr>
          <a:xfrm rot="5400000" flipV="1">
            <a:off x="7543800" y="173563"/>
            <a:ext cx="0" cy="6858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300559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a:t>Click to edit Master title style</a:t>
            </a:r>
          </a:p>
        </p:txBody>
      </p:sp>
      <p:sp>
        <p:nvSpPr>
          <p:cNvPr id="12" name="Date Placeholder 11"/>
          <p:cNvSpPr>
            <a:spLocks noGrp="1"/>
          </p:cNvSpPr>
          <p:nvPr>
            <p:ph type="dt" sz="half" idx="10"/>
          </p:nvPr>
        </p:nvSpPr>
        <p:spPr/>
        <p:txBody>
          <a:bodyPr/>
          <a:lstStyle/>
          <a:p>
            <a:fld id="{1D8BD707-D9CF-40AE-B4C6-C98DA3205C09}" type="datetimeFigureOut">
              <a:rPr lang="en-US" smtClean="0"/>
              <a:pPr/>
              <a:t>6/1/2024</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Date Placeholder 7"/>
          <p:cNvSpPr>
            <a:spLocks noGrp="1"/>
          </p:cNvSpPr>
          <p:nvPr>
            <p:ph type="dt" sz="half" idx="15"/>
          </p:nvPr>
        </p:nvSpPr>
        <p:spPr/>
        <p:txBody>
          <a:bodyPr rtlCol="0"/>
          <a:lstStyle/>
          <a:p>
            <a:fld id="{1D8BD707-D9CF-40AE-B4C6-C98DA3205C09}" type="datetimeFigureOut">
              <a:rPr lang="en-US" smtClean="0"/>
              <a:pPr/>
              <a:t>6/1/2024</a:t>
            </a:fld>
            <a:endParaRPr lang="en-US"/>
          </a:p>
        </p:txBody>
      </p:sp>
      <p:sp>
        <p:nvSpPr>
          <p:cNvPr id="10" name="Slide Number Placeholder 9"/>
          <p:cNvSpPr>
            <a:spLocks noGrp="1"/>
          </p:cNvSpPr>
          <p:nvPr>
            <p:ph type="sldNum" sz="quarter" idx="16"/>
          </p:nvPr>
        </p:nvSpPr>
        <p:spPr/>
        <p:txBody>
          <a:bodyPr rtlCol="0"/>
          <a:lstStyle/>
          <a:p>
            <a:fld id="{B6F15528-21DE-4FAA-801E-634DDDAF4B2B}"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5"/>
          </p:nvPr>
        </p:nvSpPr>
        <p:spPr/>
        <p:txBody>
          <a:bodyPr rtlCol="0"/>
          <a:lstStyle/>
          <a:p>
            <a:fld id="{1D8BD707-D9CF-40AE-B4C6-C98DA3205C09}" type="datetimeFigureOut">
              <a:rPr lang="en-US" smtClean="0"/>
              <a:pPr/>
              <a:t>6/1/2024</a:t>
            </a:fld>
            <a:endParaRPr lang="en-US"/>
          </a:p>
        </p:txBody>
      </p:sp>
      <p:sp>
        <p:nvSpPr>
          <p:cNvPr id="12" name="Slide Number Placeholder 11"/>
          <p:cNvSpPr>
            <a:spLocks noGrp="1"/>
          </p:cNvSpPr>
          <p:nvPr>
            <p:ph type="sldNum" sz="quarter" idx="16"/>
          </p:nvPr>
        </p:nvSpPr>
        <p:spPr/>
        <p:txBody>
          <a:bodyPr rtlCol="0"/>
          <a:lstStyle/>
          <a:p>
            <a:fld id="{B6F15528-21DE-4FAA-801E-634DDDAF4B2B}"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6/1/2024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a:t>Click to edit Master title style</a:t>
            </a:r>
          </a:p>
        </p:txBody>
      </p:sp>
      <p:sp>
        <p:nvSpPr>
          <p:cNvPr id="5" name="Date Placeholder 4"/>
          <p:cNvSpPr>
            <a:spLocks noGrp="1"/>
          </p:cNvSpPr>
          <p:nvPr>
            <p:ph type="dt" sz="half" idx="10"/>
          </p:nvPr>
        </p:nvSpPr>
        <p:spPr/>
        <p:txBody>
          <a:bodyPr/>
          <a:lstStyle/>
          <a:p>
            <a:fld id="{1D8BD707-D9CF-40AE-B4C6-C98DA3205C09}" type="datetimeFigureOut">
              <a:rPr lang="en-US" smtClean="0"/>
              <a:pPr/>
              <a:t>6/1/2024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a:t>Click to edit Master title style</a:t>
            </a:r>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1D8BD707-D9CF-40AE-B4C6-C98DA3205C09}" type="datetimeFigureOut">
              <a:rPr lang="en-US" smtClean="0"/>
              <a:pPr/>
              <a:t>6/1/2024</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1D8BD707-D9CF-40AE-B4C6-C98DA3205C09}" type="datetimeFigureOut">
              <a:rPr lang="en-US" smtClean="0"/>
              <a:pPr/>
              <a:t>6/1/2024</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E19077A6-C8CA-44B8-A3EF-95A3C59D32E6}" type="datetimeFigureOut">
              <a:rPr lang="en-US" smtClean="0"/>
              <a:t>6/1/2024</a:t>
            </a:fld>
            <a:endParaRPr lang="en-US"/>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6579FA68-6030-496F-A4D0-324AF30DA6C4}" type="slidenum">
              <a:rPr lang="en-US" smtClean="0"/>
              <a:t>‹#›</a:t>
            </a:fld>
            <a:endParaRPr lang="en-US"/>
          </a:p>
        </p:txBody>
      </p:sp>
      <p:cxnSp>
        <p:nvCxnSpPr>
          <p:cNvPr id="7" name="Straight Connector 6"/>
          <p:cNvCxnSpPr/>
          <p:nvPr/>
        </p:nvCxnSpPr>
        <p:spPr>
          <a:xfrm flipV="1">
            <a:off x="5715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4830735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3954CB-4187-4164-8F82-165DBD9C82A4}"/>
              </a:ext>
            </a:extLst>
          </p:cNvPr>
          <p:cNvSpPr>
            <a:spLocks noGrp="1"/>
          </p:cNvSpPr>
          <p:nvPr>
            <p:ph type="ctrTitle"/>
          </p:nvPr>
        </p:nvSpPr>
        <p:spPr>
          <a:xfrm>
            <a:off x="609600" y="5257800"/>
            <a:ext cx="5334000" cy="1066800"/>
          </a:xfrm>
        </p:spPr>
        <p:txBody>
          <a:bodyPr>
            <a:noAutofit/>
          </a:bodyPr>
          <a:lstStyle/>
          <a:p>
            <a:pPr algn="r" rtl="1"/>
            <a:r>
              <a:rPr lang="fa-IR" sz="4800" dirty="0"/>
              <a:t>مدیریت کمک‌های مالی</a:t>
            </a:r>
            <a:endParaRPr lang="en-US" sz="4800" dirty="0"/>
          </a:p>
        </p:txBody>
      </p:sp>
    </p:spTree>
    <p:extLst>
      <p:ext uri="{BB962C8B-B14F-4D97-AF65-F5344CB8AC3E}">
        <p14:creationId xmlns:p14="http://schemas.microsoft.com/office/powerpoint/2010/main" val="9726299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59638CF9-E4E9-0B68-AA51-0A514BAA8802}"/>
              </a:ext>
            </a:extLst>
          </p:cNvPr>
          <p:cNvSpPr>
            <a:spLocks noGrp="1"/>
          </p:cNvSpPr>
          <p:nvPr>
            <p:ph type="title"/>
          </p:nvPr>
        </p:nvSpPr>
        <p:spPr>
          <a:xfrm>
            <a:off x="228600" y="212184"/>
            <a:ext cx="9144000" cy="1017587"/>
          </a:xfrm>
        </p:spPr>
        <p:txBody>
          <a:bodyPr>
            <a:normAutofit/>
          </a:bodyPr>
          <a:lstStyle/>
          <a:p>
            <a:pPr algn="ctr"/>
            <a:r>
              <a:rPr lang="fa-IR" sz="3600" b="1" dirty="0">
                <a:solidFill>
                  <a:srgbClr val="006699"/>
                </a:solidFill>
                <a:latin typeface="Arial "/>
                <a:ea typeface="MS PGothic" panose="020B0600070205080204" pitchFamily="34" charset="-128"/>
                <a:cs typeface="Arial" panose="020B0604020202020204" pitchFamily="34" charset="0"/>
              </a:rPr>
              <a:t>چرا </a:t>
            </a:r>
            <a:r>
              <a:rPr lang="prs-AF" sz="3600" b="1" dirty="0">
                <a:solidFill>
                  <a:srgbClr val="006699"/>
                </a:solidFill>
                <a:latin typeface="Arial "/>
                <a:ea typeface="MS PGothic" panose="020B0600070205080204" pitchFamily="34" charset="-128"/>
                <a:cs typeface="Arial" panose="020B0604020202020204" pitchFamily="34" charset="0"/>
              </a:rPr>
              <a:t>کمک کنندگان مالی</a:t>
            </a:r>
            <a:r>
              <a:rPr lang="fa-IR" sz="3600" b="1" dirty="0">
                <a:solidFill>
                  <a:srgbClr val="006699"/>
                </a:solidFill>
                <a:latin typeface="Arial "/>
                <a:ea typeface="MS PGothic" panose="020B0600070205080204" pitchFamily="34" charset="-128"/>
                <a:cs typeface="Arial" panose="020B0604020202020204" pitchFamily="34" charset="0"/>
              </a:rPr>
              <a:t> </a:t>
            </a:r>
            <a:r>
              <a:rPr lang="prs-AF" sz="3600" b="1" dirty="0">
                <a:solidFill>
                  <a:srgbClr val="006699"/>
                </a:solidFill>
                <a:latin typeface="Arial "/>
                <a:ea typeface="MS PGothic" panose="020B0600070205080204" pitchFamily="34" charset="-128"/>
                <a:cs typeface="Arial" panose="020B0604020202020204" pitchFamily="34" charset="0"/>
              </a:rPr>
              <a:t>کمک های مالی</a:t>
            </a:r>
            <a:r>
              <a:rPr lang="fa-IR" sz="3600" b="1" dirty="0">
                <a:solidFill>
                  <a:srgbClr val="006699"/>
                </a:solidFill>
                <a:latin typeface="Arial "/>
                <a:ea typeface="MS PGothic" panose="020B0600070205080204" pitchFamily="34" charset="-128"/>
                <a:cs typeface="Arial" panose="020B0604020202020204" pitchFamily="34" charset="0"/>
              </a:rPr>
              <a:t> می کنند</a:t>
            </a:r>
            <a:endParaRPr lang="en-US" sz="3600" b="1" dirty="0">
              <a:solidFill>
                <a:srgbClr val="006699"/>
              </a:solidFill>
              <a:latin typeface="Arial "/>
              <a:ea typeface="MS PGothic" panose="020B0600070205080204" pitchFamily="34" charset="-128"/>
              <a:cs typeface="Arial" panose="020B0604020202020204" pitchFamily="34" charset="0"/>
            </a:endParaRPr>
          </a:p>
        </p:txBody>
      </p:sp>
      <p:sp>
        <p:nvSpPr>
          <p:cNvPr id="9" name="Content Placeholder 2">
            <a:extLst>
              <a:ext uri="{FF2B5EF4-FFF2-40B4-BE49-F238E27FC236}">
                <a16:creationId xmlns:a16="http://schemas.microsoft.com/office/drawing/2014/main" id="{3B84C47C-9563-7721-E0D7-24031D6B22C1}"/>
              </a:ext>
            </a:extLst>
          </p:cNvPr>
          <p:cNvSpPr>
            <a:spLocks noGrp="1"/>
          </p:cNvSpPr>
          <p:nvPr>
            <p:ph idx="1"/>
          </p:nvPr>
        </p:nvSpPr>
        <p:spPr>
          <a:xfrm>
            <a:off x="762000" y="1488822"/>
            <a:ext cx="7848600" cy="4648200"/>
          </a:xfrm>
        </p:spPr>
        <p:txBody>
          <a:bodyPr>
            <a:normAutofit/>
          </a:bodyPr>
          <a:lstStyle/>
          <a:p>
            <a:pPr algn="r" rtl="1">
              <a:lnSpc>
                <a:spcPct val="150000"/>
              </a:lnSpc>
              <a:buFont typeface="Wingdings" panose="05000000000000000000" pitchFamily="2" charset="2"/>
              <a:buChar char="q"/>
            </a:pPr>
            <a:r>
              <a:rPr lang="fa-IR" sz="2800" dirty="0"/>
              <a:t>پاسخگویی به نیازهای بحرانی یک سازمان</a:t>
            </a:r>
          </a:p>
          <a:p>
            <a:pPr algn="r" rtl="1">
              <a:lnSpc>
                <a:spcPct val="150000"/>
              </a:lnSpc>
              <a:buFont typeface="Wingdings" panose="05000000000000000000" pitchFamily="2" charset="2"/>
              <a:buChar char="q"/>
            </a:pPr>
            <a:r>
              <a:rPr lang="fa-IR" sz="2800" dirty="0"/>
              <a:t>بازگرداندن به جامعه </a:t>
            </a:r>
          </a:p>
          <a:p>
            <a:pPr algn="r" rtl="1"/>
            <a:r>
              <a:rPr lang="ps-AF" sz="2800" dirty="0"/>
              <a:t>کمک به افراد کم‌بضاعت و بی‌بهره</a:t>
            </a:r>
          </a:p>
          <a:p>
            <a:pPr algn="r" rtl="1"/>
            <a:r>
              <a:rPr lang="fa-IR" sz="2800" dirty="0"/>
              <a:t>پیشبرد مسئله‌ ای که به آن اعتقاد دارند</a:t>
            </a:r>
            <a:endParaRPr lang="en-US" dirty="0"/>
          </a:p>
        </p:txBody>
      </p:sp>
      <p:pic>
        <p:nvPicPr>
          <p:cNvPr id="10" name="Picture 9">
            <a:extLst>
              <a:ext uri="{FF2B5EF4-FFF2-40B4-BE49-F238E27FC236}">
                <a16:creationId xmlns:a16="http://schemas.microsoft.com/office/drawing/2014/main" id="{C38AA866-8A35-22B9-15EA-E727325438D2}"/>
              </a:ext>
            </a:extLst>
          </p:cNvPr>
          <p:cNvPicPr>
            <a:picLocks noChangeAspect="1"/>
          </p:cNvPicPr>
          <p:nvPr/>
        </p:nvPicPr>
        <p:blipFill rotWithShape="1">
          <a:blip r:embed="rId2"/>
          <a:srcRect b="8223"/>
          <a:stretch/>
        </p:blipFill>
        <p:spPr>
          <a:xfrm>
            <a:off x="264253" y="4800600"/>
            <a:ext cx="5788003" cy="1905000"/>
          </a:xfrm>
          <a:prstGeom prst="rect">
            <a:avLst/>
          </a:prstGeom>
        </p:spPr>
      </p:pic>
      <p:sp>
        <p:nvSpPr>
          <p:cNvPr id="2" name="Double Wave 1">
            <a:extLst>
              <a:ext uri="{FF2B5EF4-FFF2-40B4-BE49-F238E27FC236}">
                <a16:creationId xmlns:a16="http://schemas.microsoft.com/office/drawing/2014/main" id="{AA6DA0EE-AA7B-44C2-9833-730B3F3DA799}"/>
              </a:ext>
            </a:extLst>
          </p:cNvPr>
          <p:cNvSpPr/>
          <p:nvPr/>
        </p:nvSpPr>
        <p:spPr>
          <a:xfrm>
            <a:off x="417500" y="5257800"/>
            <a:ext cx="4953000" cy="1388016"/>
          </a:xfrm>
          <a:prstGeom prst="doubleWave">
            <a:avLst/>
          </a:prstGeom>
          <a:solidFill>
            <a:schemeClr val="accent4">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fa-IR" sz="7200" b="1" i="1" dirty="0">
                <a:effectLst>
                  <a:outerShdw blurRad="38100" dist="38100" dir="2700000" algn="tl">
                    <a:srgbClr val="000000">
                      <a:alpha val="43137"/>
                    </a:srgbClr>
                  </a:outerShdw>
                </a:effectLst>
              </a:rPr>
              <a:t>چرا ؟</a:t>
            </a:r>
            <a:endParaRPr lang="en-US" sz="7200" b="1" i="1" dirty="0">
              <a:effectLst>
                <a:outerShdw blurRad="38100" dist="38100" dir="2700000" algn="tl">
                  <a:srgbClr val="000000">
                    <a:alpha val="43137"/>
                  </a:srgbClr>
                </a:outerShdw>
              </a:effectLs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219200" y="1295400"/>
            <a:ext cx="7620000" cy="3970318"/>
          </a:xfrm>
          <a:prstGeom prst="rect">
            <a:avLst/>
          </a:prstGeom>
        </p:spPr>
        <p:txBody>
          <a:bodyPr wrap="square">
            <a:spAutoFit/>
          </a:bodyPr>
          <a:lstStyle/>
          <a:p>
            <a:pPr algn="r" rtl="1">
              <a:lnSpc>
                <a:spcPct val="150000"/>
              </a:lnSpc>
            </a:pPr>
            <a:r>
              <a:rPr lang="fa-IR" sz="2400" dirty="0">
                <a:latin typeface="Times New Roman" panose="02020603050405020304" pitchFamily="18" charset="0"/>
                <a:cs typeface="Times New Roman" panose="02020603050405020304" pitchFamily="18" charset="0"/>
              </a:rPr>
              <a:t>اینها پنج مرحله چرخه تأمین مالی اهدا کننده هستند:</a:t>
            </a:r>
          </a:p>
          <a:p>
            <a:pPr algn="r" rtl="1">
              <a:lnSpc>
                <a:spcPct val="150000"/>
              </a:lnSpc>
            </a:pPr>
            <a:endParaRPr lang="fa-IR" sz="2400" dirty="0">
              <a:latin typeface="Times New Roman" panose="02020603050405020304" pitchFamily="18" charset="0"/>
              <a:cs typeface="Times New Roman" panose="02020603050405020304" pitchFamily="18" charset="0"/>
            </a:endParaRPr>
          </a:p>
          <a:p>
            <a:pPr marL="457200" indent="-457200" algn="r" rtl="1">
              <a:lnSpc>
                <a:spcPct val="150000"/>
              </a:lnSpc>
              <a:buFont typeface="+mj-lt"/>
              <a:buAutoNum type="arabicPeriod"/>
            </a:pPr>
            <a:r>
              <a:rPr lang="fa-IR" sz="2400" dirty="0">
                <a:latin typeface="Times New Roman" panose="02020603050405020304" pitchFamily="18" charset="0"/>
                <a:cs typeface="Times New Roman" panose="02020603050405020304" pitchFamily="18" charset="0"/>
              </a:rPr>
              <a:t>شناسایی</a:t>
            </a:r>
          </a:p>
          <a:p>
            <a:pPr marL="457200" indent="-457200" algn="r" rtl="1">
              <a:lnSpc>
                <a:spcPct val="150000"/>
              </a:lnSpc>
              <a:buFont typeface="+mj-lt"/>
              <a:buAutoNum type="arabicPeriod"/>
            </a:pPr>
            <a:r>
              <a:rPr lang="fa-IR" sz="2400" dirty="0">
                <a:latin typeface="Times New Roman" panose="02020603050405020304" pitchFamily="18" charset="0"/>
                <a:cs typeface="Times New Roman" panose="02020603050405020304" pitchFamily="18" charset="0"/>
              </a:rPr>
              <a:t>واجد شرایط بودن</a:t>
            </a:r>
          </a:p>
          <a:p>
            <a:pPr marL="457200" indent="-457200" algn="r" rtl="1">
              <a:lnSpc>
                <a:spcPct val="150000"/>
              </a:lnSpc>
              <a:buFont typeface="+mj-lt"/>
              <a:buAutoNum type="arabicPeriod"/>
            </a:pPr>
            <a:r>
              <a:rPr lang="fa-IR" sz="2400" dirty="0">
                <a:latin typeface="Times New Roman" panose="02020603050405020304" pitchFamily="18" charset="0"/>
                <a:cs typeface="Times New Roman" panose="02020603050405020304" pitchFamily="18" charset="0"/>
              </a:rPr>
              <a:t>پرورش و آماده ‌سازی</a:t>
            </a:r>
          </a:p>
          <a:p>
            <a:pPr marL="457200" indent="-457200" algn="r" rtl="1">
              <a:lnSpc>
                <a:spcPct val="150000"/>
              </a:lnSpc>
              <a:buFont typeface="+mj-lt"/>
              <a:buAutoNum type="arabicPeriod"/>
            </a:pPr>
            <a:r>
              <a:rPr lang="fa-IR" sz="2400" dirty="0">
                <a:latin typeface="Times New Roman" panose="02020603050405020304" pitchFamily="18" charset="0"/>
                <a:cs typeface="Times New Roman" panose="02020603050405020304" pitchFamily="18" charset="0"/>
              </a:rPr>
              <a:t>درخواست کمک</a:t>
            </a:r>
          </a:p>
          <a:p>
            <a:pPr marL="457200" indent="-457200" algn="r" rtl="1">
              <a:lnSpc>
                <a:spcPct val="150000"/>
              </a:lnSpc>
              <a:buFont typeface="+mj-lt"/>
              <a:buAutoNum type="arabicPeriod"/>
            </a:pPr>
            <a:r>
              <a:rPr lang="fa-IR" sz="2400" dirty="0">
                <a:latin typeface="Times New Roman" panose="02020603050405020304" pitchFamily="18" charset="0"/>
                <a:cs typeface="Times New Roman" panose="02020603050405020304" pitchFamily="18" charset="0"/>
              </a:rPr>
              <a:t>مراقبت و پاسخ ‌گویی</a:t>
            </a:r>
            <a:endParaRPr lang="en-US" sz="2400" dirty="0">
              <a:latin typeface="Times New Roman" panose="02020603050405020304" pitchFamily="18" charset="0"/>
              <a:cs typeface="Times New Roman" panose="02020603050405020304" pitchFamily="18" charset="0"/>
            </a:endParaRPr>
          </a:p>
        </p:txBody>
      </p:sp>
      <p:sp>
        <p:nvSpPr>
          <p:cNvPr id="8" name="Rectangle 7"/>
          <p:cNvSpPr/>
          <p:nvPr/>
        </p:nvSpPr>
        <p:spPr>
          <a:xfrm>
            <a:off x="1219200" y="381000"/>
            <a:ext cx="6305508" cy="769441"/>
          </a:xfrm>
          <a:prstGeom prst="rect">
            <a:avLst/>
          </a:prstGeom>
        </p:spPr>
        <p:txBody>
          <a:bodyPr wrap="square">
            <a:spAutoFit/>
          </a:bodyPr>
          <a:lstStyle/>
          <a:p>
            <a:pPr algn="ctr" rtl="1"/>
            <a:r>
              <a:rPr lang="fa-IR" sz="4400" b="1" dirty="0">
                <a:solidFill>
                  <a:srgbClr val="006699"/>
                </a:solidFill>
                <a:latin typeface="Times New Roman" panose="02020603050405020304" pitchFamily="18" charset="0"/>
                <a:cs typeface="Times New Roman" panose="02020603050405020304" pitchFamily="18" charset="0"/>
              </a:rPr>
              <a:t>چرخه تامین مالی اهدا کننده گان</a:t>
            </a:r>
            <a:endParaRPr lang="en-US" sz="4400" b="1" dirty="0">
              <a:solidFill>
                <a:srgbClr val="006699"/>
              </a:solidFill>
              <a:latin typeface="Times New Roman" panose="02020603050405020304" pitchFamily="18" charset="0"/>
              <a:cs typeface="Times New Roman" panose="02020603050405020304" pitchFamily="18" charset="0"/>
            </a:endParaRPr>
          </a:p>
        </p:txBody>
      </p:sp>
      <p:pic>
        <p:nvPicPr>
          <p:cNvPr id="3" name="Picture 2">
            <a:extLst>
              <a:ext uri="{FF2B5EF4-FFF2-40B4-BE49-F238E27FC236}">
                <a16:creationId xmlns:a16="http://schemas.microsoft.com/office/drawing/2014/main" id="{E03C13CE-F230-449E-9056-DC9A17E3C21C}"/>
              </a:ext>
            </a:extLst>
          </p:cNvPr>
          <p:cNvPicPr>
            <a:picLocks noChangeAspect="1"/>
          </p:cNvPicPr>
          <p:nvPr/>
        </p:nvPicPr>
        <p:blipFill rotWithShape="1">
          <a:blip r:embed="rId3">
            <a:extLst>
              <a:ext uri="{28A0092B-C50C-407E-A947-70E740481C1C}">
                <a14:useLocalDpi xmlns:a14="http://schemas.microsoft.com/office/drawing/2010/main" val="0"/>
              </a:ext>
            </a:extLst>
          </a:blip>
          <a:srcRect l="19231" t="6411" r="20433" b="9828"/>
          <a:stretch/>
        </p:blipFill>
        <p:spPr>
          <a:xfrm>
            <a:off x="0" y="3124200"/>
            <a:ext cx="4781508" cy="3733800"/>
          </a:xfrm>
          <a:prstGeom prst="rect">
            <a:avLst/>
          </a:prstGeom>
        </p:spPr>
      </p:pic>
      <p:sp>
        <p:nvSpPr>
          <p:cNvPr id="2" name="Oval 1">
            <a:extLst>
              <a:ext uri="{FF2B5EF4-FFF2-40B4-BE49-F238E27FC236}">
                <a16:creationId xmlns:a16="http://schemas.microsoft.com/office/drawing/2014/main" id="{32E6D338-7EE5-484F-8B96-7E3C8F651146}"/>
              </a:ext>
            </a:extLst>
          </p:cNvPr>
          <p:cNvSpPr/>
          <p:nvPr/>
        </p:nvSpPr>
        <p:spPr>
          <a:xfrm>
            <a:off x="1524000" y="4267200"/>
            <a:ext cx="1981200" cy="1447800"/>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prs-AF" dirty="0"/>
              <a:t>چرخه جذب و نگهداری اهدا کنندگان</a:t>
            </a:r>
            <a:endParaRPr lang="en-US" dirty="0"/>
          </a:p>
        </p:txBody>
      </p:sp>
    </p:spTree>
    <p:extLst>
      <p:ext uri="{BB962C8B-B14F-4D97-AF65-F5344CB8AC3E}">
        <p14:creationId xmlns:p14="http://schemas.microsoft.com/office/powerpoint/2010/main" val="4738918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87F3F1B9-0417-6E6C-AFB7-F88B70CACCEA}"/>
              </a:ext>
            </a:extLst>
          </p:cNvPr>
          <p:cNvSpPr>
            <a:spLocks noGrp="1"/>
          </p:cNvSpPr>
          <p:nvPr>
            <p:ph type="title"/>
          </p:nvPr>
        </p:nvSpPr>
        <p:spPr>
          <a:xfrm>
            <a:off x="152400" y="197155"/>
            <a:ext cx="9144000" cy="1017587"/>
          </a:xfrm>
        </p:spPr>
        <p:txBody>
          <a:bodyPr/>
          <a:lstStyle/>
          <a:p>
            <a:pPr algn="ctr"/>
            <a:r>
              <a:rPr lang="fa-IR" dirty="0">
                <a:solidFill>
                  <a:srgbClr val="006699"/>
                </a:solidFill>
              </a:rPr>
              <a:t>منبع تامین مالی</a:t>
            </a:r>
            <a:endParaRPr lang="en-US" dirty="0">
              <a:solidFill>
                <a:srgbClr val="006699"/>
              </a:solidFill>
            </a:endParaRPr>
          </a:p>
        </p:txBody>
      </p:sp>
      <p:sp>
        <p:nvSpPr>
          <p:cNvPr id="9" name="Content Placeholder 2">
            <a:extLst>
              <a:ext uri="{FF2B5EF4-FFF2-40B4-BE49-F238E27FC236}">
                <a16:creationId xmlns:a16="http://schemas.microsoft.com/office/drawing/2014/main" id="{AA351F72-39E9-261F-02F5-F2F416C63C25}"/>
              </a:ext>
            </a:extLst>
          </p:cNvPr>
          <p:cNvSpPr>
            <a:spLocks noGrp="1"/>
          </p:cNvSpPr>
          <p:nvPr>
            <p:ph idx="1"/>
          </p:nvPr>
        </p:nvSpPr>
        <p:spPr>
          <a:xfrm>
            <a:off x="3124200" y="1524000"/>
            <a:ext cx="5638800" cy="5029200"/>
          </a:xfrm>
        </p:spPr>
        <p:txBody>
          <a:bodyPr>
            <a:normAutofit/>
          </a:bodyPr>
          <a:lstStyle/>
          <a:p>
            <a:pPr algn="r" rtl="1">
              <a:lnSpc>
                <a:spcPct val="150000"/>
              </a:lnSpc>
            </a:pPr>
            <a:r>
              <a:rPr lang="fa-IR" dirty="0"/>
              <a:t>انواع اهداکنندگان نهادی:</a:t>
            </a:r>
          </a:p>
          <a:p>
            <a:pPr lvl="1" algn="r" rtl="1">
              <a:lnSpc>
                <a:spcPct val="150000"/>
              </a:lnSpc>
              <a:buClr>
                <a:srgbClr val="0070C0"/>
              </a:buClr>
            </a:pPr>
            <a:r>
              <a:rPr lang="fa-IR" dirty="0"/>
              <a:t>اهداکنندگان دوجانبه و چند جانبه (مانند </a:t>
            </a:r>
            <a:r>
              <a:rPr lang="en-US" dirty="0"/>
              <a:t>USAID، </a:t>
            </a:r>
            <a:r>
              <a:rPr lang="fa-IR" dirty="0"/>
              <a:t>بانک جهانی، </a:t>
            </a:r>
            <a:r>
              <a:rPr lang="en-US" dirty="0"/>
              <a:t>ADB، </a:t>
            </a:r>
            <a:r>
              <a:rPr lang="fa-IR" dirty="0"/>
              <a:t>سازمان ملل و غیره)</a:t>
            </a:r>
          </a:p>
          <a:p>
            <a:pPr lvl="1" algn="r" rtl="1">
              <a:lnSpc>
                <a:spcPct val="150000"/>
              </a:lnSpc>
              <a:buClr>
                <a:srgbClr val="0070C0"/>
              </a:buClr>
            </a:pPr>
            <a:r>
              <a:rPr lang="fa-IR" dirty="0"/>
              <a:t>سایر کشورها (سفارت خانه ‌ها)</a:t>
            </a:r>
          </a:p>
          <a:p>
            <a:pPr algn="r" rtl="1">
              <a:lnSpc>
                <a:spcPct val="150000"/>
              </a:lnSpc>
            </a:pPr>
            <a:r>
              <a:rPr lang="fa-IR" dirty="0"/>
              <a:t>سازمان ‌ها</a:t>
            </a:r>
          </a:p>
          <a:p>
            <a:pPr algn="r" rtl="1">
              <a:lnSpc>
                <a:spcPct val="150000"/>
              </a:lnSpc>
            </a:pPr>
            <a:r>
              <a:rPr lang="fa-IR" dirty="0"/>
              <a:t>بنیادها</a:t>
            </a:r>
            <a:endParaRPr lang="en-US" dirty="0"/>
          </a:p>
          <a:p>
            <a:pPr lvl="1" algn="r" rtl="1">
              <a:lnSpc>
                <a:spcPct val="150000"/>
              </a:lnSpc>
            </a:pPr>
            <a:endParaRPr lang="en-US" dirty="0"/>
          </a:p>
        </p:txBody>
      </p:sp>
      <p:grpSp>
        <p:nvGrpSpPr>
          <p:cNvPr id="3" name="Group 2">
            <a:extLst>
              <a:ext uri="{FF2B5EF4-FFF2-40B4-BE49-F238E27FC236}">
                <a16:creationId xmlns:a16="http://schemas.microsoft.com/office/drawing/2014/main" id="{D19C10D6-1BDC-420F-9C5E-815FA2804958}"/>
              </a:ext>
            </a:extLst>
          </p:cNvPr>
          <p:cNvGrpSpPr/>
          <p:nvPr/>
        </p:nvGrpSpPr>
        <p:grpSpPr>
          <a:xfrm>
            <a:off x="457200" y="4576628"/>
            <a:ext cx="3375249" cy="2084217"/>
            <a:chOff x="457200" y="4576628"/>
            <a:chExt cx="3375249" cy="2084217"/>
          </a:xfrm>
        </p:grpSpPr>
        <p:pic>
          <p:nvPicPr>
            <p:cNvPr id="10" name="Picture 9">
              <a:extLst>
                <a:ext uri="{FF2B5EF4-FFF2-40B4-BE49-F238E27FC236}">
                  <a16:creationId xmlns:a16="http://schemas.microsoft.com/office/drawing/2014/main" id="{0CB7EEC5-8A9D-322B-5EE2-0A11B588A9E2}"/>
                </a:ext>
              </a:extLst>
            </p:cNvPr>
            <p:cNvPicPr>
              <a:picLocks noChangeAspect="1"/>
            </p:cNvPicPr>
            <p:nvPr/>
          </p:nvPicPr>
          <p:blipFill>
            <a:blip r:embed="rId3"/>
            <a:stretch>
              <a:fillRect/>
            </a:stretch>
          </p:blipFill>
          <p:spPr>
            <a:xfrm>
              <a:off x="457200" y="4576628"/>
              <a:ext cx="3375249" cy="2084217"/>
            </a:xfrm>
            <a:prstGeom prst="rect">
              <a:avLst/>
            </a:prstGeom>
          </p:spPr>
        </p:pic>
        <p:sp>
          <p:nvSpPr>
            <p:cNvPr id="2" name="TextBox 1">
              <a:extLst>
                <a:ext uri="{FF2B5EF4-FFF2-40B4-BE49-F238E27FC236}">
                  <a16:creationId xmlns:a16="http://schemas.microsoft.com/office/drawing/2014/main" id="{A3C94B77-F2E4-4453-8B01-1B501842F8B4}"/>
                </a:ext>
              </a:extLst>
            </p:cNvPr>
            <p:cNvSpPr txBox="1"/>
            <p:nvPr/>
          </p:nvSpPr>
          <p:spPr>
            <a:xfrm>
              <a:off x="762000" y="5432577"/>
              <a:ext cx="2808176" cy="1120623"/>
            </a:xfrm>
            <a:prstGeom prst="rect">
              <a:avLst/>
            </a:prstGeom>
            <a:gradFill flip="none" rotWithShape="1">
              <a:gsLst>
                <a:gs pos="0">
                  <a:srgbClr val="D84D4D">
                    <a:shade val="30000"/>
                    <a:satMod val="115000"/>
                  </a:srgbClr>
                </a:gs>
                <a:gs pos="50000">
                  <a:srgbClr val="D84D4D">
                    <a:shade val="67500"/>
                    <a:satMod val="115000"/>
                  </a:srgbClr>
                </a:gs>
                <a:gs pos="100000">
                  <a:srgbClr val="D84D4D">
                    <a:shade val="100000"/>
                    <a:satMod val="115000"/>
                  </a:srgbClr>
                </a:gs>
              </a:gsLst>
              <a:lin ang="10800000" scaled="1"/>
              <a:tileRect/>
            </a:gradFill>
          </p:spPr>
          <p:txBody>
            <a:bodyPr wrap="square" rtlCol="0">
              <a:spAutoFit/>
            </a:bodyPr>
            <a:lstStyle/>
            <a:p>
              <a:pPr algn="ctr" rtl="1"/>
              <a:r>
                <a:rPr lang="fa-IR" sz="6600" dirty="0">
                  <a:ln w="0"/>
                  <a:solidFill>
                    <a:schemeClr val="bg1"/>
                  </a:solidFill>
                  <a:effectLst>
                    <a:outerShdw blurRad="38100" dist="19050" dir="2700000" algn="tl" rotWithShape="0">
                      <a:schemeClr val="dk1">
                        <a:alpha val="40000"/>
                      </a:schemeClr>
                    </a:outerShdw>
                  </a:effectLst>
                </a:rPr>
                <a:t>اهدا</a:t>
              </a:r>
              <a:endParaRPr lang="en-US" sz="6600" dirty="0">
                <a:ln w="0"/>
                <a:solidFill>
                  <a:schemeClr val="bg1"/>
                </a:solidFill>
                <a:effectLst>
                  <a:outerShdw blurRad="38100" dist="19050" dir="2700000" algn="tl" rotWithShape="0">
                    <a:schemeClr val="dk1">
                      <a:alpha val="40000"/>
                    </a:schemeClr>
                  </a:outerShdw>
                </a:effectLst>
              </a:endParaRPr>
            </a:p>
          </p:txBody>
        </p:sp>
      </p:grpSp>
    </p:spTree>
    <p:extLst>
      <p:ext uri="{BB962C8B-B14F-4D97-AF65-F5344CB8AC3E}">
        <p14:creationId xmlns:p14="http://schemas.microsoft.com/office/powerpoint/2010/main" val="29521256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87F3F1B9-0417-6E6C-AFB7-F88B70CACCEA}"/>
              </a:ext>
            </a:extLst>
          </p:cNvPr>
          <p:cNvSpPr>
            <a:spLocks noGrp="1"/>
          </p:cNvSpPr>
          <p:nvPr>
            <p:ph type="title"/>
          </p:nvPr>
        </p:nvSpPr>
        <p:spPr>
          <a:xfrm>
            <a:off x="152400" y="197155"/>
            <a:ext cx="9144000" cy="1017587"/>
          </a:xfrm>
        </p:spPr>
        <p:txBody>
          <a:bodyPr/>
          <a:lstStyle/>
          <a:p>
            <a:pPr algn="ctr"/>
            <a:r>
              <a:rPr lang="fa-IR" dirty="0">
                <a:solidFill>
                  <a:srgbClr val="006699"/>
                </a:solidFill>
              </a:rPr>
              <a:t>منبع تامین مالی</a:t>
            </a:r>
            <a:endParaRPr lang="en-US" dirty="0">
              <a:solidFill>
                <a:srgbClr val="006699"/>
              </a:solidFill>
            </a:endParaRPr>
          </a:p>
        </p:txBody>
      </p:sp>
      <p:sp>
        <p:nvSpPr>
          <p:cNvPr id="9" name="Content Placeholder 2">
            <a:extLst>
              <a:ext uri="{FF2B5EF4-FFF2-40B4-BE49-F238E27FC236}">
                <a16:creationId xmlns:a16="http://schemas.microsoft.com/office/drawing/2014/main" id="{AA351F72-39E9-261F-02F5-F2F416C63C25}"/>
              </a:ext>
            </a:extLst>
          </p:cNvPr>
          <p:cNvSpPr>
            <a:spLocks noGrp="1"/>
          </p:cNvSpPr>
          <p:nvPr>
            <p:ph idx="1"/>
          </p:nvPr>
        </p:nvSpPr>
        <p:spPr>
          <a:xfrm>
            <a:off x="2118731" y="1676400"/>
            <a:ext cx="6858000" cy="4023360"/>
          </a:xfrm>
        </p:spPr>
        <p:txBody>
          <a:bodyPr>
            <a:normAutofit/>
          </a:bodyPr>
          <a:lstStyle/>
          <a:p>
            <a:pPr algn="r" rtl="1">
              <a:lnSpc>
                <a:spcPct val="150000"/>
              </a:lnSpc>
            </a:pPr>
            <a:r>
              <a:rPr lang="fa-IR" sz="2800" dirty="0"/>
              <a:t>افراد</a:t>
            </a:r>
          </a:p>
          <a:p>
            <a:pPr algn="r" rtl="1">
              <a:lnSpc>
                <a:spcPct val="150000"/>
              </a:lnSpc>
            </a:pPr>
            <a:r>
              <a:rPr lang="ps-AF" sz="2800" dirty="0"/>
              <a:t>حمایت مالی از سوی شرکت‌ها</a:t>
            </a:r>
            <a:endParaRPr lang="fa-IR" sz="2800" dirty="0"/>
          </a:p>
          <a:p>
            <a:pPr algn="r" rtl="1">
              <a:lnSpc>
                <a:spcPct val="150000"/>
              </a:lnSpc>
            </a:pPr>
            <a:r>
              <a:rPr lang="fa-IR" sz="2800" dirty="0"/>
              <a:t>رویدادها</a:t>
            </a:r>
          </a:p>
          <a:p>
            <a:pPr algn="r" rtl="1">
              <a:lnSpc>
                <a:spcPct val="150000"/>
              </a:lnSpc>
            </a:pPr>
            <a:r>
              <a:rPr lang="prs-AF" sz="2800" dirty="0"/>
              <a:t>پلتفرم های</a:t>
            </a:r>
            <a:r>
              <a:rPr lang="fa-IR" sz="2800" dirty="0"/>
              <a:t> آنلاین</a:t>
            </a:r>
          </a:p>
          <a:p>
            <a:pPr algn="r" rtl="1">
              <a:lnSpc>
                <a:spcPct val="150000"/>
              </a:lnSpc>
            </a:pPr>
            <a:r>
              <a:rPr lang="fa-IR" sz="2800" dirty="0"/>
              <a:t>بخش خصوصی (بانک‌ ها، مخابرات، شرکت‌ ها)</a:t>
            </a:r>
            <a:endParaRPr lang="en-US" dirty="0"/>
          </a:p>
        </p:txBody>
      </p:sp>
      <p:sp>
        <p:nvSpPr>
          <p:cNvPr id="11" name="Content Placeholder 2">
            <a:extLst>
              <a:ext uri="{FF2B5EF4-FFF2-40B4-BE49-F238E27FC236}">
                <a16:creationId xmlns:a16="http://schemas.microsoft.com/office/drawing/2014/main" id="{C56B5AF2-F563-2795-68F9-DDE989148E01}"/>
              </a:ext>
            </a:extLst>
          </p:cNvPr>
          <p:cNvSpPr txBox="1">
            <a:spLocks/>
          </p:cNvSpPr>
          <p:nvPr/>
        </p:nvSpPr>
        <p:spPr>
          <a:xfrm>
            <a:off x="5029200" y="1676400"/>
            <a:ext cx="3733800" cy="4023360"/>
          </a:xfrm>
          <a:prstGeom prst="rect">
            <a:avLst/>
          </a:prstGeom>
        </p:spPr>
        <p:txBody>
          <a:bodyPr vert="horz">
            <a:normAutofit/>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marL="457200" indent="-457200">
              <a:buFont typeface="+mj-lt"/>
              <a:buAutoNum type="arabicPeriod"/>
            </a:pPr>
            <a:endParaRPr lang="en-US" sz="2400" dirty="0">
              <a:latin typeface="Times New Roman" panose="02020603050405020304" pitchFamily="18" charset="0"/>
              <a:cs typeface="Times New Roman" panose="02020603050405020304" pitchFamily="18" charset="0"/>
            </a:endParaRPr>
          </a:p>
          <a:p>
            <a:endParaRPr lang="en-US" dirty="0"/>
          </a:p>
        </p:txBody>
      </p:sp>
      <p:grpSp>
        <p:nvGrpSpPr>
          <p:cNvPr id="6" name="Group 5">
            <a:extLst>
              <a:ext uri="{FF2B5EF4-FFF2-40B4-BE49-F238E27FC236}">
                <a16:creationId xmlns:a16="http://schemas.microsoft.com/office/drawing/2014/main" id="{4A928FDD-D320-4023-8203-9759629000EF}"/>
              </a:ext>
            </a:extLst>
          </p:cNvPr>
          <p:cNvGrpSpPr/>
          <p:nvPr/>
        </p:nvGrpSpPr>
        <p:grpSpPr>
          <a:xfrm>
            <a:off x="152401" y="5029200"/>
            <a:ext cx="3047999" cy="1828800"/>
            <a:chOff x="457200" y="4576628"/>
            <a:chExt cx="3375249" cy="2084217"/>
          </a:xfrm>
        </p:grpSpPr>
        <p:pic>
          <p:nvPicPr>
            <p:cNvPr id="7" name="Picture 6">
              <a:extLst>
                <a:ext uri="{FF2B5EF4-FFF2-40B4-BE49-F238E27FC236}">
                  <a16:creationId xmlns:a16="http://schemas.microsoft.com/office/drawing/2014/main" id="{9C7F2B08-7A5A-43E9-B10D-C3DC484A4E36}"/>
                </a:ext>
              </a:extLst>
            </p:cNvPr>
            <p:cNvPicPr>
              <a:picLocks noChangeAspect="1"/>
            </p:cNvPicPr>
            <p:nvPr/>
          </p:nvPicPr>
          <p:blipFill>
            <a:blip r:embed="rId3"/>
            <a:stretch>
              <a:fillRect/>
            </a:stretch>
          </p:blipFill>
          <p:spPr>
            <a:xfrm>
              <a:off x="457200" y="4576628"/>
              <a:ext cx="3375249" cy="2084217"/>
            </a:xfrm>
            <a:prstGeom prst="rect">
              <a:avLst/>
            </a:prstGeom>
          </p:spPr>
        </p:pic>
        <p:sp>
          <p:nvSpPr>
            <p:cNvPr id="12" name="TextBox 11">
              <a:extLst>
                <a:ext uri="{FF2B5EF4-FFF2-40B4-BE49-F238E27FC236}">
                  <a16:creationId xmlns:a16="http://schemas.microsoft.com/office/drawing/2014/main" id="{1D3884E0-E452-4D7B-8B9B-7A119CB7F1FF}"/>
                </a:ext>
              </a:extLst>
            </p:cNvPr>
            <p:cNvSpPr txBox="1"/>
            <p:nvPr/>
          </p:nvSpPr>
          <p:spPr>
            <a:xfrm>
              <a:off x="762000" y="5432577"/>
              <a:ext cx="2808176" cy="1120623"/>
            </a:xfrm>
            <a:prstGeom prst="rect">
              <a:avLst/>
            </a:prstGeom>
            <a:gradFill flip="none" rotWithShape="1">
              <a:gsLst>
                <a:gs pos="0">
                  <a:srgbClr val="D84D4D">
                    <a:shade val="30000"/>
                    <a:satMod val="115000"/>
                  </a:srgbClr>
                </a:gs>
                <a:gs pos="50000">
                  <a:srgbClr val="D84D4D">
                    <a:shade val="67500"/>
                    <a:satMod val="115000"/>
                  </a:srgbClr>
                </a:gs>
                <a:gs pos="100000">
                  <a:srgbClr val="D84D4D">
                    <a:shade val="100000"/>
                    <a:satMod val="115000"/>
                  </a:srgbClr>
                </a:gs>
              </a:gsLst>
              <a:lin ang="10800000" scaled="1"/>
              <a:tileRect/>
            </a:gradFill>
          </p:spPr>
          <p:txBody>
            <a:bodyPr wrap="square" rtlCol="0">
              <a:spAutoFit/>
            </a:bodyPr>
            <a:lstStyle/>
            <a:p>
              <a:pPr algn="ctr" rtl="1"/>
              <a:r>
                <a:rPr lang="fa-IR" sz="6600" dirty="0">
                  <a:ln w="0"/>
                  <a:solidFill>
                    <a:schemeClr val="bg1"/>
                  </a:solidFill>
                  <a:effectLst>
                    <a:outerShdw blurRad="38100" dist="19050" dir="2700000" algn="tl" rotWithShape="0">
                      <a:schemeClr val="dk1">
                        <a:alpha val="40000"/>
                      </a:schemeClr>
                    </a:outerShdw>
                  </a:effectLst>
                </a:rPr>
                <a:t>اهدا</a:t>
              </a:r>
              <a:endParaRPr lang="en-US" sz="6600" dirty="0">
                <a:ln w="0"/>
                <a:solidFill>
                  <a:schemeClr val="bg1"/>
                </a:solidFill>
                <a:effectLst>
                  <a:outerShdw blurRad="38100" dist="19050" dir="2700000" algn="tl" rotWithShape="0">
                    <a:schemeClr val="dk1">
                      <a:alpha val="40000"/>
                    </a:schemeClr>
                  </a:outerShdw>
                </a:effectLst>
              </a:endParaRPr>
            </a:p>
          </p:txBody>
        </p:sp>
      </p:grpSp>
    </p:spTree>
    <p:extLst>
      <p:ext uri="{BB962C8B-B14F-4D97-AF65-F5344CB8AC3E}">
        <p14:creationId xmlns:p14="http://schemas.microsoft.com/office/powerpoint/2010/main" val="6676494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A796D-62FE-0047-AFD0-6AC512A764FE}"/>
              </a:ext>
            </a:extLst>
          </p:cNvPr>
          <p:cNvSpPr>
            <a:spLocks noGrp="1"/>
          </p:cNvSpPr>
          <p:nvPr>
            <p:ph type="title"/>
          </p:nvPr>
        </p:nvSpPr>
        <p:spPr>
          <a:xfrm>
            <a:off x="1143000" y="291306"/>
            <a:ext cx="7620000" cy="788988"/>
          </a:xfrm>
        </p:spPr>
        <p:txBody>
          <a:bodyPr>
            <a:normAutofit fontScale="90000"/>
          </a:bodyPr>
          <a:lstStyle/>
          <a:p>
            <a:pPr algn="ctr"/>
            <a:r>
              <a:rPr lang="fa-IR" sz="4400" dirty="0">
                <a:solidFill>
                  <a:srgbClr val="006699"/>
                </a:solidFill>
              </a:rPr>
              <a:t>حقوق</a:t>
            </a:r>
            <a:r>
              <a:rPr lang="prs-AF" sz="4400" dirty="0">
                <a:solidFill>
                  <a:srgbClr val="006699"/>
                </a:solidFill>
              </a:rPr>
              <a:t> و قوانین</a:t>
            </a:r>
            <a:r>
              <a:rPr lang="fa-IR" sz="4400" dirty="0">
                <a:solidFill>
                  <a:srgbClr val="006699"/>
                </a:solidFill>
              </a:rPr>
              <a:t> جمع آوری کمک های مالی</a:t>
            </a:r>
            <a:endParaRPr lang="en-US" sz="4400" dirty="0">
              <a:solidFill>
                <a:srgbClr val="006699"/>
              </a:solidFill>
            </a:endParaRPr>
          </a:p>
        </p:txBody>
      </p:sp>
      <p:sp>
        <p:nvSpPr>
          <p:cNvPr id="3" name="Content Placeholder 2">
            <a:extLst>
              <a:ext uri="{FF2B5EF4-FFF2-40B4-BE49-F238E27FC236}">
                <a16:creationId xmlns:a16="http://schemas.microsoft.com/office/drawing/2014/main" id="{1E3F65C1-1EC5-B241-AA90-412E4D61DCB6}"/>
              </a:ext>
            </a:extLst>
          </p:cNvPr>
          <p:cNvSpPr>
            <a:spLocks noGrp="1"/>
          </p:cNvSpPr>
          <p:nvPr>
            <p:ph idx="1"/>
          </p:nvPr>
        </p:nvSpPr>
        <p:spPr>
          <a:xfrm>
            <a:off x="914400" y="1547857"/>
            <a:ext cx="7391400" cy="5029200"/>
          </a:xfrm>
        </p:spPr>
        <p:txBody>
          <a:bodyPr/>
          <a:lstStyle/>
          <a:p>
            <a:pPr algn="r" rtl="1">
              <a:lnSpc>
                <a:spcPct val="150000"/>
              </a:lnSpc>
            </a:pPr>
            <a:r>
              <a:rPr lang="fa-IR" sz="2400" dirty="0"/>
              <a:t>هدف </a:t>
            </a:r>
            <a:r>
              <a:rPr lang="prs-AF" sz="2400" dirty="0"/>
              <a:t>مناسب	</a:t>
            </a:r>
            <a:endParaRPr lang="fa-IR" sz="2400" dirty="0"/>
          </a:p>
          <a:p>
            <a:pPr algn="r" rtl="1">
              <a:lnSpc>
                <a:spcPct val="150000"/>
              </a:lnSpc>
            </a:pPr>
            <a:r>
              <a:rPr lang="fa-IR" sz="2400" dirty="0"/>
              <a:t>مقدار </a:t>
            </a:r>
            <a:r>
              <a:rPr lang="prs-AF" sz="2400" dirty="0"/>
              <a:t>مناسب</a:t>
            </a:r>
            <a:endParaRPr lang="fa-IR" sz="2400" dirty="0"/>
          </a:p>
          <a:p>
            <a:pPr algn="r" rtl="1">
              <a:lnSpc>
                <a:spcPct val="150000"/>
              </a:lnSpc>
            </a:pPr>
            <a:r>
              <a:rPr lang="fa-IR" sz="2400" dirty="0"/>
              <a:t>تیم </a:t>
            </a:r>
            <a:r>
              <a:rPr lang="prs-AF" sz="2400" dirty="0"/>
              <a:t>مناسب</a:t>
            </a:r>
            <a:endParaRPr lang="fa-IR" sz="2400" dirty="0"/>
          </a:p>
          <a:p>
            <a:pPr algn="r" rtl="1">
              <a:lnSpc>
                <a:spcPct val="150000"/>
              </a:lnSpc>
            </a:pPr>
            <a:r>
              <a:rPr lang="fa-IR" sz="2400" dirty="0"/>
              <a:t>زمان </a:t>
            </a:r>
            <a:r>
              <a:rPr lang="prs-AF" sz="2400" dirty="0"/>
              <a:t>مناسب</a:t>
            </a:r>
            <a:endParaRPr lang="fa-IR" sz="2400" dirty="0"/>
          </a:p>
          <a:p>
            <a:pPr algn="r" rtl="1">
              <a:lnSpc>
                <a:spcPct val="150000"/>
              </a:lnSpc>
            </a:pPr>
            <a:r>
              <a:rPr lang="fa-IR" sz="2400" dirty="0"/>
              <a:t>شرکت کنندگان </a:t>
            </a:r>
            <a:r>
              <a:rPr lang="prs-AF" sz="2400" dirty="0"/>
              <a:t>مناسب</a:t>
            </a:r>
            <a:endParaRPr lang="fa-IR" sz="2400" dirty="0"/>
          </a:p>
          <a:p>
            <a:pPr algn="r" rtl="1">
              <a:lnSpc>
                <a:spcPct val="150000"/>
              </a:lnSpc>
            </a:pPr>
            <a:r>
              <a:rPr lang="fa-IR" sz="2400" dirty="0"/>
              <a:t>مکان </a:t>
            </a:r>
            <a:r>
              <a:rPr lang="prs-AF" sz="2400" dirty="0"/>
              <a:t>مناسب</a:t>
            </a:r>
            <a:endParaRPr lang="fa-IR" sz="2400" dirty="0"/>
          </a:p>
          <a:p>
            <a:pPr algn="r" rtl="1">
              <a:lnSpc>
                <a:spcPct val="150000"/>
              </a:lnSpc>
            </a:pPr>
            <a:r>
              <a:rPr lang="fa-IR" sz="2400" dirty="0"/>
              <a:t>مواد </a:t>
            </a:r>
            <a:r>
              <a:rPr lang="prs-AF" sz="2400" dirty="0"/>
              <a:t>مناسب</a:t>
            </a:r>
            <a:endParaRPr lang="en-US" sz="2400" dirty="0"/>
          </a:p>
        </p:txBody>
      </p:sp>
      <p:pic>
        <p:nvPicPr>
          <p:cNvPr id="5" name="Picture 4">
            <a:extLst>
              <a:ext uri="{FF2B5EF4-FFF2-40B4-BE49-F238E27FC236}">
                <a16:creationId xmlns:a16="http://schemas.microsoft.com/office/drawing/2014/main" id="{A30B1676-F879-8C47-8E89-1234039EC3B7}"/>
              </a:ext>
            </a:extLst>
          </p:cNvPr>
          <p:cNvPicPr>
            <a:picLocks noChangeAspect="1"/>
          </p:cNvPicPr>
          <p:nvPr/>
        </p:nvPicPr>
        <p:blipFill>
          <a:blip r:embed="rId2"/>
          <a:stretch>
            <a:fillRect/>
          </a:stretch>
        </p:blipFill>
        <p:spPr>
          <a:xfrm>
            <a:off x="914400" y="2667000"/>
            <a:ext cx="3117971" cy="2494377"/>
          </a:xfrm>
          <a:prstGeom prst="rect">
            <a:avLst/>
          </a:prstGeom>
        </p:spPr>
      </p:pic>
    </p:spTree>
    <p:extLst>
      <p:ext uri="{BB962C8B-B14F-4D97-AF65-F5344CB8AC3E}">
        <p14:creationId xmlns:p14="http://schemas.microsoft.com/office/powerpoint/2010/main" val="2155352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E86865-0B99-3A45-9B9A-6141AD210DE2}"/>
              </a:ext>
            </a:extLst>
          </p:cNvPr>
          <p:cNvSpPr>
            <a:spLocks noGrp="1"/>
          </p:cNvSpPr>
          <p:nvPr>
            <p:ph type="title"/>
          </p:nvPr>
        </p:nvSpPr>
        <p:spPr>
          <a:xfrm>
            <a:off x="1143000" y="238479"/>
            <a:ext cx="8001000" cy="1017587"/>
          </a:xfrm>
        </p:spPr>
        <p:txBody>
          <a:bodyPr>
            <a:normAutofit fontScale="90000"/>
          </a:bodyPr>
          <a:lstStyle/>
          <a:p>
            <a:pPr algn="ctr"/>
            <a:r>
              <a:rPr lang="fa-IR" dirty="0">
                <a:solidFill>
                  <a:srgbClr val="006699"/>
                </a:solidFill>
              </a:rPr>
              <a:t>ویژگی های یک مدیر جذب کمک مالی خوب</a:t>
            </a:r>
            <a:endParaRPr lang="en-US" dirty="0">
              <a:solidFill>
                <a:srgbClr val="006699"/>
              </a:solidFill>
            </a:endParaRPr>
          </a:p>
        </p:txBody>
      </p:sp>
      <p:sp>
        <p:nvSpPr>
          <p:cNvPr id="3" name="Content Placeholder 2">
            <a:extLst>
              <a:ext uri="{FF2B5EF4-FFF2-40B4-BE49-F238E27FC236}">
                <a16:creationId xmlns:a16="http://schemas.microsoft.com/office/drawing/2014/main" id="{09642650-FEA4-B24E-BB45-CD751A61A8A9}"/>
              </a:ext>
            </a:extLst>
          </p:cNvPr>
          <p:cNvSpPr>
            <a:spLocks noGrp="1"/>
          </p:cNvSpPr>
          <p:nvPr>
            <p:ph idx="1"/>
          </p:nvPr>
        </p:nvSpPr>
        <p:spPr>
          <a:xfrm>
            <a:off x="1371600" y="1771650"/>
            <a:ext cx="7372350" cy="5029200"/>
          </a:xfrm>
        </p:spPr>
        <p:txBody>
          <a:bodyPr/>
          <a:lstStyle/>
          <a:p>
            <a:pPr algn="r" rtl="1">
              <a:lnSpc>
                <a:spcPct val="150000"/>
              </a:lnSpc>
            </a:pPr>
            <a:r>
              <a:rPr lang="fa-IR" sz="2400" dirty="0"/>
              <a:t>شور و اشتیاق، اعتماد به نفس و خلاقیت</a:t>
            </a:r>
          </a:p>
          <a:p>
            <a:pPr algn="r" rtl="1">
              <a:lnSpc>
                <a:spcPct val="150000"/>
              </a:lnSpc>
            </a:pPr>
            <a:r>
              <a:rPr lang="fa-IR" sz="2400" dirty="0"/>
              <a:t>هنر قصه گویی</a:t>
            </a:r>
          </a:p>
          <a:p>
            <a:pPr algn="r" rtl="1">
              <a:lnSpc>
                <a:spcPct val="150000"/>
              </a:lnSpc>
            </a:pPr>
            <a:r>
              <a:rPr lang="fa-IR" sz="2400" dirty="0"/>
              <a:t>دانستن اینکه چه چیزی را و برای چه چیزی بپرسید</a:t>
            </a:r>
          </a:p>
          <a:p>
            <a:pPr algn="r" rtl="1">
              <a:lnSpc>
                <a:spcPct val="150000"/>
              </a:lnSpc>
            </a:pPr>
            <a:r>
              <a:rPr lang="fa-IR" sz="2400" dirty="0"/>
              <a:t>فروتنی و صداقت </a:t>
            </a:r>
          </a:p>
          <a:p>
            <a:pPr algn="r" rtl="1">
              <a:lnSpc>
                <a:spcPct val="150000"/>
              </a:lnSpc>
            </a:pPr>
            <a:r>
              <a:rPr lang="fa-IR" sz="2400" dirty="0"/>
              <a:t>درک کردن اهدا کننده</a:t>
            </a:r>
          </a:p>
          <a:p>
            <a:pPr algn="r" rtl="1">
              <a:lnSpc>
                <a:spcPct val="150000"/>
              </a:lnSpc>
            </a:pPr>
            <a:r>
              <a:rPr lang="fa-IR" sz="2400" dirty="0"/>
              <a:t>اعتقاد به شبکه سازی</a:t>
            </a:r>
          </a:p>
          <a:p>
            <a:pPr algn="r" rtl="1">
              <a:lnSpc>
                <a:spcPct val="150000"/>
              </a:lnSpc>
            </a:pPr>
            <a:r>
              <a:rPr lang="fa-IR" sz="2400" dirty="0"/>
              <a:t>پر انرژی و پیگیر</a:t>
            </a:r>
            <a:endParaRPr lang="en-US" dirty="0"/>
          </a:p>
        </p:txBody>
      </p:sp>
      <p:pic>
        <p:nvPicPr>
          <p:cNvPr id="5" name="Picture 4">
            <a:extLst>
              <a:ext uri="{FF2B5EF4-FFF2-40B4-BE49-F238E27FC236}">
                <a16:creationId xmlns:a16="http://schemas.microsoft.com/office/drawing/2014/main" id="{7D312CD3-6564-504F-92AA-DE89C863A018}"/>
              </a:ext>
            </a:extLst>
          </p:cNvPr>
          <p:cNvPicPr>
            <a:picLocks noChangeAspect="1"/>
          </p:cNvPicPr>
          <p:nvPr/>
        </p:nvPicPr>
        <p:blipFill>
          <a:blip r:embed="rId3"/>
          <a:stretch>
            <a:fillRect/>
          </a:stretch>
        </p:blipFill>
        <p:spPr>
          <a:xfrm>
            <a:off x="1295400" y="4495800"/>
            <a:ext cx="2847713" cy="1490223"/>
          </a:xfrm>
          <a:prstGeom prst="rect">
            <a:avLst/>
          </a:prstGeom>
        </p:spPr>
      </p:pic>
    </p:spTree>
    <p:extLst>
      <p:ext uri="{BB962C8B-B14F-4D97-AF65-F5344CB8AC3E}">
        <p14:creationId xmlns:p14="http://schemas.microsoft.com/office/powerpoint/2010/main" val="39391226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2275D5-0999-C74A-B619-74BA19CAA905}"/>
              </a:ext>
            </a:extLst>
          </p:cNvPr>
          <p:cNvSpPr>
            <a:spLocks noGrp="1"/>
          </p:cNvSpPr>
          <p:nvPr>
            <p:ph type="title"/>
          </p:nvPr>
        </p:nvSpPr>
        <p:spPr/>
        <p:txBody>
          <a:bodyPr/>
          <a:lstStyle/>
          <a:p>
            <a:pPr algn="ctr"/>
            <a:r>
              <a:rPr lang="fa-IR" dirty="0">
                <a:solidFill>
                  <a:srgbClr val="006699"/>
                </a:solidFill>
              </a:rPr>
              <a:t>استراتیژی های جذب کمک های مالی </a:t>
            </a:r>
            <a:endParaRPr lang="en-US" dirty="0">
              <a:solidFill>
                <a:srgbClr val="006699"/>
              </a:solidFill>
            </a:endParaRPr>
          </a:p>
        </p:txBody>
      </p:sp>
      <p:sp>
        <p:nvSpPr>
          <p:cNvPr id="3" name="Content Placeholder 2">
            <a:extLst>
              <a:ext uri="{FF2B5EF4-FFF2-40B4-BE49-F238E27FC236}">
                <a16:creationId xmlns:a16="http://schemas.microsoft.com/office/drawing/2014/main" id="{15C03BD9-E9F7-E243-95AB-D9289583316F}"/>
              </a:ext>
            </a:extLst>
          </p:cNvPr>
          <p:cNvSpPr>
            <a:spLocks noGrp="1"/>
          </p:cNvSpPr>
          <p:nvPr>
            <p:ph idx="1"/>
          </p:nvPr>
        </p:nvSpPr>
        <p:spPr>
          <a:xfrm>
            <a:off x="628650" y="1600200"/>
            <a:ext cx="7886700" cy="4270773"/>
          </a:xfrm>
        </p:spPr>
        <p:txBody>
          <a:bodyPr>
            <a:noAutofit/>
          </a:bodyPr>
          <a:lstStyle/>
          <a:p>
            <a:pPr algn="justLow" rtl="1"/>
            <a:r>
              <a:rPr lang="fa-IR" sz="2400" dirty="0"/>
              <a:t>بهبود ارتباط خود با اهداکنندگان</a:t>
            </a:r>
          </a:p>
          <a:p>
            <a:pPr algn="justLow" rtl="1"/>
            <a:r>
              <a:rPr lang="fa-IR" sz="2400" dirty="0"/>
              <a:t>توسعه سیستم ها، خط مشی ها و روش های داخلی (اهداکنندگان به سازمان های با پایه و اساس مستحکم اعتماد دارند)</a:t>
            </a:r>
          </a:p>
          <a:p>
            <a:pPr algn="justLow" rtl="1"/>
            <a:r>
              <a:rPr lang="fa-IR" sz="2400" dirty="0"/>
              <a:t>به طور منظم فرصت های تامین مالی را بررسی کرده و برای آنها درخواست ارسال کنید</a:t>
            </a:r>
          </a:p>
          <a:p>
            <a:pPr algn="justLow" rtl="1"/>
            <a:r>
              <a:rPr lang="fa-IR" sz="2400" dirty="0"/>
              <a:t>پیگیری پیشنهادات ارسال شده و از تجربیات موفق و ناموفق آموزش ببینید</a:t>
            </a:r>
          </a:p>
          <a:p>
            <a:pPr algn="justLow" rtl="1"/>
            <a:r>
              <a:rPr lang="fa-IR" sz="2400" dirty="0"/>
              <a:t>جذب کمک مالی باید فعالیت مداوم شما باشد نه یک کار یک بار یا موقت</a:t>
            </a:r>
          </a:p>
          <a:p>
            <a:pPr algn="justLow" rtl="1"/>
            <a:r>
              <a:rPr lang="fa-IR" sz="2400" dirty="0"/>
              <a:t>روی چشم انداز سازمان خود کار کنید و تلاش کنید آن را بهبود ببخشید (</a:t>
            </a:r>
            <a:r>
              <a:rPr lang="fa-IR" sz="2400" dirty="0" err="1"/>
              <a:t>وبسایت</a:t>
            </a:r>
            <a:r>
              <a:rPr lang="fa-IR" sz="2400" dirty="0"/>
              <a:t>، فیس </a:t>
            </a:r>
            <a:r>
              <a:rPr lang="fa-IR" sz="2400" dirty="0" err="1"/>
              <a:t>بوک</a:t>
            </a:r>
            <a:r>
              <a:rPr lang="fa-IR" sz="2400" dirty="0"/>
              <a:t>، گزارش های سالانه و سایر انتشارات)</a:t>
            </a:r>
          </a:p>
          <a:p>
            <a:pPr algn="justLow" rtl="1"/>
            <a:r>
              <a:rPr lang="fa-IR" sz="2400" dirty="0"/>
              <a:t>هرگز تسلیم نشوید</a:t>
            </a:r>
            <a:endParaRPr lang="en-US" sz="2400" dirty="0"/>
          </a:p>
        </p:txBody>
      </p:sp>
    </p:spTree>
    <p:extLst>
      <p:ext uri="{BB962C8B-B14F-4D97-AF65-F5344CB8AC3E}">
        <p14:creationId xmlns:p14="http://schemas.microsoft.com/office/powerpoint/2010/main" val="14454457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E83811-14A6-4BC0-B8C9-69B50FC94A6A}"/>
              </a:ext>
            </a:extLst>
          </p:cNvPr>
          <p:cNvSpPr>
            <a:spLocks noGrp="1"/>
          </p:cNvSpPr>
          <p:nvPr>
            <p:ph type="title"/>
          </p:nvPr>
        </p:nvSpPr>
        <p:spPr/>
        <p:txBody>
          <a:bodyPr/>
          <a:lstStyle/>
          <a:p>
            <a:pPr algn="ctr"/>
            <a:r>
              <a:rPr lang="fa-IR" dirty="0">
                <a:solidFill>
                  <a:srgbClr val="006699"/>
                </a:solidFill>
              </a:rPr>
              <a:t>تکنیک های جذب کمک مالی</a:t>
            </a:r>
            <a:endParaRPr lang="en-US" dirty="0">
              <a:solidFill>
                <a:srgbClr val="006699"/>
              </a:solidFill>
            </a:endParaRPr>
          </a:p>
        </p:txBody>
      </p:sp>
      <p:sp>
        <p:nvSpPr>
          <p:cNvPr id="3" name="Content Placeholder 2">
            <a:extLst>
              <a:ext uri="{FF2B5EF4-FFF2-40B4-BE49-F238E27FC236}">
                <a16:creationId xmlns:a16="http://schemas.microsoft.com/office/drawing/2014/main" id="{E0B0E815-4306-4B94-89E8-CB02B5AE3EDE}"/>
              </a:ext>
            </a:extLst>
          </p:cNvPr>
          <p:cNvSpPr>
            <a:spLocks noGrp="1"/>
          </p:cNvSpPr>
          <p:nvPr>
            <p:ph idx="1"/>
          </p:nvPr>
        </p:nvSpPr>
        <p:spPr>
          <a:xfrm>
            <a:off x="768096" y="1898073"/>
            <a:ext cx="7290055" cy="4023360"/>
          </a:xfrm>
        </p:spPr>
        <p:txBody>
          <a:bodyPr/>
          <a:lstStyle/>
          <a:p>
            <a:pPr marL="509588" indent="-342900" algn="r" rtl="1">
              <a:buFont typeface="Arial" panose="020B0604020202020204" pitchFamily="34" charset="0"/>
              <a:buChar char="•"/>
            </a:pPr>
            <a:r>
              <a:rPr lang="fa-IR" sz="2400" dirty="0">
                <a:latin typeface="Times New Roman" panose="02020603050405020304" pitchFamily="18" charset="0"/>
                <a:cs typeface="Times New Roman" panose="02020603050405020304" pitchFamily="18" charset="0"/>
              </a:rPr>
              <a:t>جلسه رو در رو</a:t>
            </a:r>
          </a:p>
          <a:p>
            <a:pPr marL="509588" indent="-342900" algn="r" rtl="1">
              <a:buFont typeface="Arial" panose="020B0604020202020204" pitchFamily="34" charset="0"/>
              <a:buChar char="•"/>
            </a:pPr>
            <a:r>
              <a:rPr lang="fa-IR" sz="2400" dirty="0">
                <a:latin typeface="Times New Roman" panose="02020603050405020304" pitchFamily="18" charset="0"/>
                <a:cs typeface="Times New Roman" panose="02020603050405020304" pitchFamily="18" charset="0"/>
              </a:rPr>
              <a:t>گردهمایی در دفتر</a:t>
            </a:r>
          </a:p>
          <a:p>
            <a:pPr marL="509588" indent="-342900" algn="r" rtl="1">
              <a:buFont typeface="Arial" panose="020B0604020202020204" pitchFamily="34" charset="0"/>
              <a:buChar char="•"/>
            </a:pPr>
            <a:r>
              <a:rPr lang="prs-AF" sz="2400" dirty="0">
                <a:latin typeface="Times New Roman" panose="02020603050405020304" pitchFamily="18" charset="0"/>
                <a:cs typeface="Times New Roman" panose="02020603050405020304" pitchFamily="18" charset="0"/>
              </a:rPr>
              <a:t>ارتباطات</a:t>
            </a:r>
            <a:r>
              <a:rPr lang="fa-IR" sz="2400" dirty="0">
                <a:latin typeface="Times New Roman" panose="02020603050405020304" pitchFamily="18" charset="0"/>
                <a:cs typeface="Times New Roman" panose="02020603050405020304" pitchFamily="18" charset="0"/>
              </a:rPr>
              <a:t> شخصی</a:t>
            </a:r>
          </a:p>
          <a:p>
            <a:pPr marL="509588" indent="-342900" algn="r" rtl="1">
              <a:buFont typeface="Arial" panose="020B0604020202020204" pitchFamily="34" charset="0"/>
              <a:buChar char="•"/>
            </a:pPr>
            <a:r>
              <a:rPr lang="fa-IR" sz="2400" dirty="0">
                <a:latin typeface="Times New Roman" panose="02020603050405020304" pitchFamily="18" charset="0"/>
                <a:cs typeface="Times New Roman" panose="02020603050405020304" pitchFamily="18" charset="0"/>
              </a:rPr>
              <a:t>ایمیل با پیگیری تلفنی</a:t>
            </a:r>
          </a:p>
          <a:p>
            <a:pPr marL="509588" indent="-342900" algn="r" rtl="1">
              <a:buFont typeface="Arial" panose="020B0604020202020204" pitchFamily="34" charset="0"/>
              <a:buChar char="•"/>
            </a:pPr>
            <a:r>
              <a:rPr lang="fa-IR" sz="2400" dirty="0">
                <a:latin typeface="Times New Roman" panose="02020603050405020304" pitchFamily="18" charset="0"/>
                <a:cs typeface="Times New Roman" panose="02020603050405020304" pitchFamily="18" charset="0"/>
              </a:rPr>
              <a:t>حفظ اهداکنندگان قبلی</a:t>
            </a:r>
          </a:p>
          <a:p>
            <a:pPr marL="509588" indent="-342900" algn="r" rtl="1">
              <a:buFont typeface="Arial" panose="020B0604020202020204" pitchFamily="34" charset="0"/>
              <a:buChar char="•"/>
            </a:pPr>
            <a:r>
              <a:rPr lang="fa-IR" sz="2400" dirty="0">
                <a:latin typeface="Times New Roman" panose="02020603050405020304" pitchFamily="18" charset="0"/>
                <a:cs typeface="Times New Roman" panose="02020603050405020304" pitchFamily="18" charset="0"/>
              </a:rPr>
              <a:t>تماس های تلفنی</a:t>
            </a:r>
          </a:p>
          <a:p>
            <a:pPr marL="509588" indent="-342900" algn="r" rtl="1">
              <a:buFont typeface="Arial" panose="020B0604020202020204" pitchFamily="34" charset="0"/>
              <a:buChar char="•"/>
            </a:pPr>
            <a:r>
              <a:rPr lang="fa-IR" sz="2400" dirty="0" err="1">
                <a:latin typeface="Times New Roman" panose="02020603050405020304" pitchFamily="18" charset="0"/>
                <a:cs typeface="Times New Roman" panose="02020603050405020304" pitchFamily="18" charset="0"/>
              </a:rPr>
              <a:t>کمپین</a:t>
            </a:r>
            <a:r>
              <a:rPr lang="fa-IR" sz="2400" dirty="0">
                <a:latin typeface="Times New Roman" panose="02020603050405020304" pitchFamily="18" charset="0"/>
                <a:cs typeface="Times New Roman" panose="02020603050405020304" pitchFamily="18" charset="0"/>
              </a:rPr>
              <a:t> رسانه ای</a:t>
            </a:r>
            <a:endParaRPr lang="en-US" dirty="0"/>
          </a:p>
        </p:txBody>
      </p:sp>
    </p:spTree>
    <p:extLst>
      <p:ext uri="{BB962C8B-B14F-4D97-AF65-F5344CB8AC3E}">
        <p14:creationId xmlns:p14="http://schemas.microsoft.com/office/powerpoint/2010/main" val="31512403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CCC84E-5045-49DB-A24D-77A5081ADDDF}"/>
              </a:ext>
            </a:extLst>
          </p:cNvPr>
          <p:cNvSpPr>
            <a:spLocks noGrp="1"/>
          </p:cNvSpPr>
          <p:nvPr>
            <p:ph type="title"/>
          </p:nvPr>
        </p:nvSpPr>
        <p:spPr/>
        <p:txBody>
          <a:bodyPr/>
          <a:lstStyle/>
          <a:p>
            <a:pPr algn="ctr"/>
            <a:r>
              <a:rPr lang="fa-IR" dirty="0">
                <a:solidFill>
                  <a:srgbClr val="006699"/>
                </a:solidFill>
              </a:rPr>
              <a:t>توسعه منابع انسانی</a:t>
            </a:r>
            <a:endParaRPr lang="en-US" dirty="0">
              <a:solidFill>
                <a:srgbClr val="006699"/>
              </a:solidFill>
            </a:endParaRPr>
          </a:p>
        </p:txBody>
      </p:sp>
      <p:sp>
        <p:nvSpPr>
          <p:cNvPr id="3" name="Content Placeholder 2">
            <a:extLst>
              <a:ext uri="{FF2B5EF4-FFF2-40B4-BE49-F238E27FC236}">
                <a16:creationId xmlns:a16="http://schemas.microsoft.com/office/drawing/2014/main" id="{9B0986E6-6158-40EC-964D-3911D565FC02}"/>
              </a:ext>
            </a:extLst>
          </p:cNvPr>
          <p:cNvSpPr>
            <a:spLocks noGrp="1"/>
          </p:cNvSpPr>
          <p:nvPr>
            <p:ph idx="1"/>
          </p:nvPr>
        </p:nvSpPr>
        <p:spPr>
          <a:xfrm>
            <a:off x="1044320" y="1752600"/>
            <a:ext cx="7290055" cy="4023360"/>
          </a:xfrm>
        </p:spPr>
        <p:txBody>
          <a:bodyPr>
            <a:normAutofit/>
          </a:bodyPr>
          <a:lstStyle/>
          <a:p>
            <a:pPr algn="r" rtl="1">
              <a:lnSpc>
                <a:spcPct val="150000"/>
              </a:lnSpc>
            </a:pPr>
            <a:r>
              <a:rPr lang="fa-IR" sz="2400" dirty="0">
                <a:latin typeface="Times New Roman" panose="02020603050405020304" pitchFamily="18" charset="0"/>
                <a:cs typeface="Times New Roman" panose="02020603050405020304" pitchFamily="18" charset="0"/>
              </a:rPr>
              <a:t>با توجه به مشاهدات شخصی، آموزش های مورد نیاز </a:t>
            </a:r>
            <a:endParaRPr lang="prs-AF" sz="2400" dirty="0">
              <a:latin typeface="Times New Roman" panose="02020603050405020304" pitchFamily="18" charset="0"/>
              <a:cs typeface="Times New Roman" panose="02020603050405020304" pitchFamily="18" charset="0"/>
            </a:endParaRPr>
          </a:p>
          <a:p>
            <a:pPr marL="0" indent="0" algn="r" rtl="1">
              <a:lnSpc>
                <a:spcPct val="150000"/>
              </a:lnSpc>
              <a:buNone/>
            </a:pPr>
            <a:r>
              <a:rPr lang="prs-AF" sz="2400" dirty="0">
                <a:latin typeface="Times New Roman" panose="02020603050405020304" pitchFamily="18" charset="0"/>
                <a:cs typeface="Times New Roman" panose="02020603050405020304" pitchFamily="18" charset="0"/>
              </a:rPr>
              <a:t>     </a:t>
            </a:r>
            <a:r>
              <a:rPr lang="fa-IR" sz="2400" dirty="0">
                <a:latin typeface="Times New Roman" panose="02020603050405020304" pitchFamily="18" charset="0"/>
                <a:cs typeface="Times New Roman" panose="02020603050405020304" pitchFamily="18" charset="0"/>
              </a:rPr>
              <a:t>به شرح زیر است:</a:t>
            </a:r>
          </a:p>
          <a:p>
            <a:pPr algn="r" rtl="1">
              <a:lnSpc>
                <a:spcPct val="150000"/>
              </a:lnSpc>
            </a:pPr>
            <a:r>
              <a:rPr lang="fa-IR" sz="2400" dirty="0">
                <a:latin typeface="Times New Roman" panose="02020603050405020304" pitchFamily="18" charset="0"/>
                <a:cs typeface="Times New Roman" panose="02020603050405020304" pitchFamily="18" charset="0"/>
              </a:rPr>
              <a:t>فصل اول (آموزش ارتباطات)</a:t>
            </a:r>
          </a:p>
          <a:p>
            <a:pPr algn="r" rtl="1">
              <a:lnSpc>
                <a:spcPct val="150000"/>
              </a:lnSpc>
            </a:pPr>
            <a:r>
              <a:rPr lang="fa-IR" sz="2400" dirty="0">
                <a:latin typeface="Times New Roman" panose="02020603050405020304" pitchFamily="18" charset="0"/>
                <a:cs typeface="Times New Roman" panose="02020603050405020304" pitchFamily="18" charset="0"/>
              </a:rPr>
              <a:t>فصل دوم (نگارش گزارش های موثر)</a:t>
            </a:r>
          </a:p>
          <a:p>
            <a:pPr algn="r" rtl="1">
              <a:lnSpc>
                <a:spcPct val="150000"/>
              </a:lnSpc>
            </a:pPr>
            <a:r>
              <a:rPr lang="fa-IR" sz="2400" dirty="0">
                <a:latin typeface="Times New Roman" panose="02020603050405020304" pitchFamily="18" charset="0"/>
                <a:cs typeface="Times New Roman" panose="02020603050405020304" pitchFamily="18" charset="0"/>
              </a:rPr>
              <a:t>فصل سوم (کنترل هزینه ها)</a:t>
            </a:r>
          </a:p>
          <a:p>
            <a:pPr algn="r" rtl="1">
              <a:lnSpc>
                <a:spcPct val="150000"/>
              </a:lnSpc>
            </a:pPr>
            <a:r>
              <a:rPr lang="fa-IR" sz="2400" dirty="0">
                <a:latin typeface="Times New Roman" panose="02020603050405020304" pitchFamily="18" charset="0"/>
                <a:cs typeface="Times New Roman" panose="02020603050405020304" pitchFamily="18" charset="0"/>
              </a:rPr>
              <a:t>فصل چهارم (</a:t>
            </a:r>
            <a:r>
              <a:rPr lang="prs-AF" sz="2400" dirty="0">
                <a:latin typeface="Times New Roman" panose="02020603050405020304" pitchFamily="18" charset="0"/>
                <a:cs typeface="Times New Roman" panose="02020603050405020304" pitchFamily="18" charset="0"/>
              </a:rPr>
              <a:t>اصول</a:t>
            </a:r>
            <a:r>
              <a:rPr lang="fa-IR" sz="2400" dirty="0">
                <a:latin typeface="Times New Roman" panose="02020603050405020304" pitchFamily="18" charset="0"/>
                <a:cs typeface="Times New Roman" panose="02020603050405020304" pitchFamily="18" charset="0"/>
              </a:rPr>
              <a:t> سازمانی)</a:t>
            </a:r>
            <a:endParaRPr lang="en-US" dirty="0"/>
          </a:p>
        </p:txBody>
      </p:sp>
    </p:spTree>
    <p:extLst>
      <p:ext uri="{BB962C8B-B14F-4D97-AF65-F5344CB8AC3E}">
        <p14:creationId xmlns:p14="http://schemas.microsoft.com/office/powerpoint/2010/main" val="13072475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C7B279-E975-4D09-9FE7-9FA596FF6D56}"/>
              </a:ext>
            </a:extLst>
          </p:cNvPr>
          <p:cNvSpPr>
            <a:spLocks noGrp="1"/>
          </p:cNvSpPr>
          <p:nvPr>
            <p:ph type="title"/>
          </p:nvPr>
        </p:nvSpPr>
        <p:spPr/>
        <p:txBody>
          <a:bodyPr/>
          <a:lstStyle/>
          <a:p>
            <a:pPr algn="r" rtl="1"/>
            <a:r>
              <a:rPr lang="fa-IR" dirty="0">
                <a:solidFill>
                  <a:srgbClr val="006699"/>
                </a:solidFill>
              </a:rPr>
              <a:t>طرح توسعه </a:t>
            </a:r>
            <a:r>
              <a:rPr lang="prs-AF" dirty="0">
                <a:solidFill>
                  <a:srgbClr val="006699"/>
                </a:solidFill>
              </a:rPr>
              <a:t>مالی</a:t>
            </a:r>
            <a:endParaRPr lang="en-US" dirty="0">
              <a:solidFill>
                <a:srgbClr val="006699"/>
              </a:solidFill>
            </a:endParaRPr>
          </a:p>
        </p:txBody>
      </p:sp>
      <p:pic>
        <p:nvPicPr>
          <p:cNvPr id="3" name="Picture 2">
            <a:extLst>
              <a:ext uri="{FF2B5EF4-FFF2-40B4-BE49-F238E27FC236}">
                <a16:creationId xmlns:a16="http://schemas.microsoft.com/office/drawing/2014/main" id="{470FB03A-AAE8-81AE-3A33-C5FD0532E9E8}"/>
              </a:ext>
            </a:extLst>
          </p:cNvPr>
          <p:cNvPicPr>
            <a:picLocks noChangeAspect="1"/>
          </p:cNvPicPr>
          <p:nvPr/>
        </p:nvPicPr>
        <p:blipFill>
          <a:blip r:embed="rId2"/>
          <a:stretch>
            <a:fillRect/>
          </a:stretch>
        </p:blipFill>
        <p:spPr>
          <a:xfrm>
            <a:off x="457200" y="1710136"/>
            <a:ext cx="8229600" cy="4919264"/>
          </a:xfrm>
          <a:prstGeom prst="rect">
            <a:avLst/>
          </a:prstGeom>
        </p:spPr>
      </p:pic>
      <p:sp>
        <p:nvSpPr>
          <p:cNvPr id="4" name="TextBox 3">
            <a:extLst>
              <a:ext uri="{FF2B5EF4-FFF2-40B4-BE49-F238E27FC236}">
                <a16:creationId xmlns:a16="http://schemas.microsoft.com/office/drawing/2014/main" id="{BF01901D-2E87-F771-79CB-6D162D53533B}"/>
              </a:ext>
            </a:extLst>
          </p:cNvPr>
          <p:cNvSpPr txBox="1"/>
          <p:nvPr/>
        </p:nvSpPr>
        <p:spPr>
          <a:xfrm>
            <a:off x="762000" y="1676400"/>
            <a:ext cx="1371600" cy="369332"/>
          </a:xfrm>
          <a:prstGeom prst="rect">
            <a:avLst/>
          </a:prstGeom>
          <a:noFill/>
        </p:spPr>
        <p:txBody>
          <a:bodyPr wrap="square" rtlCol="0">
            <a:spAutoFit/>
          </a:bodyPr>
          <a:lstStyle/>
          <a:p>
            <a:r>
              <a:rPr lang="prs-AF" dirty="0">
                <a:highlight>
                  <a:srgbClr val="FFFF00"/>
                </a:highlight>
              </a:rPr>
              <a:t>منابع تامین مالی</a:t>
            </a:r>
            <a:endParaRPr lang="en-US" dirty="0">
              <a:highlight>
                <a:srgbClr val="FFFF00"/>
              </a:highlight>
            </a:endParaRPr>
          </a:p>
        </p:txBody>
      </p:sp>
      <p:sp>
        <p:nvSpPr>
          <p:cNvPr id="5" name="TextBox 4">
            <a:extLst>
              <a:ext uri="{FF2B5EF4-FFF2-40B4-BE49-F238E27FC236}">
                <a16:creationId xmlns:a16="http://schemas.microsoft.com/office/drawing/2014/main" id="{65A4D2FF-59A7-0E7B-90DA-3AACF1A96C11}"/>
              </a:ext>
            </a:extLst>
          </p:cNvPr>
          <p:cNvSpPr txBox="1"/>
          <p:nvPr/>
        </p:nvSpPr>
        <p:spPr>
          <a:xfrm>
            <a:off x="2286000" y="1650015"/>
            <a:ext cx="1447800" cy="646331"/>
          </a:xfrm>
          <a:prstGeom prst="rect">
            <a:avLst/>
          </a:prstGeom>
          <a:noFill/>
        </p:spPr>
        <p:txBody>
          <a:bodyPr wrap="square" rtlCol="0">
            <a:spAutoFit/>
          </a:bodyPr>
          <a:lstStyle/>
          <a:p>
            <a:pPr algn="r" rtl="1"/>
            <a:r>
              <a:rPr lang="prs-AF" dirty="0">
                <a:highlight>
                  <a:srgbClr val="FFFF00"/>
                </a:highlight>
              </a:rPr>
              <a:t>استراتژی جذب کمک های مالی </a:t>
            </a:r>
            <a:endParaRPr lang="en-US" dirty="0">
              <a:highlight>
                <a:srgbClr val="FFFF00"/>
              </a:highlight>
            </a:endParaRPr>
          </a:p>
        </p:txBody>
      </p:sp>
      <p:sp>
        <p:nvSpPr>
          <p:cNvPr id="6" name="TextBox 5">
            <a:extLst>
              <a:ext uri="{FF2B5EF4-FFF2-40B4-BE49-F238E27FC236}">
                <a16:creationId xmlns:a16="http://schemas.microsoft.com/office/drawing/2014/main" id="{A17EC315-59B9-3122-8FDB-C16627BDE3FB}"/>
              </a:ext>
            </a:extLst>
          </p:cNvPr>
          <p:cNvSpPr txBox="1"/>
          <p:nvPr/>
        </p:nvSpPr>
        <p:spPr>
          <a:xfrm>
            <a:off x="3352800" y="1650015"/>
            <a:ext cx="1219200" cy="369332"/>
          </a:xfrm>
          <a:prstGeom prst="rect">
            <a:avLst/>
          </a:prstGeom>
          <a:noFill/>
        </p:spPr>
        <p:txBody>
          <a:bodyPr wrap="square" rtlCol="0">
            <a:spAutoFit/>
          </a:bodyPr>
          <a:lstStyle/>
          <a:p>
            <a:r>
              <a:rPr lang="prs-AF" dirty="0">
                <a:highlight>
                  <a:srgbClr val="FFFF00"/>
                </a:highlight>
              </a:rPr>
              <a:t>نــتایج و    </a:t>
            </a:r>
            <a:endParaRPr lang="en-US" dirty="0">
              <a:highlight>
                <a:srgbClr val="FFFF00"/>
              </a:highlight>
            </a:endParaRPr>
          </a:p>
        </p:txBody>
      </p:sp>
      <p:sp>
        <p:nvSpPr>
          <p:cNvPr id="7" name="TextBox 6">
            <a:extLst>
              <a:ext uri="{FF2B5EF4-FFF2-40B4-BE49-F238E27FC236}">
                <a16:creationId xmlns:a16="http://schemas.microsoft.com/office/drawing/2014/main" id="{9D8E0F59-B741-7A6B-3BEA-41EA01ED4CA7}"/>
              </a:ext>
            </a:extLst>
          </p:cNvPr>
          <p:cNvSpPr txBox="1"/>
          <p:nvPr/>
        </p:nvSpPr>
        <p:spPr>
          <a:xfrm>
            <a:off x="4381500" y="1707178"/>
            <a:ext cx="952500" cy="369332"/>
          </a:xfrm>
          <a:prstGeom prst="rect">
            <a:avLst/>
          </a:prstGeom>
          <a:noFill/>
        </p:spPr>
        <p:txBody>
          <a:bodyPr wrap="square" rtlCol="0">
            <a:spAutoFit/>
          </a:bodyPr>
          <a:lstStyle/>
          <a:p>
            <a:r>
              <a:rPr lang="prs-AF" dirty="0">
                <a:highlight>
                  <a:srgbClr val="FFFF00"/>
                </a:highlight>
              </a:rPr>
              <a:t>نقاط قوت</a:t>
            </a:r>
            <a:endParaRPr lang="en-US" dirty="0">
              <a:highlight>
                <a:srgbClr val="FFFF00"/>
              </a:highlight>
            </a:endParaRPr>
          </a:p>
        </p:txBody>
      </p:sp>
      <p:sp>
        <p:nvSpPr>
          <p:cNvPr id="8" name="TextBox 7">
            <a:extLst>
              <a:ext uri="{FF2B5EF4-FFF2-40B4-BE49-F238E27FC236}">
                <a16:creationId xmlns:a16="http://schemas.microsoft.com/office/drawing/2014/main" id="{BD2FCDF5-337F-6818-1822-2D279667777A}"/>
              </a:ext>
            </a:extLst>
          </p:cNvPr>
          <p:cNvSpPr txBox="1"/>
          <p:nvPr/>
        </p:nvSpPr>
        <p:spPr>
          <a:xfrm>
            <a:off x="5270383" y="1686556"/>
            <a:ext cx="1077461" cy="369332"/>
          </a:xfrm>
          <a:prstGeom prst="rect">
            <a:avLst/>
          </a:prstGeom>
          <a:noFill/>
        </p:spPr>
        <p:txBody>
          <a:bodyPr wrap="square" rtlCol="0">
            <a:spAutoFit/>
          </a:bodyPr>
          <a:lstStyle/>
          <a:p>
            <a:r>
              <a:rPr lang="prs-AF" dirty="0">
                <a:highlight>
                  <a:srgbClr val="FFFF00"/>
                </a:highlight>
              </a:rPr>
              <a:t>نقاط ضعف</a:t>
            </a:r>
            <a:endParaRPr lang="en-US" dirty="0">
              <a:highlight>
                <a:srgbClr val="FFFF00"/>
              </a:highlight>
            </a:endParaRPr>
          </a:p>
        </p:txBody>
      </p:sp>
      <p:sp>
        <p:nvSpPr>
          <p:cNvPr id="9" name="TextBox 8">
            <a:extLst>
              <a:ext uri="{FF2B5EF4-FFF2-40B4-BE49-F238E27FC236}">
                <a16:creationId xmlns:a16="http://schemas.microsoft.com/office/drawing/2014/main" id="{4E8A69A3-343F-7E23-FE85-D362B1368FC2}"/>
              </a:ext>
            </a:extLst>
          </p:cNvPr>
          <p:cNvSpPr txBox="1"/>
          <p:nvPr/>
        </p:nvSpPr>
        <p:spPr>
          <a:xfrm>
            <a:off x="5881733" y="1645839"/>
            <a:ext cx="1331225" cy="646331"/>
          </a:xfrm>
          <a:prstGeom prst="rect">
            <a:avLst/>
          </a:prstGeom>
          <a:noFill/>
        </p:spPr>
        <p:txBody>
          <a:bodyPr wrap="square" rtlCol="0">
            <a:spAutoFit/>
          </a:bodyPr>
          <a:lstStyle/>
          <a:p>
            <a:pPr algn="r" rtl="1"/>
            <a:r>
              <a:rPr lang="prs-AF" dirty="0">
                <a:highlight>
                  <a:srgbClr val="FFFF00"/>
                </a:highlight>
              </a:rPr>
              <a:t>تغیراتــــــ پیشنـــهادی</a:t>
            </a:r>
            <a:endParaRPr lang="en-US" dirty="0">
              <a:highlight>
                <a:srgbClr val="FFFF00"/>
              </a:highlight>
            </a:endParaRPr>
          </a:p>
        </p:txBody>
      </p:sp>
      <p:sp>
        <p:nvSpPr>
          <p:cNvPr id="10" name="TextBox 9">
            <a:extLst>
              <a:ext uri="{FF2B5EF4-FFF2-40B4-BE49-F238E27FC236}">
                <a16:creationId xmlns:a16="http://schemas.microsoft.com/office/drawing/2014/main" id="{9CBFE8F5-21A2-859D-80E7-11189701957B}"/>
              </a:ext>
            </a:extLst>
          </p:cNvPr>
          <p:cNvSpPr txBox="1"/>
          <p:nvPr/>
        </p:nvSpPr>
        <p:spPr>
          <a:xfrm>
            <a:off x="7425483" y="1645838"/>
            <a:ext cx="1261317" cy="646331"/>
          </a:xfrm>
          <a:prstGeom prst="rect">
            <a:avLst/>
          </a:prstGeom>
          <a:noFill/>
        </p:spPr>
        <p:txBody>
          <a:bodyPr wrap="square" rtlCol="0">
            <a:spAutoFit/>
          </a:bodyPr>
          <a:lstStyle/>
          <a:p>
            <a:pPr algn="r" rtl="1"/>
            <a:r>
              <a:rPr lang="prs-AF" dirty="0">
                <a:highlight>
                  <a:srgbClr val="FFFF00"/>
                </a:highlight>
              </a:rPr>
              <a:t>منابـــــع مورد نیاز برای تغیر</a:t>
            </a:r>
            <a:endParaRPr lang="en-US" dirty="0">
              <a:highlight>
                <a:srgbClr val="FFFF00"/>
              </a:highlight>
            </a:endParaRPr>
          </a:p>
        </p:txBody>
      </p:sp>
    </p:spTree>
    <p:extLst>
      <p:ext uri="{BB962C8B-B14F-4D97-AF65-F5344CB8AC3E}">
        <p14:creationId xmlns:p14="http://schemas.microsoft.com/office/powerpoint/2010/main" val="5240383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DA83AC9-75D4-CEFC-87FB-67ED96ADBA4C}"/>
              </a:ext>
            </a:extLst>
          </p:cNvPr>
          <p:cNvSpPr/>
          <p:nvPr/>
        </p:nvSpPr>
        <p:spPr>
          <a:xfrm>
            <a:off x="2754837" y="6172200"/>
            <a:ext cx="5767926" cy="461665"/>
          </a:xfrm>
          <a:prstGeom prst="rect">
            <a:avLst/>
          </a:prstGeom>
          <a:ln>
            <a:solidFill>
              <a:schemeClr val="tx1">
                <a:lumMod val="95000"/>
                <a:lumOff val="5000"/>
              </a:schemeClr>
            </a:solidFill>
          </a:ln>
        </p:spPr>
        <p:txBody>
          <a:bodyPr wrap="none">
            <a:spAutoFit/>
          </a:bodyPr>
          <a:lstStyle/>
          <a:p>
            <a:pPr algn="r" rtl="1"/>
            <a:r>
              <a:rPr lang="fa-IR" sz="2400" b="1" dirty="0">
                <a:latin typeface="Bnaznin"/>
                <a:cs typeface="B Nazanin" panose="00000400000000000000" pitchFamily="2" charset="-78"/>
              </a:rPr>
              <a:t>جمع ‌کننده گان کمک‌های مالی، </a:t>
            </a:r>
            <a:r>
              <a:rPr lang="prs-AF" sz="2400" b="1" dirty="0">
                <a:latin typeface="Bnaznin"/>
                <a:cs typeface="B Nazanin" panose="00000400000000000000" pitchFamily="2" charset="-78"/>
              </a:rPr>
              <a:t>عوامل محرک تغییر هستند</a:t>
            </a:r>
            <a:endParaRPr lang="en-US" sz="2400" b="1" dirty="0">
              <a:latin typeface="Bnaznin"/>
              <a:cs typeface="B Nazanin" panose="00000400000000000000" pitchFamily="2" charset="-78"/>
            </a:endParaRPr>
          </a:p>
        </p:txBody>
      </p:sp>
      <p:pic>
        <p:nvPicPr>
          <p:cNvPr id="6" name="Picture 5">
            <a:extLst>
              <a:ext uri="{FF2B5EF4-FFF2-40B4-BE49-F238E27FC236}">
                <a16:creationId xmlns:a16="http://schemas.microsoft.com/office/drawing/2014/main" id="{D6001ECD-4C31-1807-048B-295701A8B6E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 y="685800"/>
            <a:ext cx="6705600" cy="5321731"/>
          </a:xfrm>
          <a:prstGeom prst="rect">
            <a:avLst/>
          </a:prstGeom>
        </p:spPr>
      </p:pic>
    </p:spTree>
    <p:extLst>
      <p:ext uri="{BB962C8B-B14F-4D97-AF65-F5344CB8AC3E}">
        <p14:creationId xmlns:p14="http://schemas.microsoft.com/office/powerpoint/2010/main" val="42402875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1797003B-57C9-9960-991C-913CF805D372}"/>
              </a:ext>
            </a:extLst>
          </p:cNvPr>
          <p:cNvSpPr>
            <a:spLocks noGrp="1"/>
          </p:cNvSpPr>
          <p:nvPr>
            <p:ph type="title"/>
          </p:nvPr>
        </p:nvSpPr>
        <p:spPr>
          <a:xfrm>
            <a:off x="876300" y="381000"/>
            <a:ext cx="7391400" cy="788988"/>
          </a:xfrm>
        </p:spPr>
        <p:txBody>
          <a:bodyPr/>
          <a:lstStyle/>
          <a:p>
            <a:pPr algn="ctr"/>
            <a:r>
              <a:rPr lang="fa-IR" dirty="0">
                <a:solidFill>
                  <a:srgbClr val="006699"/>
                </a:solidFill>
              </a:rPr>
              <a:t>مقدمه بر حفظ و نگهداری اهداکنندگان</a:t>
            </a:r>
            <a:endParaRPr lang="en-US" dirty="0">
              <a:solidFill>
                <a:srgbClr val="006699"/>
              </a:solidFill>
            </a:endParaRPr>
          </a:p>
        </p:txBody>
      </p:sp>
      <p:sp>
        <p:nvSpPr>
          <p:cNvPr id="6" name="Content Placeholder 2">
            <a:extLst>
              <a:ext uri="{FF2B5EF4-FFF2-40B4-BE49-F238E27FC236}">
                <a16:creationId xmlns:a16="http://schemas.microsoft.com/office/drawing/2014/main" id="{E891FC3C-024A-B555-5001-6215297F2D1A}"/>
              </a:ext>
            </a:extLst>
          </p:cNvPr>
          <p:cNvSpPr>
            <a:spLocks noGrp="1"/>
          </p:cNvSpPr>
          <p:nvPr>
            <p:ph idx="1"/>
          </p:nvPr>
        </p:nvSpPr>
        <p:spPr>
          <a:xfrm>
            <a:off x="685800" y="1600200"/>
            <a:ext cx="7772400" cy="5029200"/>
          </a:xfrm>
        </p:spPr>
        <p:txBody>
          <a:bodyPr>
            <a:normAutofit fontScale="62500" lnSpcReduction="20000"/>
          </a:bodyPr>
          <a:lstStyle/>
          <a:p>
            <a:pPr algn="justLow" rtl="1">
              <a:lnSpc>
                <a:spcPct val="150000"/>
              </a:lnSpc>
            </a:pPr>
            <a:r>
              <a:rPr lang="fa-IR" dirty="0"/>
              <a:t>نرخ متوسط حفظ اهداکنندگان در سراسر بخش غیرانتفاعی بین 40% تا 45% در نوسان است (گزارش اثربخشی جذب کمک مالی).</a:t>
            </a:r>
          </a:p>
          <a:p>
            <a:pPr algn="justLow" rtl="1">
              <a:lnSpc>
                <a:spcPct val="150000"/>
              </a:lnSpc>
            </a:pPr>
            <a:r>
              <a:rPr lang="fa-IR" dirty="0"/>
              <a:t>متأسفانه، بسیاری از سازمان های غیرانتفاعی اهداکنندگان را مانند یک دستگاه خودپردا</a:t>
            </a:r>
            <a:r>
              <a:rPr lang="prs-AF" dirty="0"/>
              <a:t>ز(</a:t>
            </a:r>
            <a:r>
              <a:rPr lang="en-US" dirty="0"/>
              <a:t>ATM</a:t>
            </a:r>
            <a:r>
              <a:rPr lang="prs-AF" dirty="0"/>
              <a:t>)</a:t>
            </a:r>
            <a:r>
              <a:rPr lang="fa-IR" dirty="0"/>
              <a:t> تلقی می کنند، </a:t>
            </a:r>
            <a:r>
              <a:rPr lang="ps-AF" dirty="0"/>
              <a:t>به همین دلیل نرخ از دست دادن یا کاهش تعداد اهداکنندگان آنها بالا است</a:t>
            </a:r>
            <a:endParaRPr lang="prs-AF" dirty="0"/>
          </a:p>
          <a:p>
            <a:pPr marL="0" indent="0" algn="justLow" rtl="1">
              <a:lnSpc>
                <a:spcPct val="150000"/>
              </a:lnSpc>
              <a:buNone/>
            </a:pPr>
            <a:endParaRPr lang="prs-AF" dirty="0"/>
          </a:p>
          <a:p>
            <a:pPr algn="justLow" rtl="1">
              <a:lnSpc>
                <a:spcPct val="150000"/>
              </a:lnSpc>
            </a:pPr>
            <a:r>
              <a:rPr lang="fa-IR" dirty="0"/>
              <a:t>جذب کمک مالی همه چیز در مورد روابط است. اگر وقت نگذارید تا روابط ایجاد کنید و با اهداکنندگان ارتباط برقرار کنید، ممکن است آنها به صورت مداوم کمک مالی نکنند.</a:t>
            </a:r>
          </a:p>
          <a:p>
            <a:pPr algn="justLow" rtl="1">
              <a:lnSpc>
                <a:spcPct val="150000"/>
              </a:lnSpc>
            </a:pPr>
            <a:r>
              <a:rPr lang="fa-IR" dirty="0"/>
              <a:t>ایجاد رابطه با اهداکنندگان نیازمند یک استراتژی به خوبی اندیشیده شده است که هر سطح از چرخه پرورش اهداکننده را مورد توجه قرار می دهد.</a:t>
            </a:r>
          </a:p>
          <a:p>
            <a:pPr algn="justLow" rtl="1">
              <a:lnSpc>
                <a:spcPct val="150000"/>
              </a:lnSpc>
            </a:pPr>
            <a:r>
              <a:rPr lang="fa-IR" dirty="0"/>
              <a:t>راه حل یکسان برای حفظ اهداکنندگان جدید وجود ندارد.</a:t>
            </a:r>
          </a:p>
          <a:p>
            <a:pPr algn="justLow" rtl="1">
              <a:lnSpc>
                <a:spcPct val="150000"/>
              </a:lnSpc>
            </a:pPr>
            <a:r>
              <a:rPr lang="fa-IR" dirty="0"/>
              <a:t>سازمان های غیرانتفاعی باید بهترین راه ها برای پرورش و حفظ اهداکنندگان جدید و ایجاد روابط مبتنی بر علاقه و شور آنها برای ماموریت خود را بیاموزند.</a:t>
            </a:r>
            <a:endParaRPr lang="en-US" dirty="0"/>
          </a:p>
        </p:txBody>
      </p:sp>
    </p:spTree>
    <p:extLst>
      <p:ext uri="{BB962C8B-B14F-4D97-AF65-F5344CB8AC3E}">
        <p14:creationId xmlns:p14="http://schemas.microsoft.com/office/powerpoint/2010/main" val="23308214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1797003B-57C9-9960-991C-913CF805D372}"/>
              </a:ext>
            </a:extLst>
          </p:cNvPr>
          <p:cNvSpPr>
            <a:spLocks noGrp="1"/>
          </p:cNvSpPr>
          <p:nvPr>
            <p:ph type="title"/>
          </p:nvPr>
        </p:nvSpPr>
        <p:spPr>
          <a:xfrm>
            <a:off x="876300" y="381000"/>
            <a:ext cx="7391400" cy="788988"/>
          </a:xfrm>
        </p:spPr>
        <p:txBody>
          <a:bodyPr/>
          <a:lstStyle/>
          <a:p>
            <a:pPr algn="ctr"/>
            <a:r>
              <a:rPr lang="fa-IR" dirty="0">
                <a:solidFill>
                  <a:srgbClr val="006699"/>
                </a:solidFill>
              </a:rPr>
              <a:t>نگهداری اهداکنندگان؟</a:t>
            </a:r>
            <a:endParaRPr lang="en-US" dirty="0"/>
          </a:p>
        </p:txBody>
      </p:sp>
      <p:sp>
        <p:nvSpPr>
          <p:cNvPr id="6" name="Content Placeholder 2">
            <a:extLst>
              <a:ext uri="{FF2B5EF4-FFF2-40B4-BE49-F238E27FC236}">
                <a16:creationId xmlns:a16="http://schemas.microsoft.com/office/drawing/2014/main" id="{E891FC3C-024A-B555-5001-6215297F2D1A}"/>
              </a:ext>
            </a:extLst>
          </p:cNvPr>
          <p:cNvSpPr>
            <a:spLocks noGrp="1"/>
          </p:cNvSpPr>
          <p:nvPr>
            <p:ph idx="1"/>
          </p:nvPr>
        </p:nvSpPr>
        <p:spPr>
          <a:xfrm>
            <a:off x="685800" y="1600200"/>
            <a:ext cx="7772400" cy="5029200"/>
          </a:xfrm>
        </p:spPr>
        <p:txBody>
          <a:bodyPr>
            <a:normAutofit fontScale="85000" lnSpcReduction="20000"/>
          </a:bodyPr>
          <a:lstStyle/>
          <a:p>
            <a:pPr algn="r" rtl="1">
              <a:lnSpc>
                <a:spcPct val="150000"/>
              </a:lnSpc>
              <a:buFont typeface="Wingdings" panose="05000000000000000000" pitchFamily="2" charset="2"/>
              <a:buChar char="v"/>
            </a:pPr>
            <a:r>
              <a:rPr lang="fa-IR" dirty="0"/>
              <a:t>نگهداری اهداکنندگان نشان دهنده تعداد اهداکنندگانی است که پس از اولین اهدای خود به سازمان شما ادامه می دهند.</a:t>
            </a:r>
          </a:p>
          <a:p>
            <a:pPr algn="r" rtl="1">
              <a:lnSpc>
                <a:spcPct val="150000"/>
              </a:lnSpc>
              <a:buFont typeface="Wingdings" panose="05000000000000000000" pitchFamily="2" charset="2"/>
              <a:buChar char="v"/>
            </a:pPr>
            <a:endParaRPr lang="fa-IR" dirty="0"/>
          </a:p>
          <a:p>
            <a:pPr algn="r" rtl="1">
              <a:lnSpc>
                <a:spcPct val="150000"/>
              </a:lnSpc>
              <a:buFont typeface="Wingdings" panose="05000000000000000000" pitchFamily="2" charset="2"/>
              <a:buChar char="v"/>
            </a:pPr>
            <a:r>
              <a:rPr lang="fa-IR" dirty="0"/>
              <a:t>نرخ بالای نگهداری اهداکنندگان به معنای آن است که شما معمولا اهداکنندگان خود را از سال به سال حفظ می کنید.</a:t>
            </a:r>
          </a:p>
          <a:p>
            <a:pPr algn="r" rtl="1">
              <a:lnSpc>
                <a:spcPct val="150000"/>
              </a:lnSpc>
              <a:buFont typeface="Wingdings" panose="05000000000000000000" pitchFamily="2" charset="2"/>
              <a:buChar char="v"/>
            </a:pPr>
            <a:endParaRPr lang="fa-IR" dirty="0"/>
          </a:p>
          <a:p>
            <a:pPr algn="r" rtl="1">
              <a:lnSpc>
                <a:spcPct val="150000"/>
              </a:lnSpc>
              <a:buFont typeface="Wingdings" panose="05000000000000000000" pitchFamily="2" charset="2"/>
              <a:buChar char="v"/>
            </a:pPr>
            <a:r>
              <a:rPr lang="fa-IR" dirty="0"/>
              <a:t>نرخ پایین نگهداری اهداکنندگان به معنای آن است که شما باید همواره به طور سخت تلاش کنید تا اهداکنندگان جدید را به دست آورید تا بتوانید درهای سازمان را باز نگه دارید.</a:t>
            </a:r>
            <a:endParaRPr lang="en-US" dirty="0"/>
          </a:p>
        </p:txBody>
      </p:sp>
    </p:spTree>
    <p:extLst>
      <p:ext uri="{BB962C8B-B14F-4D97-AF65-F5344CB8AC3E}">
        <p14:creationId xmlns:p14="http://schemas.microsoft.com/office/powerpoint/2010/main" val="4278794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1797003B-57C9-9960-991C-913CF805D372}"/>
              </a:ext>
            </a:extLst>
          </p:cNvPr>
          <p:cNvSpPr>
            <a:spLocks noGrp="1"/>
          </p:cNvSpPr>
          <p:nvPr>
            <p:ph type="title"/>
          </p:nvPr>
        </p:nvSpPr>
        <p:spPr>
          <a:xfrm>
            <a:off x="876300" y="381000"/>
            <a:ext cx="7391400" cy="788988"/>
          </a:xfrm>
        </p:spPr>
        <p:txBody>
          <a:bodyPr/>
          <a:lstStyle/>
          <a:p>
            <a:pPr algn="ctr"/>
            <a:r>
              <a:rPr lang="prs-AF" dirty="0">
                <a:solidFill>
                  <a:srgbClr val="006699"/>
                </a:solidFill>
              </a:rPr>
              <a:t>روش های</a:t>
            </a:r>
            <a:r>
              <a:rPr lang="fa-IR" dirty="0">
                <a:solidFill>
                  <a:srgbClr val="006699"/>
                </a:solidFill>
              </a:rPr>
              <a:t> کلیدی نگهداری اهداکنندگان</a:t>
            </a:r>
            <a:endParaRPr lang="en-US" sz="3200" dirty="0">
              <a:solidFill>
                <a:srgbClr val="006699"/>
              </a:solidFill>
            </a:endParaRPr>
          </a:p>
        </p:txBody>
      </p:sp>
      <p:sp>
        <p:nvSpPr>
          <p:cNvPr id="6" name="Content Placeholder 2">
            <a:extLst>
              <a:ext uri="{FF2B5EF4-FFF2-40B4-BE49-F238E27FC236}">
                <a16:creationId xmlns:a16="http://schemas.microsoft.com/office/drawing/2014/main" id="{E891FC3C-024A-B555-5001-6215297F2D1A}"/>
              </a:ext>
            </a:extLst>
          </p:cNvPr>
          <p:cNvSpPr>
            <a:spLocks noGrp="1"/>
          </p:cNvSpPr>
          <p:nvPr>
            <p:ph idx="1"/>
          </p:nvPr>
        </p:nvSpPr>
        <p:spPr>
          <a:xfrm>
            <a:off x="685800" y="1600200"/>
            <a:ext cx="7772400" cy="5029200"/>
          </a:xfrm>
        </p:spPr>
        <p:txBody>
          <a:bodyPr>
            <a:normAutofit fontScale="85000" lnSpcReduction="10000"/>
          </a:bodyPr>
          <a:lstStyle/>
          <a:p>
            <a:pPr marL="0" indent="0" algn="justLow" rtl="1">
              <a:lnSpc>
                <a:spcPct val="150000"/>
              </a:lnSpc>
              <a:buNone/>
            </a:pPr>
            <a:r>
              <a:rPr lang="prs-AF" b="1" dirty="0"/>
              <a:t>نظارت بر</a:t>
            </a:r>
            <a:r>
              <a:rPr lang="fa-IR" b="1" dirty="0"/>
              <a:t> </a:t>
            </a:r>
            <a:r>
              <a:rPr lang="prs-AF" b="1" dirty="0"/>
              <a:t>عملکرد</a:t>
            </a:r>
            <a:r>
              <a:rPr lang="fa-IR" b="1" dirty="0"/>
              <a:t> جذب کمک مالی: </a:t>
            </a:r>
            <a:r>
              <a:rPr lang="fa-IR" dirty="0"/>
              <a:t>شاخص های نگهداری مانند </a:t>
            </a:r>
            <a:r>
              <a:rPr lang="prs-AF" dirty="0"/>
              <a:t>ارزش</a:t>
            </a:r>
            <a:r>
              <a:rPr lang="fa-IR" dirty="0"/>
              <a:t> نگهداری اهداکنندگان، ارزش مادام العمر اهداکننده، میانگین فرکانس هدیه، جذب اهداکننده و غیره درک بهتری از چگونگی عملکرد پرورش اهداکننده و اقدامات برقراری ارتباط با بیشترین موفقیت را فراهم می کند.</a:t>
            </a:r>
          </a:p>
          <a:p>
            <a:pPr marL="0" indent="0" algn="justLow" rtl="1">
              <a:lnSpc>
                <a:spcPct val="150000"/>
              </a:lnSpc>
              <a:buNone/>
            </a:pPr>
            <a:endParaRPr lang="fa-IR" dirty="0"/>
          </a:p>
          <a:p>
            <a:pPr marL="0" indent="0" algn="justLow" rtl="1">
              <a:lnSpc>
                <a:spcPct val="150000"/>
              </a:lnSpc>
              <a:buNone/>
            </a:pPr>
            <a:r>
              <a:rPr lang="fa-IR" b="1" dirty="0"/>
              <a:t>نکته حرفه ای: </a:t>
            </a:r>
            <a:r>
              <a:rPr lang="fa-IR" dirty="0"/>
              <a:t>اگر نگهداری اهداکنندگان جدید شما </a:t>
            </a:r>
            <a:r>
              <a:rPr lang="fa-IR" dirty="0" err="1"/>
              <a:t>اخیراً</a:t>
            </a:r>
            <a:r>
              <a:rPr lang="fa-IR" dirty="0"/>
              <a:t> کاهش یافته است، بررسی چگونگی معرفی هر </a:t>
            </a:r>
            <a:r>
              <a:rPr lang="fa-IR" dirty="0" err="1"/>
              <a:t>اهداکننده</a:t>
            </a:r>
            <a:r>
              <a:rPr lang="fa-IR" dirty="0"/>
              <a:t> به سازمان ممکن است به شناسایی حوزه های حیاتی ارتباطی که باید مورد توجه قرار گیرد، کمک کند.</a:t>
            </a:r>
            <a:endParaRPr lang="en-US" dirty="0"/>
          </a:p>
        </p:txBody>
      </p:sp>
    </p:spTree>
    <p:extLst>
      <p:ext uri="{BB962C8B-B14F-4D97-AF65-F5344CB8AC3E}">
        <p14:creationId xmlns:p14="http://schemas.microsoft.com/office/powerpoint/2010/main" val="22211770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1797003B-57C9-9960-991C-913CF805D372}"/>
              </a:ext>
            </a:extLst>
          </p:cNvPr>
          <p:cNvSpPr>
            <a:spLocks noGrp="1"/>
          </p:cNvSpPr>
          <p:nvPr>
            <p:ph type="title"/>
          </p:nvPr>
        </p:nvSpPr>
        <p:spPr>
          <a:xfrm>
            <a:off x="876300" y="381000"/>
            <a:ext cx="7391400" cy="788988"/>
          </a:xfrm>
        </p:spPr>
        <p:txBody>
          <a:bodyPr/>
          <a:lstStyle/>
          <a:p>
            <a:pPr algn="ctr"/>
            <a:r>
              <a:rPr lang="prs-AF" dirty="0">
                <a:solidFill>
                  <a:srgbClr val="006699"/>
                </a:solidFill>
              </a:rPr>
              <a:t>روش های</a:t>
            </a:r>
            <a:r>
              <a:rPr lang="fa-IR" dirty="0">
                <a:solidFill>
                  <a:srgbClr val="006699"/>
                </a:solidFill>
              </a:rPr>
              <a:t> کلیدی نگهداری اهداکنندگان</a:t>
            </a:r>
            <a:endParaRPr lang="en-US" dirty="0">
              <a:solidFill>
                <a:srgbClr val="006699"/>
              </a:solidFill>
            </a:endParaRPr>
          </a:p>
        </p:txBody>
      </p:sp>
      <p:sp>
        <p:nvSpPr>
          <p:cNvPr id="6" name="Content Placeholder 2">
            <a:extLst>
              <a:ext uri="{FF2B5EF4-FFF2-40B4-BE49-F238E27FC236}">
                <a16:creationId xmlns:a16="http://schemas.microsoft.com/office/drawing/2014/main" id="{E891FC3C-024A-B555-5001-6215297F2D1A}"/>
              </a:ext>
            </a:extLst>
          </p:cNvPr>
          <p:cNvSpPr>
            <a:spLocks noGrp="1"/>
          </p:cNvSpPr>
          <p:nvPr>
            <p:ph idx="1"/>
          </p:nvPr>
        </p:nvSpPr>
        <p:spPr>
          <a:xfrm>
            <a:off x="685800" y="1600200"/>
            <a:ext cx="7772400" cy="5029200"/>
          </a:xfrm>
        </p:spPr>
        <p:txBody>
          <a:bodyPr>
            <a:normAutofit fontScale="55000" lnSpcReduction="20000"/>
          </a:bodyPr>
          <a:lstStyle/>
          <a:p>
            <a:pPr marL="0" indent="0" algn="r" rtl="1">
              <a:lnSpc>
                <a:spcPct val="150000"/>
              </a:lnSpc>
              <a:buNone/>
            </a:pPr>
            <a:r>
              <a:rPr lang="fa-IR" sz="4000" dirty="0"/>
              <a:t>تقسیم بندی: قبل از ایجاد یک رابطه با اهداکنندگان جدید، باید بفهمید چرا آنها ابتدا به سازمان شما علاقه </a:t>
            </a:r>
            <a:r>
              <a:rPr lang="fa-IR" sz="4000" dirty="0" err="1"/>
              <a:t>مند</a:t>
            </a:r>
            <a:r>
              <a:rPr lang="fa-IR" sz="4000" dirty="0"/>
              <a:t> شده </a:t>
            </a:r>
            <a:r>
              <a:rPr lang="fa-IR" sz="4000" dirty="0" err="1"/>
              <a:t>اند</a:t>
            </a:r>
            <a:r>
              <a:rPr lang="fa-IR" sz="4000" dirty="0"/>
              <a:t> و چگونه به ارتباطات بیشتر واکنش نشان داده </a:t>
            </a:r>
            <a:r>
              <a:rPr lang="fa-IR" sz="4000" dirty="0" err="1"/>
              <a:t>اند</a:t>
            </a:r>
            <a:r>
              <a:rPr lang="fa-IR" sz="4000" dirty="0"/>
              <a:t>.</a:t>
            </a:r>
          </a:p>
          <a:p>
            <a:pPr marL="0" indent="0" algn="r" rtl="1">
              <a:lnSpc>
                <a:spcPct val="150000"/>
              </a:lnSpc>
              <a:buNone/>
            </a:pPr>
            <a:endParaRPr lang="fa-IR" sz="4000" dirty="0"/>
          </a:p>
          <a:p>
            <a:pPr algn="r" rtl="1">
              <a:lnSpc>
                <a:spcPct val="150000"/>
              </a:lnSpc>
              <a:buFont typeface="Wingdings" panose="05000000000000000000" pitchFamily="2" charset="2"/>
              <a:buChar char="§"/>
            </a:pPr>
            <a:r>
              <a:rPr lang="fa-IR" sz="4000" dirty="0"/>
              <a:t>مشارکت اولیه - چه زمانی اولین بار اهدا کردند؟</a:t>
            </a:r>
          </a:p>
          <a:p>
            <a:pPr algn="r" rtl="1">
              <a:lnSpc>
                <a:spcPct val="150000"/>
              </a:lnSpc>
              <a:buFont typeface="Wingdings" panose="05000000000000000000" pitchFamily="2" charset="2"/>
              <a:buChar char="§"/>
            </a:pPr>
            <a:r>
              <a:rPr lang="fa-IR" sz="4000" dirty="0"/>
              <a:t>سابقه اهدا - آیا بیش از یک بار اهدا کرده </a:t>
            </a:r>
            <a:r>
              <a:rPr lang="fa-IR" sz="4000" dirty="0" err="1"/>
              <a:t>اند</a:t>
            </a:r>
            <a:r>
              <a:rPr lang="fa-IR" sz="4000" dirty="0"/>
              <a:t>؟</a:t>
            </a:r>
          </a:p>
          <a:p>
            <a:pPr algn="r" rtl="1">
              <a:lnSpc>
                <a:spcPct val="150000"/>
              </a:lnSpc>
              <a:buFont typeface="Wingdings" panose="05000000000000000000" pitchFamily="2" charset="2"/>
              <a:buChar char="§"/>
            </a:pPr>
            <a:r>
              <a:rPr lang="fa-IR" sz="4000" dirty="0"/>
              <a:t>انگیزه و علاقه - آیا به یک برنامه یا فعالیت خاص پاسخ داده </a:t>
            </a:r>
            <a:r>
              <a:rPr lang="fa-IR" sz="4000" dirty="0" err="1"/>
              <a:t>اند</a:t>
            </a:r>
            <a:r>
              <a:rPr lang="fa-IR" sz="4000" dirty="0"/>
              <a:t>؟</a:t>
            </a:r>
          </a:p>
          <a:p>
            <a:pPr algn="r" rtl="1">
              <a:lnSpc>
                <a:spcPct val="150000"/>
              </a:lnSpc>
              <a:buFont typeface="Wingdings" panose="05000000000000000000" pitchFamily="2" charset="2"/>
              <a:buChar char="§"/>
            </a:pPr>
            <a:r>
              <a:rPr lang="fa-IR" sz="4000" dirty="0"/>
              <a:t>جمعیت </a:t>
            </a:r>
            <a:r>
              <a:rPr lang="fa-IR" sz="4000" dirty="0" err="1"/>
              <a:t>شناسی</a:t>
            </a:r>
            <a:r>
              <a:rPr lang="fa-IR" sz="4000" dirty="0"/>
              <a:t> - سن، جنسیت، سطح درآمد، شغل، محل </a:t>
            </a:r>
          </a:p>
          <a:p>
            <a:pPr algn="r" rtl="1">
              <a:lnSpc>
                <a:spcPct val="150000"/>
              </a:lnSpc>
              <a:buFont typeface="Wingdings" panose="05000000000000000000" pitchFamily="2" charset="2"/>
              <a:buChar char="§"/>
            </a:pPr>
            <a:r>
              <a:rPr lang="fa-IR" sz="4000" dirty="0" err="1"/>
              <a:t>ترجیحات</a:t>
            </a:r>
            <a:r>
              <a:rPr lang="fa-IR" sz="4000" dirty="0"/>
              <a:t> ارتباطی - ایمیل، رسانه های اجتماعی، پست، تلفن، تماس حضوری و غیره</a:t>
            </a:r>
            <a:endParaRPr lang="en-US" dirty="0"/>
          </a:p>
        </p:txBody>
      </p:sp>
    </p:spTree>
    <p:extLst>
      <p:ext uri="{BB962C8B-B14F-4D97-AF65-F5344CB8AC3E}">
        <p14:creationId xmlns:p14="http://schemas.microsoft.com/office/powerpoint/2010/main" val="25660759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1797003B-57C9-9960-991C-913CF805D372}"/>
              </a:ext>
            </a:extLst>
          </p:cNvPr>
          <p:cNvSpPr>
            <a:spLocks noGrp="1"/>
          </p:cNvSpPr>
          <p:nvPr>
            <p:ph type="title"/>
          </p:nvPr>
        </p:nvSpPr>
        <p:spPr>
          <a:xfrm>
            <a:off x="876300" y="381000"/>
            <a:ext cx="7391400" cy="788988"/>
          </a:xfrm>
        </p:spPr>
        <p:txBody>
          <a:bodyPr/>
          <a:lstStyle/>
          <a:p>
            <a:pPr algn="ctr"/>
            <a:r>
              <a:rPr lang="prs-AF" dirty="0">
                <a:solidFill>
                  <a:srgbClr val="006699"/>
                </a:solidFill>
              </a:rPr>
              <a:t>روش های</a:t>
            </a:r>
            <a:r>
              <a:rPr lang="fa-IR" dirty="0">
                <a:solidFill>
                  <a:srgbClr val="006699"/>
                </a:solidFill>
              </a:rPr>
              <a:t> کلیدی نگهداری اهداکنندگان</a:t>
            </a:r>
            <a:endParaRPr lang="en-US" dirty="0"/>
          </a:p>
        </p:txBody>
      </p:sp>
      <p:sp>
        <p:nvSpPr>
          <p:cNvPr id="6" name="Content Placeholder 2">
            <a:extLst>
              <a:ext uri="{FF2B5EF4-FFF2-40B4-BE49-F238E27FC236}">
                <a16:creationId xmlns:a16="http://schemas.microsoft.com/office/drawing/2014/main" id="{E891FC3C-024A-B555-5001-6215297F2D1A}"/>
              </a:ext>
            </a:extLst>
          </p:cNvPr>
          <p:cNvSpPr>
            <a:spLocks noGrp="1"/>
          </p:cNvSpPr>
          <p:nvPr>
            <p:ph idx="1"/>
          </p:nvPr>
        </p:nvSpPr>
        <p:spPr>
          <a:xfrm>
            <a:off x="685800" y="1600200"/>
            <a:ext cx="7772400" cy="5029200"/>
          </a:xfrm>
        </p:spPr>
        <p:txBody>
          <a:bodyPr>
            <a:normAutofit fontScale="77500" lnSpcReduction="20000"/>
          </a:bodyPr>
          <a:lstStyle/>
          <a:p>
            <a:pPr marL="0" indent="0" algn="justLow" rtl="1">
              <a:lnSpc>
                <a:spcPct val="150000"/>
              </a:lnSpc>
              <a:buNone/>
            </a:pPr>
            <a:r>
              <a:rPr lang="fa-IR" dirty="0"/>
              <a:t>ارتباط واضح و مستقیم: اهداکنندگان باید احساس ارتباط با سازمان شما را داشته باشند. مانند ارسال ایمیل منظم، به روز رسانی ها(آپدیت) می تواند اهداکنندگان را در جریان فعالیت های شما قرار دهد و به طور خاص نشان دهد که چگونه </a:t>
            </a:r>
            <a:r>
              <a:rPr lang="prs-AF" dirty="0"/>
              <a:t>کمک های مالی</a:t>
            </a:r>
            <a:r>
              <a:rPr lang="fa-IR" dirty="0"/>
              <a:t> آنها </a:t>
            </a:r>
            <a:r>
              <a:rPr lang="prs-AF" dirty="0"/>
              <a:t>برای پیشبرد اهداف سازمان </a:t>
            </a:r>
            <a:r>
              <a:rPr lang="fa-IR" dirty="0"/>
              <a:t>کمک می کند.</a:t>
            </a:r>
          </a:p>
          <a:p>
            <a:pPr marL="0" indent="0" algn="justLow" rtl="1">
              <a:lnSpc>
                <a:spcPct val="150000"/>
              </a:lnSpc>
              <a:buNone/>
            </a:pPr>
            <a:endParaRPr lang="fa-IR" dirty="0"/>
          </a:p>
          <a:p>
            <a:pPr marL="0" indent="0" algn="justLow" rtl="1">
              <a:lnSpc>
                <a:spcPct val="150000"/>
              </a:lnSpc>
              <a:buNone/>
            </a:pPr>
            <a:r>
              <a:rPr lang="fa-IR" dirty="0"/>
              <a:t>روایت داستان های تاثیرگذار: حقایق و ارقام برای منتقل کردن تأثیر اهداکننده ضروری هستند، اما داستان هایی که گزارش های شخصی را به اشتراک می گذارند، </a:t>
            </a:r>
            <a:r>
              <a:rPr lang="prs-AF" dirty="0"/>
              <a:t>ارزش</a:t>
            </a:r>
            <a:r>
              <a:rPr lang="fa-IR" dirty="0"/>
              <a:t> پاسخ بیشتری دارند. اهداکنندگان قطعاً بیشتر تمایل به اهدا دارند وقتی احساس یک ارتباط واقعی می کنند.</a:t>
            </a:r>
            <a:endParaRPr lang="en-US" dirty="0"/>
          </a:p>
        </p:txBody>
      </p:sp>
    </p:spTree>
    <p:extLst>
      <p:ext uri="{BB962C8B-B14F-4D97-AF65-F5344CB8AC3E}">
        <p14:creationId xmlns:p14="http://schemas.microsoft.com/office/powerpoint/2010/main" val="11336265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1797003B-57C9-9960-991C-913CF805D372}"/>
              </a:ext>
            </a:extLst>
          </p:cNvPr>
          <p:cNvSpPr>
            <a:spLocks noGrp="1"/>
          </p:cNvSpPr>
          <p:nvPr>
            <p:ph type="title"/>
          </p:nvPr>
        </p:nvSpPr>
        <p:spPr>
          <a:xfrm>
            <a:off x="876300" y="381000"/>
            <a:ext cx="7391400" cy="788988"/>
          </a:xfrm>
        </p:spPr>
        <p:txBody>
          <a:bodyPr/>
          <a:lstStyle/>
          <a:p>
            <a:pPr algn="ctr"/>
            <a:r>
              <a:rPr lang="prs-AF" dirty="0">
                <a:solidFill>
                  <a:srgbClr val="006699"/>
                </a:solidFill>
              </a:rPr>
              <a:t>روش های</a:t>
            </a:r>
            <a:r>
              <a:rPr lang="fa-IR" dirty="0">
                <a:solidFill>
                  <a:srgbClr val="006699"/>
                </a:solidFill>
              </a:rPr>
              <a:t> کلیدی نگهداری اهداکنندگان</a:t>
            </a:r>
            <a:endParaRPr lang="en-US" dirty="0"/>
          </a:p>
        </p:txBody>
      </p:sp>
      <p:sp>
        <p:nvSpPr>
          <p:cNvPr id="6" name="Content Placeholder 2">
            <a:extLst>
              <a:ext uri="{FF2B5EF4-FFF2-40B4-BE49-F238E27FC236}">
                <a16:creationId xmlns:a16="http://schemas.microsoft.com/office/drawing/2014/main" id="{E891FC3C-024A-B555-5001-6215297F2D1A}"/>
              </a:ext>
            </a:extLst>
          </p:cNvPr>
          <p:cNvSpPr>
            <a:spLocks noGrp="1"/>
          </p:cNvSpPr>
          <p:nvPr>
            <p:ph idx="1"/>
          </p:nvPr>
        </p:nvSpPr>
        <p:spPr>
          <a:xfrm>
            <a:off x="685800" y="1600200"/>
            <a:ext cx="7772400" cy="5029200"/>
          </a:xfrm>
        </p:spPr>
        <p:txBody>
          <a:bodyPr/>
          <a:lstStyle/>
          <a:p>
            <a:pPr marL="0" indent="0" algn="r" rtl="1">
              <a:lnSpc>
                <a:spcPct val="150000"/>
              </a:lnSpc>
              <a:buNone/>
            </a:pPr>
            <a:r>
              <a:rPr lang="fa-IR" dirty="0"/>
              <a:t>شناسایی و رعایت قوانین اهداکنندگان: با رعایت قوانین، شما به اهداکنندگان فعلی و بالقوه اطمینان می دهید که موضوع شما مشروع است و پول آنها دقیقاً به جایی که باید می رود.</a:t>
            </a:r>
            <a:endParaRPr lang="en-US" dirty="0"/>
          </a:p>
        </p:txBody>
      </p:sp>
    </p:spTree>
    <p:extLst>
      <p:ext uri="{BB962C8B-B14F-4D97-AF65-F5344CB8AC3E}">
        <p14:creationId xmlns:p14="http://schemas.microsoft.com/office/powerpoint/2010/main" val="5831461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12648" y="2819400"/>
            <a:ext cx="8153400" cy="1371600"/>
          </a:xfrm>
        </p:spPr>
        <p:txBody>
          <a:bodyPr>
            <a:noAutofit/>
          </a:bodyPr>
          <a:lstStyle/>
          <a:p>
            <a:pPr algn="ctr" rtl="1">
              <a:buNone/>
            </a:pPr>
            <a:r>
              <a:rPr lang="prs-AF" sz="8800" b="1" dirty="0">
                <a:ln w="17780" cmpd="sng">
                  <a:solidFill>
                    <a:srgbClr val="FFFFFF"/>
                  </a:solidFill>
                  <a:prstDash val="solid"/>
                  <a:miter lim="800000"/>
                </a:ln>
                <a:solidFill>
                  <a:schemeClr val="accent2"/>
                </a:solidFill>
                <a:effectLst>
                  <a:outerShdw blurRad="50800" algn="tl" rotWithShape="0">
                    <a:srgbClr val="000000"/>
                  </a:outerShdw>
                </a:effectLst>
              </a:rPr>
              <a:t>تشکر </a:t>
            </a:r>
            <a:r>
              <a:rPr lang="prs-AF" sz="8800" b="1" dirty="0">
                <a:ln w="17780" cmpd="sng">
                  <a:solidFill>
                    <a:srgbClr val="FFFFFF"/>
                  </a:solidFill>
                  <a:prstDash val="solid"/>
                  <a:miter lim="800000"/>
                </a:ln>
                <a:effectLst>
                  <a:outerShdw blurRad="50800" algn="tl" rotWithShape="0">
                    <a:srgbClr val="000000"/>
                  </a:outerShdw>
                </a:effectLst>
              </a:rPr>
              <a:t>از توجه شما</a:t>
            </a:r>
            <a:endParaRPr lang="en-US" sz="8800" b="1" dirty="0">
              <a:ln w="17780" cmpd="sng">
                <a:solidFill>
                  <a:srgbClr val="FFFFFF"/>
                </a:solidFill>
                <a:prstDash val="solid"/>
                <a:miter lim="800000"/>
              </a:ln>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94A1DF51-0E25-6771-E13D-6A535E6EE659}"/>
              </a:ext>
            </a:extLst>
          </p:cNvPr>
          <p:cNvSpPr txBox="1">
            <a:spLocks noChangeArrowheads="1"/>
          </p:cNvSpPr>
          <p:nvPr/>
        </p:nvSpPr>
        <p:spPr>
          <a:xfrm>
            <a:off x="495300" y="152400"/>
            <a:ext cx="7793037" cy="1462087"/>
          </a:xfrm>
          <a:prstGeom prst="rect">
            <a:avLst/>
          </a:prstGeom>
        </p:spPr>
        <p:txBody>
          <a:bodyPr vert="horz" anchor="ctr">
            <a:normAutofit/>
          </a:bodyPr>
          <a:lstStyle>
            <a:lvl1pPr algn="l" rtl="0" eaLnBrk="1" latinLnBrk="0" hangingPunct="1">
              <a:spcBef>
                <a:spcPct val="0"/>
              </a:spcBef>
              <a:buNone/>
              <a:defRPr kumimoji="0" sz="4400" kern="1200">
                <a:solidFill>
                  <a:schemeClr val="tx2"/>
                </a:solidFill>
                <a:latin typeface="+mj-lt"/>
                <a:ea typeface="+mj-ea"/>
                <a:cs typeface="+mj-cs"/>
              </a:defRPr>
            </a:lvl1pPr>
          </a:lstStyle>
          <a:p>
            <a:pPr algn="just"/>
            <a:endParaRPr lang="en-US" altLang="en-US" dirty="0"/>
          </a:p>
        </p:txBody>
      </p:sp>
      <p:sp>
        <p:nvSpPr>
          <p:cNvPr id="4" name="Title 1">
            <a:extLst>
              <a:ext uri="{FF2B5EF4-FFF2-40B4-BE49-F238E27FC236}">
                <a16:creationId xmlns:a16="http://schemas.microsoft.com/office/drawing/2014/main" id="{55DB690C-A164-C751-59F1-B5505837D1E0}"/>
              </a:ext>
            </a:extLst>
          </p:cNvPr>
          <p:cNvSpPr>
            <a:spLocks noGrp="1"/>
          </p:cNvSpPr>
          <p:nvPr/>
        </p:nvSpPr>
        <p:spPr>
          <a:xfrm>
            <a:off x="2963260" y="585065"/>
            <a:ext cx="3217479" cy="59675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rtl="1"/>
            <a:r>
              <a:rPr lang="fa-IR" altLang="en-US" sz="2800" b="1" dirty="0">
                <a:solidFill>
                  <a:srgbClr val="006699"/>
                </a:solidFill>
                <a:latin typeface="Arial "/>
                <a:ea typeface="MS PGothic" panose="020B0600070205080204" pitchFamily="34" charset="-128"/>
                <a:cs typeface="Arial" panose="020B0604020202020204" pitchFamily="34" charset="0"/>
              </a:rPr>
              <a:t>جمع ‌آوری کمک‌های مالی</a:t>
            </a:r>
            <a:endParaRPr lang="en-US" altLang="en-US" sz="2800" b="1" dirty="0">
              <a:solidFill>
                <a:srgbClr val="006699"/>
              </a:solidFill>
              <a:latin typeface="Arial "/>
              <a:ea typeface="MS PGothic" panose="020B0600070205080204" pitchFamily="34" charset="-128"/>
              <a:cs typeface="Arial" panose="020B0604020202020204" pitchFamily="34" charset="0"/>
            </a:endParaRPr>
          </a:p>
        </p:txBody>
      </p:sp>
      <p:sp>
        <p:nvSpPr>
          <p:cNvPr id="5" name="Content Placeholder 2">
            <a:extLst>
              <a:ext uri="{FF2B5EF4-FFF2-40B4-BE49-F238E27FC236}">
                <a16:creationId xmlns:a16="http://schemas.microsoft.com/office/drawing/2014/main" id="{D00F1A85-7AA3-8166-276E-C776587195CF}"/>
              </a:ext>
            </a:extLst>
          </p:cNvPr>
          <p:cNvSpPr>
            <a:spLocks noGrp="1"/>
          </p:cNvSpPr>
          <p:nvPr/>
        </p:nvSpPr>
        <p:spPr>
          <a:xfrm>
            <a:off x="1143000" y="1737033"/>
            <a:ext cx="7429038" cy="1697686"/>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rtl="1">
              <a:buNone/>
            </a:pPr>
            <a:r>
              <a:rPr lang="prs-AF" altLang="en-US" sz="3200" dirty="0"/>
              <a:t>روند</a:t>
            </a:r>
            <a:r>
              <a:rPr lang="fa-IR" altLang="en-US" sz="3200" dirty="0"/>
              <a:t> جمع ‌آوری مشارکت ‌های داوطلبانه منابع، از طریق درخواست کمک‌های مالی از افراد، کسب ‌و کارها، بنیادهای خیریه یا سازمان ‌های دولتی</a:t>
            </a:r>
            <a:r>
              <a:rPr lang="prs-AF" altLang="en-US" sz="3200" dirty="0"/>
              <a:t> صورت میگیرد</a:t>
            </a:r>
            <a:r>
              <a:rPr lang="fa-IR" altLang="en-US" sz="3200" dirty="0"/>
              <a:t>.</a:t>
            </a:r>
            <a:endParaRPr lang="en-US" altLang="en-US" sz="3200" dirty="0"/>
          </a:p>
        </p:txBody>
      </p:sp>
      <p:sp>
        <p:nvSpPr>
          <p:cNvPr id="12" name="TextBox 11">
            <a:extLst>
              <a:ext uri="{FF2B5EF4-FFF2-40B4-BE49-F238E27FC236}">
                <a16:creationId xmlns:a16="http://schemas.microsoft.com/office/drawing/2014/main" id="{9FFB802E-FB80-362E-6076-7D6A276E5294}"/>
              </a:ext>
            </a:extLst>
          </p:cNvPr>
          <p:cNvSpPr txBox="1"/>
          <p:nvPr/>
        </p:nvSpPr>
        <p:spPr>
          <a:xfrm>
            <a:off x="1752600" y="3844194"/>
            <a:ext cx="7162800" cy="1384995"/>
          </a:xfrm>
          <a:prstGeom prst="rect">
            <a:avLst/>
          </a:prstGeom>
          <a:noFill/>
        </p:spPr>
        <p:txBody>
          <a:bodyPr wrap="square">
            <a:spAutoFit/>
          </a:bodyPr>
          <a:lstStyle/>
          <a:p>
            <a:pPr marL="0" indent="0" algn="ctr" rtl="1">
              <a:buNone/>
            </a:pPr>
            <a:r>
              <a:rPr lang="fa-IR" sz="2800" b="1" u="sng" dirty="0"/>
              <a:t>جمع ‌آوری کمک‌های مالی </a:t>
            </a:r>
            <a:r>
              <a:rPr lang="fa-IR" sz="2800" dirty="0"/>
              <a:t>یک بسیج داوطلبانه از </a:t>
            </a:r>
            <a:r>
              <a:rPr lang="fa-IR" sz="2800" u="sng" dirty="0"/>
              <a:t>منابع</a:t>
            </a:r>
            <a:r>
              <a:rPr lang="fa-IR" sz="2800" dirty="0"/>
              <a:t> داخلی و جذب منابع خارجی برای اجرای فعالیت ‌های مهم اجتماعی و غیرانتفاعی است.</a:t>
            </a:r>
            <a:endParaRPr lang="en-US" altLang="en-US" sz="2800" dirty="0"/>
          </a:p>
        </p:txBody>
      </p:sp>
      <p:grpSp>
        <p:nvGrpSpPr>
          <p:cNvPr id="8" name="Group 7">
            <a:extLst>
              <a:ext uri="{FF2B5EF4-FFF2-40B4-BE49-F238E27FC236}">
                <a16:creationId xmlns:a16="http://schemas.microsoft.com/office/drawing/2014/main" id="{D5122F74-C81A-46E0-A180-7E5A05EB5AB5}"/>
              </a:ext>
            </a:extLst>
          </p:cNvPr>
          <p:cNvGrpSpPr/>
          <p:nvPr/>
        </p:nvGrpSpPr>
        <p:grpSpPr>
          <a:xfrm>
            <a:off x="16669" y="5063190"/>
            <a:ext cx="2286000" cy="1642410"/>
            <a:chOff x="16669" y="5063190"/>
            <a:chExt cx="2286000" cy="1642410"/>
          </a:xfrm>
        </p:grpSpPr>
        <p:pic>
          <p:nvPicPr>
            <p:cNvPr id="7" name="Picture 6">
              <a:extLst>
                <a:ext uri="{FF2B5EF4-FFF2-40B4-BE49-F238E27FC236}">
                  <a16:creationId xmlns:a16="http://schemas.microsoft.com/office/drawing/2014/main" id="{D093B2DC-395F-A028-7AE3-FC3F68769248}"/>
                </a:ext>
              </a:extLst>
            </p:cNvPr>
            <p:cNvPicPr>
              <a:picLocks noChangeAspect="1"/>
            </p:cNvPicPr>
            <p:nvPr/>
          </p:nvPicPr>
          <p:blipFill>
            <a:blip r:embed="rId2" cstate="print">
              <a:extLst>
                <a:ext uri="{BEBA8EAE-BF5A-486C-A8C5-ECC9F3942E4B}">
                  <a14:imgProps xmlns:a14="http://schemas.microsoft.com/office/drawing/2010/main">
                    <a14:imgLayer r:embed="rId3">
                      <a14:imgEffect>
                        <a14:backgroundRemoval t="6737" b="94947" l="8750" r="91250">
                          <a14:foregroundMark x1="50179" y1="6737" x2="50179" y2="6737"/>
                          <a14:foregroundMark x1="8750" y1="40842" x2="8750" y2="40842"/>
                          <a14:foregroundMark x1="91250" y1="40211" x2="91250" y2="40211"/>
                          <a14:foregroundMark x1="27857" y1="92842" x2="27857" y2="92842"/>
                          <a14:foregroundMark x1="75179" y1="94947" x2="75179" y2="94947"/>
                          <a14:foregroundMark x1="34643" y1="51789" x2="34643" y2="51789"/>
                          <a14:foregroundMark x1="44286" y1="45474" x2="44286" y2="45474"/>
                          <a14:foregroundMark x1="54286" y1="50316" x2="54286" y2="50316"/>
                          <a14:backgroundMark x1="19464" y1="57684" x2="19464" y2="57684"/>
                          <a14:backgroundMark x1="17321" y1="54316" x2="17321" y2="54316"/>
                          <a14:backgroundMark x1="12143" y1="54526" x2="12143" y2="54526"/>
                          <a14:backgroundMark x1="11429" y1="51368" x2="14107" y2="64211"/>
                          <a14:backgroundMark x1="23571" y1="59579" x2="22500" y2="49263"/>
                          <a14:backgroundMark x1="28036" y1="56632" x2="27857" y2="48211"/>
                          <a14:backgroundMark x1="31964" y1="49053" x2="33571" y2="57895"/>
                          <a14:backgroundMark x1="36964" y1="48000" x2="37857" y2="52211"/>
                          <a14:backgroundMark x1="42143" y1="47579" x2="42143" y2="53263"/>
                          <a14:backgroundMark x1="46250" y1="48421" x2="46429" y2="50105"/>
                          <a14:backgroundMark x1="55893" y1="49895" x2="55893" y2="49895"/>
                          <a14:backgroundMark x1="51964" y1="49263" x2="52857" y2="46105"/>
                          <a14:backgroundMark x1="61429" y1="45474" x2="61429" y2="45474"/>
                          <a14:backgroundMark x1="60536" y1="54316" x2="60536" y2="54316"/>
                          <a14:backgroundMark x1="65000" y1="54947" x2="65000" y2="54947"/>
                          <a14:backgroundMark x1="71786" y1="46526" x2="71786" y2="46526"/>
                          <a14:backgroundMark x1="69464" y1="44000" x2="66607" y2="48842"/>
                          <a14:backgroundMark x1="76429" y1="47158" x2="76429" y2="47158"/>
                          <a14:backgroundMark x1="81786" y1="53263" x2="81786" y2="53263"/>
                          <a14:backgroundMark x1="75714" y1="54105" x2="75714" y2="54105"/>
                          <a14:backgroundMark x1="82679" y1="51158" x2="82679" y2="51158"/>
                        </a14:backgroundRemoval>
                      </a14:imgEffect>
                    </a14:imgLayer>
                  </a14:imgProps>
                </a:ext>
                <a:ext uri="{28A0092B-C50C-407E-A947-70E740481C1C}">
                  <a14:useLocalDpi xmlns:a14="http://schemas.microsoft.com/office/drawing/2010/main" val="0"/>
                </a:ext>
              </a:extLst>
            </a:blip>
            <a:srcRect/>
            <a:stretch>
              <a:fillRect/>
            </a:stretch>
          </p:blipFill>
          <p:spPr bwMode="auto">
            <a:xfrm>
              <a:off x="16669" y="5063190"/>
              <a:ext cx="2286000" cy="16424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a:extLst>
                <a:ext uri="{FF2B5EF4-FFF2-40B4-BE49-F238E27FC236}">
                  <a16:creationId xmlns:a16="http://schemas.microsoft.com/office/drawing/2014/main" id="{EFE7D783-7A85-46B1-B57E-93C2853BA4C0}"/>
                </a:ext>
              </a:extLst>
            </p:cNvPr>
            <p:cNvSpPr txBox="1"/>
            <p:nvPr/>
          </p:nvSpPr>
          <p:spPr>
            <a:xfrm>
              <a:off x="245269" y="5715000"/>
              <a:ext cx="1828800" cy="369332"/>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4"/>
            </a:lnRef>
            <a:fillRef idx="3">
              <a:schemeClr val="accent4"/>
            </a:fillRef>
            <a:effectRef idx="3">
              <a:schemeClr val="accent4"/>
            </a:effectRef>
            <a:fontRef idx="minor">
              <a:schemeClr val="lt1"/>
            </a:fontRef>
          </p:style>
          <p:txBody>
            <a:bodyPr wrap="square" rtlCol="0">
              <a:spAutoFit/>
              <a:scene3d>
                <a:camera prst="orthographicFront"/>
                <a:lightRig rig="harsh" dir="t"/>
              </a:scene3d>
              <a:sp3d extrusionH="57150" prstMaterial="matte">
                <a:bevelT w="63500" h="12700" prst="angle"/>
                <a:contourClr>
                  <a:schemeClr val="bg1">
                    <a:lumMod val="65000"/>
                  </a:schemeClr>
                </a:contourClr>
              </a:sp3d>
            </a:bodyPr>
            <a:lstStyle/>
            <a:p>
              <a:r>
                <a:rPr lang="fa-IR" b="1" dirty="0">
                  <a:ln w="0"/>
                  <a:solidFill>
                    <a:schemeClr val="tx1"/>
                  </a:solidFill>
                  <a:effectLst>
                    <a:outerShdw blurRad="38100" dist="19050" dir="2700000" algn="tl" rotWithShape="0">
                      <a:schemeClr val="dk1">
                        <a:alpha val="40000"/>
                      </a:schemeClr>
                    </a:outerShdw>
                  </a:effectLst>
                </a:rPr>
                <a:t>جمع آوری کمک مالی</a:t>
              </a:r>
              <a:endParaRPr lang="en-US" b="1" dirty="0">
                <a:ln w="0"/>
                <a:solidFill>
                  <a:schemeClr val="tx1"/>
                </a:solidFill>
                <a:effectLst>
                  <a:outerShdw blurRad="38100" dist="19050" dir="2700000" algn="tl" rotWithShape="0">
                    <a:schemeClr val="dk1">
                      <a:alpha val="40000"/>
                    </a:schemeClr>
                  </a:outerShdw>
                </a:effectLst>
              </a:endParaRPr>
            </a:p>
          </p:txBody>
        </p:sp>
      </p:grpSp>
    </p:spTree>
    <p:extLst>
      <p:ext uri="{BB962C8B-B14F-4D97-AF65-F5344CB8AC3E}">
        <p14:creationId xmlns:p14="http://schemas.microsoft.com/office/powerpoint/2010/main" val="34751638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94A1DF51-0E25-6771-E13D-6A535E6EE659}"/>
              </a:ext>
            </a:extLst>
          </p:cNvPr>
          <p:cNvSpPr txBox="1">
            <a:spLocks noChangeArrowheads="1"/>
          </p:cNvSpPr>
          <p:nvPr/>
        </p:nvSpPr>
        <p:spPr>
          <a:xfrm>
            <a:off x="495300" y="152400"/>
            <a:ext cx="7793037" cy="1462087"/>
          </a:xfrm>
          <a:prstGeom prst="rect">
            <a:avLst/>
          </a:prstGeom>
        </p:spPr>
        <p:txBody>
          <a:bodyPr vert="horz" anchor="ctr">
            <a:normAutofit/>
          </a:bodyPr>
          <a:lstStyle>
            <a:lvl1pPr algn="l" rtl="0" eaLnBrk="1" latinLnBrk="0" hangingPunct="1">
              <a:spcBef>
                <a:spcPct val="0"/>
              </a:spcBef>
              <a:buNone/>
              <a:defRPr kumimoji="0" sz="4400" kern="1200">
                <a:solidFill>
                  <a:schemeClr val="tx2"/>
                </a:solidFill>
                <a:latin typeface="+mj-lt"/>
                <a:ea typeface="+mj-ea"/>
                <a:cs typeface="+mj-cs"/>
              </a:defRPr>
            </a:lvl1pPr>
          </a:lstStyle>
          <a:p>
            <a:pPr algn="just"/>
            <a:endParaRPr lang="en-US" altLang="en-US" dirty="0"/>
          </a:p>
        </p:txBody>
      </p:sp>
      <p:sp>
        <p:nvSpPr>
          <p:cNvPr id="4" name="Title 1">
            <a:extLst>
              <a:ext uri="{FF2B5EF4-FFF2-40B4-BE49-F238E27FC236}">
                <a16:creationId xmlns:a16="http://schemas.microsoft.com/office/drawing/2014/main" id="{55DB690C-A164-C751-59F1-B5505837D1E0}"/>
              </a:ext>
            </a:extLst>
          </p:cNvPr>
          <p:cNvSpPr>
            <a:spLocks noGrp="1"/>
          </p:cNvSpPr>
          <p:nvPr/>
        </p:nvSpPr>
        <p:spPr>
          <a:xfrm>
            <a:off x="516321" y="317644"/>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a-IR" altLang="en-US" sz="2800" b="1" dirty="0">
                <a:solidFill>
                  <a:srgbClr val="006699"/>
                </a:solidFill>
                <a:latin typeface="Arial "/>
                <a:ea typeface="MS PGothic" panose="020B0600070205080204" pitchFamily="34" charset="-128"/>
                <a:cs typeface="Arial" panose="020B0604020202020204" pitchFamily="34" charset="0"/>
              </a:rPr>
              <a:t>انواع منابع</a:t>
            </a:r>
            <a:endParaRPr lang="en-US" altLang="en-US" sz="2800" b="1" dirty="0">
              <a:solidFill>
                <a:srgbClr val="006699"/>
              </a:solidFill>
              <a:latin typeface="Arial "/>
              <a:ea typeface="MS PGothic" panose="020B0600070205080204" pitchFamily="34" charset="-128"/>
              <a:cs typeface="Arial" panose="020B0604020202020204" pitchFamily="34" charset="0"/>
            </a:endParaRPr>
          </a:p>
        </p:txBody>
      </p:sp>
      <p:sp>
        <p:nvSpPr>
          <p:cNvPr id="5" name="Content Placeholder 2">
            <a:extLst>
              <a:ext uri="{FF2B5EF4-FFF2-40B4-BE49-F238E27FC236}">
                <a16:creationId xmlns:a16="http://schemas.microsoft.com/office/drawing/2014/main" id="{D00F1A85-7AA3-8166-276E-C776587195CF}"/>
              </a:ext>
            </a:extLst>
          </p:cNvPr>
          <p:cNvSpPr>
            <a:spLocks noGrp="1"/>
          </p:cNvSpPr>
          <p:nvPr/>
        </p:nvSpPr>
        <p:spPr>
          <a:xfrm>
            <a:off x="3276600" y="1779731"/>
            <a:ext cx="5437082" cy="356855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algn="r" rtl="1">
              <a:lnSpc>
                <a:spcPct val="170000"/>
              </a:lnSpc>
              <a:buFont typeface="+mj-lt"/>
              <a:buAutoNum type="arabicPeriod"/>
            </a:pPr>
            <a:r>
              <a:rPr lang="fa-IR" sz="2000" dirty="0">
                <a:cs typeface="B Nazanin" panose="00000400000000000000" pitchFamily="2" charset="-78"/>
              </a:rPr>
              <a:t>مالی (پول)</a:t>
            </a:r>
          </a:p>
          <a:p>
            <a:pPr marL="514350" indent="-514350" algn="r" rtl="1">
              <a:lnSpc>
                <a:spcPct val="170000"/>
              </a:lnSpc>
              <a:buFont typeface="+mj-lt"/>
              <a:buAutoNum type="arabicPeriod"/>
            </a:pPr>
            <a:r>
              <a:rPr lang="fa-IR" sz="2000" dirty="0">
                <a:cs typeface="B Nazanin" panose="00000400000000000000" pitchFamily="2" charset="-78"/>
              </a:rPr>
              <a:t>مادی (کالا)</a:t>
            </a:r>
          </a:p>
          <a:p>
            <a:pPr marL="514350" indent="-514350" algn="r" rtl="1">
              <a:lnSpc>
                <a:spcPct val="170000"/>
              </a:lnSpc>
              <a:buFont typeface="+mj-lt"/>
              <a:buAutoNum type="arabicPeriod"/>
            </a:pPr>
            <a:r>
              <a:rPr lang="fa-IR" sz="2000" dirty="0">
                <a:cs typeface="B Nazanin" panose="00000400000000000000" pitchFamily="2" charset="-78"/>
              </a:rPr>
              <a:t>انسانی (ساعات کاری - داوطلبان)</a:t>
            </a:r>
          </a:p>
          <a:p>
            <a:pPr marL="514350" indent="-514350" algn="r" rtl="1">
              <a:lnSpc>
                <a:spcPct val="170000"/>
              </a:lnSpc>
              <a:buFont typeface="+mj-lt"/>
              <a:buAutoNum type="arabicPeriod"/>
            </a:pPr>
            <a:r>
              <a:rPr lang="fa-IR" sz="2000" dirty="0">
                <a:cs typeface="B Nazanin" panose="00000400000000000000" pitchFamily="2" charset="-78"/>
              </a:rPr>
              <a:t>اطلاعاتی و فنی (دانش، مهارت‌ ها، تکنیک ‌ها)</a:t>
            </a:r>
          </a:p>
          <a:p>
            <a:pPr marL="514350" indent="-514350" algn="r" rtl="1">
              <a:lnSpc>
                <a:spcPct val="170000"/>
              </a:lnSpc>
              <a:buFont typeface="+mj-lt"/>
              <a:buAutoNum type="arabicPeriod"/>
            </a:pPr>
            <a:r>
              <a:rPr lang="fa-IR" sz="2000" dirty="0">
                <a:cs typeface="B Nazanin" panose="00000400000000000000" pitchFamily="2" charset="-78"/>
              </a:rPr>
              <a:t>حرفه ‌ای یا مسلکی (خدمات و </a:t>
            </a:r>
            <a:r>
              <a:rPr lang="prs-AF" sz="2000" dirty="0">
                <a:cs typeface="B Nazanin" panose="00000400000000000000" pitchFamily="2" charset="-78"/>
              </a:rPr>
              <a:t>کارها</a:t>
            </a:r>
            <a:r>
              <a:rPr lang="fa-IR" sz="2000" dirty="0">
                <a:cs typeface="B Nazanin" panose="00000400000000000000" pitchFamily="2" charset="-78"/>
              </a:rPr>
              <a:t>)</a:t>
            </a:r>
            <a:endParaRPr lang="en-US" altLang="en-US" sz="2000" dirty="0">
              <a:cs typeface="B Nazanin" panose="00000400000000000000" pitchFamily="2" charset="-78"/>
            </a:endParaRPr>
          </a:p>
        </p:txBody>
      </p:sp>
      <p:grpSp>
        <p:nvGrpSpPr>
          <p:cNvPr id="2" name="Group 1">
            <a:extLst>
              <a:ext uri="{FF2B5EF4-FFF2-40B4-BE49-F238E27FC236}">
                <a16:creationId xmlns:a16="http://schemas.microsoft.com/office/drawing/2014/main" id="{88F6AA4A-BA5B-4F89-9117-3651A2E6034D}"/>
              </a:ext>
            </a:extLst>
          </p:cNvPr>
          <p:cNvGrpSpPr/>
          <p:nvPr/>
        </p:nvGrpSpPr>
        <p:grpSpPr>
          <a:xfrm>
            <a:off x="0" y="4343400"/>
            <a:ext cx="2955131" cy="2362200"/>
            <a:chOff x="0" y="4343400"/>
            <a:chExt cx="2955131" cy="2362200"/>
          </a:xfrm>
        </p:grpSpPr>
        <p:pic>
          <p:nvPicPr>
            <p:cNvPr id="11" name="Picture 10">
              <a:extLst>
                <a:ext uri="{FF2B5EF4-FFF2-40B4-BE49-F238E27FC236}">
                  <a16:creationId xmlns:a16="http://schemas.microsoft.com/office/drawing/2014/main" id="{7B4A333F-D25E-424D-859F-51992BA71E60}"/>
                </a:ext>
              </a:extLst>
            </p:cNvPr>
            <p:cNvPicPr>
              <a:picLocks noChangeAspect="1"/>
            </p:cNvPicPr>
            <p:nvPr/>
          </p:nvPicPr>
          <p:blipFill>
            <a:blip r:embed="rId2" cstate="print">
              <a:extLst>
                <a:ext uri="{BEBA8EAE-BF5A-486C-A8C5-ECC9F3942E4B}">
                  <a14:imgProps xmlns:a14="http://schemas.microsoft.com/office/drawing/2010/main">
                    <a14:imgLayer r:embed="rId3">
                      <a14:imgEffect>
                        <a14:backgroundRemoval t="6737" b="94947" l="8750" r="91250">
                          <a14:foregroundMark x1="50179" y1="6737" x2="50179" y2="6737"/>
                          <a14:foregroundMark x1="8750" y1="40842" x2="8750" y2="40842"/>
                          <a14:foregroundMark x1="91250" y1="40211" x2="91250" y2="40211"/>
                          <a14:foregroundMark x1="27857" y1="92842" x2="27857" y2="92842"/>
                          <a14:foregroundMark x1="75179" y1="94947" x2="75179" y2="94947"/>
                          <a14:foregroundMark x1="34643" y1="51789" x2="34643" y2="51789"/>
                          <a14:foregroundMark x1="44286" y1="45474" x2="44286" y2="45474"/>
                          <a14:foregroundMark x1="54286" y1="50316" x2="54286" y2="50316"/>
                          <a14:backgroundMark x1="19464" y1="57684" x2="19464" y2="57684"/>
                          <a14:backgroundMark x1="17321" y1="54316" x2="17321" y2="54316"/>
                          <a14:backgroundMark x1="12143" y1="54526" x2="12143" y2="54526"/>
                          <a14:backgroundMark x1="11429" y1="51368" x2="14107" y2="64211"/>
                          <a14:backgroundMark x1="23571" y1="59579" x2="22500" y2="49263"/>
                          <a14:backgroundMark x1="28036" y1="56632" x2="27857" y2="48211"/>
                          <a14:backgroundMark x1="31964" y1="49053" x2="33571" y2="57895"/>
                          <a14:backgroundMark x1="36964" y1="48000" x2="37857" y2="52211"/>
                          <a14:backgroundMark x1="42143" y1="47579" x2="42143" y2="53263"/>
                          <a14:backgroundMark x1="46250" y1="48421" x2="46429" y2="50105"/>
                          <a14:backgroundMark x1="55893" y1="49895" x2="55893" y2="49895"/>
                          <a14:backgroundMark x1="51964" y1="49263" x2="52857" y2="46105"/>
                          <a14:backgroundMark x1="61429" y1="45474" x2="61429" y2="45474"/>
                          <a14:backgroundMark x1="60536" y1="54316" x2="60536" y2="54316"/>
                          <a14:backgroundMark x1="65000" y1="54947" x2="65000" y2="54947"/>
                          <a14:backgroundMark x1="71786" y1="46526" x2="71786" y2="46526"/>
                          <a14:backgroundMark x1="69464" y1="44000" x2="66607" y2="48842"/>
                          <a14:backgroundMark x1="76429" y1="47158" x2="76429" y2="47158"/>
                          <a14:backgroundMark x1="81786" y1="53263" x2="81786" y2="53263"/>
                          <a14:backgroundMark x1="75714" y1="54105" x2="75714" y2="54105"/>
                          <a14:backgroundMark x1="82679" y1="51158" x2="82679" y2="51158"/>
                        </a14:backgroundRemoval>
                      </a14:imgEffect>
                    </a14:imgLayer>
                  </a14:imgProps>
                </a:ext>
                <a:ext uri="{28A0092B-C50C-407E-A947-70E740481C1C}">
                  <a14:useLocalDpi xmlns:a14="http://schemas.microsoft.com/office/drawing/2010/main" val="0"/>
                </a:ext>
              </a:extLst>
            </a:blip>
            <a:srcRect/>
            <a:stretch>
              <a:fillRect/>
            </a:stretch>
          </p:blipFill>
          <p:spPr bwMode="auto">
            <a:xfrm>
              <a:off x="0" y="4343400"/>
              <a:ext cx="2955131"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Box 11">
              <a:extLst>
                <a:ext uri="{FF2B5EF4-FFF2-40B4-BE49-F238E27FC236}">
                  <a16:creationId xmlns:a16="http://schemas.microsoft.com/office/drawing/2014/main" id="{7D81B10E-F62F-441E-A47D-5C6B96D5D729}"/>
                </a:ext>
              </a:extLst>
            </p:cNvPr>
            <p:cNvSpPr txBox="1"/>
            <p:nvPr/>
          </p:nvSpPr>
          <p:spPr>
            <a:xfrm>
              <a:off x="114299" y="5262891"/>
              <a:ext cx="2726531" cy="523220"/>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4"/>
            </a:lnRef>
            <a:fillRef idx="3">
              <a:schemeClr val="accent4"/>
            </a:fillRef>
            <a:effectRef idx="3">
              <a:schemeClr val="accent4"/>
            </a:effectRef>
            <a:fontRef idx="minor">
              <a:schemeClr val="lt1"/>
            </a:fontRef>
          </p:style>
          <p:txBody>
            <a:bodyPr wrap="square" rtlCol="0">
              <a:spAutoFit/>
              <a:scene3d>
                <a:camera prst="orthographicFront"/>
                <a:lightRig rig="harsh" dir="t"/>
              </a:scene3d>
              <a:sp3d extrusionH="57150" prstMaterial="matte">
                <a:bevelT w="63500" h="12700" prst="angle"/>
                <a:contourClr>
                  <a:schemeClr val="bg1">
                    <a:lumMod val="65000"/>
                  </a:schemeClr>
                </a:contourClr>
              </a:sp3d>
            </a:bodyPr>
            <a:lstStyle/>
            <a:p>
              <a:pPr algn="ctr"/>
              <a:r>
                <a:rPr lang="fa-IR" sz="2800" b="1" dirty="0">
                  <a:ln w="0"/>
                  <a:solidFill>
                    <a:schemeClr val="tx1"/>
                  </a:solidFill>
                  <a:effectLst>
                    <a:outerShdw blurRad="38100" dist="19050" dir="2700000" algn="tl" rotWithShape="0">
                      <a:schemeClr val="dk1">
                        <a:alpha val="40000"/>
                      </a:schemeClr>
                    </a:outerShdw>
                  </a:effectLst>
                </a:rPr>
                <a:t>جمع آوری کمک مالی</a:t>
              </a:r>
              <a:endParaRPr lang="en-US" sz="2800" b="1" dirty="0">
                <a:ln w="0"/>
                <a:solidFill>
                  <a:schemeClr val="tx1"/>
                </a:solidFill>
                <a:effectLst>
                  <a:outerShdw blurRad="38100" dist="19050" dir="2700000" algn="tl" rotWithShape="0">
                    <a:schemeClr val="dk1">
                      <a:alpha val="40000"/>
                    </a:schemeClr>
                  </a:outerShdw>
                </a:effectLst>
              </a:endParaRPr>
            </a:p>
          </p:txBody>
        </p:sp>
      </p:grpSp>
    </p:spTree>
    <p:extLst>
      <p:ext uri="{BB962C8B-B14F-4D97-AF65-F5344CB8AC3E}">
        <p14:creationId xmlns:p14="http://schemas.microsoft.com/office/powerpoint/2010/main" val="25254742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94A1DF51-0E25-6771-E13D-6A535E6EE659}"/>
              </a:ext>
            </a:extLst>
          </p:cNvPr>
          <p:cNvSpPr txBox="1">
            <a:spLocks noChangeArrowheads="1"/>
          </p:cNvSpPr>
          <p:nvPr/>
        </p:nvSpPr>
        <p:spPr>
          <a:xfrm>
            <a:off x="495300" y="152400"/>
            <a:ext cx="7793037" cy="1462087"/>
          </a:xfrm>
          <a:prstGeom prst="rect">
            <a:avLst/>
          </a:prstGeom>
        </p:spPr>
        <p:txBody>
          <a:bodyPr vert="horz" anchor="ctr">
            <a:normAutofit/>
          </a:bodyPr>
          <a:lstStyle>
            <a:lvl1pPr algn="l" rtl="0" eaLnBrk="1" latinLnBrk="0" hangingPunct="1">
              <a:spcBef>
                <a:spcPct val="0"/>
              </a:spcBef>
              <a:buNone/>
              <a:defRPr kumimoji="0" sz="4400" kern="1200">
                <a:solidFill>
                  <a:schemeClr val="tx2"/>
                </a:solidFill>
                <a:latin typeface="+mj-lt"/>
                <a:ea typeface="+mj-ea"/>
                <a:cs typeface="+mj-cs"/>
              </a:defRPr>
            </a:lvl1pPr>
          </a:lstStyle>
          <a:p>
            <a:pPr algn="just"/>
            <a:endParaRPr lang="en-US" altLang="en-US" dirty="0"/>
          </a:p>
        </p:txBody>
      </p:sp>
      <p:sp>
        <p:nvSpPr>
          <p:cNvPr id="4" name="Title 1">
            <a:extLst>
              <a:ext uri="{FF2B5EF4-FFF2-40B4-BE49-F238E27FC236}">
                <a16:creationId xmlns:a16="http://schemas.microsoft.com/office/drawing/2014/main" id="{55DB690C-A164-C751-59F1-B5505837D1E0}"/>
              </a:ext>
            </a:extLst>
          </p:cNvPr>
          <p:cNvSpPr>
            <a:spLocks noGrp="1"/>
          </p:cNvSpPr>
          <p:nvPr/>
        </p:nvSpPr>
        <p:spPr>
          <a:xfrm>
            <a:off x="516321" y="317644"/>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a-IR" sz="2800" b="1" dirty="0">
                <a:solidFill>
                  <a:srgbClr val="006699"/>
                </a:solidFill>
                <a:latin typeface="Arial "/>
                <a:ea typeface="MS PGothic" panose="020B0600070205080204" pitchFamily="34" charset="-128"/>
                <a:cs typeface="Arial" panose="020B0604020202020204" pitchFamily="34" charset="0"/>
              </a:rPr>
              <a:t>جمع ‌آوری کمک‌های مالی</a:t>
            </a:r>
            <a:endParaRPr lang="en-US" altLang="en-US" sz="2800" b="1" dirty="0">
              <a:solidFill>
                <a:srgbClr val="006699"/>
              </a:solidFill>
              <a:latin typeface="Arial "/>
              <a:ea typeface="MS PGothic" panose="020B0600070205080204" pitchFamily="34" charset="-128"/>
              <a:cs typeface="Arial" panose="020B0604020202020204" pitchFamily="34" charset="0"/>
            </a:endParaRPr>
          </a:p>
        </p:txBody>
      </p:sp>
      <p:sp>
        <p:nvSpPr>
          <p:cNvPr id="8" name="Content Placeholder 2">
            <a:extLst>
              <a:ext uri="{FF2B5EF4-FFF2-40B4-BE49-F238E27FC236}">
                <a16:creationId xmlns:a16="http://schemas.microsoft.com/office/drawing/2014/main" id="{72CE6D85-FEF7-25AF-D34C-10610703EE93}"/>
              </a:ext>
            </a:extLst>
          </p:cNvPr>
          <p:cNvSpPr>
            <a:spLocks noGrp="1"/>
          </p:cNvSpPr>
          <p:nvPr>
            <p:ph idx="1"/>
          </p:nvPr>
        </p:nvSpPr>
        <p:spPr>
          <a:xfrm>
            <a:off x="1000848" y="2414193"/>
            <a:ext cx="7323932" cy="1639869"/>
          </a:xfrm>
        </p:spPr>
        <p:txBody>
          <a:bodyPr>
            <a:normAutofit/>
          </a:bodyPr>
          <a:lstStyle/>
          <a:p>
            <a:pPr marL="0" indent="0" algn="ctr" rtl="1">
              <a:lnSpc>
                <a:spcPct val="150000"/>
              </a:lnSpc>
              <a:spcBef>
                <a:spcPts val="1000"/>
              </a:spcBef>
              <a:buNone/>
            </a:pPr>
            <a:r>
              <a:rPr lang="fa-IR" sz="2800" b="1" u="sng" dirty="0"/>
              <a:t>جمع ‌آوری کمک‌های مالی </a:t>
            </a:r>
            <a:r>
              <a:rPr lang="fa-IR" sz="2800" dirty="0"/>
              <a:t>نیازمند برنامه‌ ریزی دقیق و تمایل به استفاده از منابع، روابط و اطلاعات مفید است.</a:t>
            </a:r>
            <a:endParaRPr lang="en-US" sz="2800" dirty="0"/>
          </a:p>
        </p:txBody>
      </p:sp>
      <p:grpSp>
        <p:nvGrpSpPr>
          <p:cNvPr id="6" name="Group 5">
            <a:extLst>
              <a:ext uri="{FF2B5EF4-FFF2-40B4-BE49-F238E27FC236}">
                <a16:creationId xmlns:a16="http://schemas.microsoft.com/office/drawing/2014/main" id="{2BC13926-2265-43E6-9EBF-BEEF22BBEE89}"/>
              </a:ext>
            </a:extLst>
          </p:cNvPr>
          <p:cNvGrpSpPr/>
          <p:nvPr/>
        </p:nvGrpSpPr>
        <p:grpSpPr>
          <a:xfrm>
            <a:off x="0" y="4343400"/>
            <a:ext cx="2955131" cy="2362200"/>
            <a:chOff x="0" y="4343400"/>
            <a:chExt cx="2955131" cy="2362200"/>
          </a:xfrm>
        </p:grpSpPr>
        <p:pic>
          <p:nvPicPr>
            <p:cNvPr id="9" name="Picture 8">
              <a:extLst>
                <a:ext uri="{FF2B5EF4-FFF2-40B4-BE49-F238E27FC236}">
                  <a16:creationId xmlns:a16="http://schemas.microsoft.com/office/drawing/2014/main" id="{6BB514FA-A5BC-4EDF-9296-C6F96EAEA6A7}"/>
                </a:ext>
              </a:extLst>
            </p:cNvPr>
            <p:cNvPicPr>
              <a:picLocks noChangeAspect="1"/>
            </p:cNvPicPr>
            <p:nvPr/>
          </p:nvPicPr>
          <p:blipFill>
            <a:blip r:embed="rId2" cstate="print">
              <a:extLst>
                <a:ext uri="{BEBA8EAE-BF5A-486C-A8C5-ECC9F3942E4B}">
                  <a14:imgProps xmlns:a14="http://schemas.microsoft.com/office/drawing/2010/main">
                    <a14:imgLayer r:embed="rId3">
                      <a14:imgEffect>
                        <a14:backgroundRemoval t="6737" b="94947" l="8750" r="91250">
                          <a14:foregroundMark x1="50179" y1="6737" x2="50179" y2="6737"/>
                          <a14:foregroundMark x1="8750" y1="40842" x2="8750" y2="40842"/>
                          <a14:foregroundMark x1="91250" y1="40211" x2="91250" y2="40211"/>
                          <a14:foregroundMark x1="27857" y1="92842" x2="27857" y2="92842"/>
                          <a14:foregroundMark x1="75179" y1="94947" x2="75179" y2="94947"/>
                          <a14:foregroundMark x1="34643" y1="51789" x2="34643" y2="51789"/>
                          <a14:foregroundMark x1="44286" y1="45474" x2="44286" y2="45474"/>
                          <a14:foregroundMark x1="54286" y1="50316" x2="54286" y2="50316"/>
                          <a14:backgroundMark x1="19464" y1="57684" x2="19464" y2="57684"/>
                          <a14:backgroundMark x1="17321" y1="54316" x2="17321" y2="54316"/>
                          <a14:backgroundMark x1="12143" y1="54526" x2="12143" y2="54526"/>
                          <a14:backgroundMark x1="11429" y1="51368" x2="14107" y2="64211"/>
                          <a14:backgroundMark x1="23571" y1="59579" x2="22500" y2="49263"/>
                          <a14:backgroundMark x1="28036" y1="56632" x2="27857" y2="48211"/>
                          <a14:backgroundMark x1="31964" y1="49053" x2="33571" y2="57895"/>
                          <a14:backgroundMark x1="36964" y1="48000" x2="37857" y2="52211"/>
                          <a14:backgroundMark x1="42143" y1="47579" x2="42143" y2="53263"/>
                          <a14:backgroundMark x1="46250" y1="48421" x2="46429" y2="50105"/>
                          <a14:backgroundMark x1="55893" y1="49895" x2="55893" y2="49895"/>
                          <a14:backgroundMark x1="51964" y1="49263" x2="52857" y2="46105"/>
                          <a14:backgroundMark x1="61429" y1="45474" x2="61429" y2="45474"/>
                          <a14:backgroundMark x1="60536" y1="54316" x2="60536" y2="54316"/>
                          <a14:backgroundMark x1="65000" y1="54947" x2="65000" y2="54947"/>
                          <a14:backgroundMark x1="71786" y1="46526" x2="71786" y2="46526"/>
                          <a14:backgroundMark x1="69464" y1="44000" x2="66607" y2="48842"/>
                          <a14:backgroundMark x1="76429" y1="47158" x2="76429" y2="47158"/>
                          <a14:backgroundMark x1="81786" y1="53263" x2="81786" y2="53263"/>
                          <a14:backgroundMark x1="75714" y1="54105" x2="75714" y2="54105"/>
                          <a14:backgroundMark x1="82679" y1="51158" x2="82679" y2="51158"/>
                        </a14:backgroundRemoval>
                      </a14:imgEffect>
                    </a14:imgLayer>
                  </a14:imgProps>
                </a:ext>
                <a:ext uri="{28A0092B-C50C-407E-A947-70E740481C1C}">
                  <a14:useLocalDpi xmlns:a14="http://schemas.microsoft.com/office/drawing/2010/main" val="0"/>
                </a:ext>
              </a:extLst>
            </a:blip>
            <a:srcRect/>
            <a:stretch>
              <a:fillRect/>
            </a:stretch>
          </p:blipFill>
          <p:spPr bwMode="auto">
            <a:xfrm>
              <a:off x="0" y="4343400"/>
              <a:ext cx="2955131"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Box 9">
              <a:extLst>
                <a:ext uri="{FF2B5EF4-FFF2-40B4-BE49-F238E27FC236}">
                  <a16:creationId xmlns:a16="http://schemas.microsoft.com/office/drawing/2014/main" id="{D3C3C97F-4529-4C54-A169-EF55EE17148E}"/>
                </a:ext>
              </a:extLst>
            </p:cNvPr>
            <p:cNvSpPr txBox="1"/>
            <p:nvPr/>
          </p:nvSpPr>
          <p:spPr>
            <a:xfrm>
              <a:off x="114299" y="5262891"/>
              <a:ext cx="2726531" cy="523220"/>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4"/>
            </a:lnRef>
            <a:fillRef idx="3">
              <a:schemeClr val="accent4"/>
            </a:fillRef>
            <a:effectRef idx="3">
              <a:schemeClr val="accent4"/>
            </a:effectRef>
            <a:fontRef idx="minor">
              <a:schemeClr val="lt1"/>
            </a:fontRef>
          </p:style>
          <p:txBody>
            <a:bodyPr wrap="square" rtlCol="0">
              <a:spAutoFit/>
              <a:scene3d>
                <a:camera prst="orthographicFront"/>
                <a:lightRig rig="harsh" dir="t"/>
              </a:scene3d>
              <a:sp3d extrusionH="57150" prstMaterial="matte">
                <a:bevelT w="63500" h="12700" prst="angle"/>
                <a:contourClr>
                  <a:schemeClr val="bg1">
                    <a:lumMod val="65000"/>
                  </a:schemeClr>
                </a:contourClr>
              </a:sp3d>
            </a:bodyPr>
            <a:lstStyle/>
            <a:p>
              <a:pPr algn="ctr"/>
              <a:r>
                <a:rPr lang="fa-IR" sz="2800" b="1" dirty="0">
                  <a:ln w="0"/>
                  <a:solidFill>
                    <a:schemeClr val="tx1"/>
                  </a:solidFill>
                  <a:effectLst>
                    <a:outerShdw blurRad="38100" dist="19050" dir="2700000" algn="tl" rotWithShape="0">
                      <a:schemeClr val="dk1">
                        <a:alpha val="40000"/>
                      </a:schemeClr>
                    </a:outerShdw>
                  </a:effectLst>
                </a:rPr>
                <a:t>جمع آوری کمک مالی</a:t>
              </a:r>
              <a:endParaRPr lang="en-US" sz="2800" b="1" dirty="0">
                <a:ln w="0"/>
                <a:solidFill>
                  <a:schemeClr val="tx1"/>
                </a:solidFill>
                <a:effectLst>
                  <a:outerShdw blurRad="38100" dist="19050" dir="2700000" algn="tl" rotWithShape="0">
                    <a:schemeClr val="dk1">
                      <a:alpha val="40000"/>
                    </a:schemeClr>
                  </a:outerShdw>
                </a:effectLst>
              </a:endParaRPr>
            </a:p>
          </p:txBody>
        </p:sp>
      </p:grpSp>
    </p:spTree>
    <p:extLst>
      <p:ext uri="{BB962C8B-B14F-4D97-AF65-F5344CB8AC3E}">
        <p14:creationId xmlns:p14="http://schemas.microsoft.com/office/powerpoint/2010/main" val="18763883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Placeholder 4">
            <a:extLst>
              <a:ext uri="{FF2B5EF4-FFF2-40B4-BE49-F238E27FC236}">
                <a16:creationId xmlns:a16="http://schemas.microsoft.com/office/drawing/2014/main" id="{2C35DF99-FB5A-CAFB-18E8-52DECEE2B035}"/>
              </a:ext>
            </a:extLst>
          </p:cNvPr>
          <p:cNvSpPr>
            <a:spLocks noGrp="1"/>
          </p:cNvSpPr>
          <p:nvPr>
            <p:ph type="body" idx="1"/>
          </p:nvPr>
        </p:nvSpPr>
        <p:spPr>
          <a:xfrm>
            <a:off x="419100" y="3314701"/>
            <a:ext cx="8305800" cy="1905000"/>
          </a:xfrm>
        </p:spPr>
        <p:txBody>
          <a:bodyPr>
            <a:noAutofit/>
          </a:bodyPr>
          <a:lstStyle/>
          <a:p>
            <a:pPr algn="ctr" rtl="1"/>
            <a:r>
              <a:rPr lang="fa-IR" sz="3200" dirty="0">
                <a:solidFill>
                  <a:schemeClr val="tx1"/>
                </a:solidFill>
              </a:rPr>
              <a:t>از طریق جمع‌</a:t>
            </a:r>
            <a:r>
              <a:rPr lang="en-US" sz="3200" dirty="0">
                <a:solidFill>
                  <a:schemeClr val="tx1"/>
                </a:solidFill>
              </a:rPr>
              <a:t> </a:t>
            </a:r>
            <a:r>
              <a:rPr lang="fa-IR" sz="3200" dirty="0">
                <a:solidFill>
                  <a:schemeClr val="tx1"/>
                </a:solidFill>
              </a:rPr>
              <a:t>آوری کمک‌های مالی، ما روابط با دیگران را توسعه می</a:t>
            </a:r>
            <a:r>
              <a:rPr lang="en-US" sz="3200" dirty="0">
                <a:solidFill>
                  <a:schemeClr val="tx1"/>
                </a:solidFill>
              </a:rPr>
              <a:t> </a:t>
            </a:r>
            <a:r>
              <a:rPr lang="fa-IR" sz="3200" dirty="0">
                <a:solidFill>
                  <a:schemeClr val="tx1"/>
                </a:solidFill>
              </a:rPr>
              <a:t>‌دهیم تا توسعه در جوامعی که در آن فعالیت می</a:t>
            </a:r>
            <a:r>
              <a:rPr lang="en-US" sz="3200" dirty="0">
                <a:solidFill>
                  <a:schemeClr val="tx1"/>
                </a:solidFill>
              </a:rPr>
              <a:t> </a:t>
            </a:r>
            <a:r>
              <a:rPr lang="fa-IR" sz="3200" dirty="0">
                <a:solidFill>
                  <a:schemeClr val="tx1"/>
                </a:solidFill>
              </a:rPr>
              <a:t>‌کنیم را تسهیل کنیم.</a:t>
            </a:r>
            <a:endParaRPr lang="en-US" altLang="en-US" sz="3200" dirty="0">
              <a:solidFill>
                <a:schemeClr val="tx1"/>
              </a:solidFill>
            </a:endParaRPr>
          </a:p>
        </p:txBody>
      </p:sp>
      <p:sp>
        <p:nvSpPr>
          <p:cNvPr id="16387" name="Title 3">
            <a:extLst>
              <a:ext uri="{FF2B5EF4-FFF2-40B4-BE49-F238E27FC236}">
                <a16:creationId xmlns:a16="http://schemas.microsoft.com/office/drawing/2014/main" id="{EF2106CC-0A31-061E-F35F-41FA5864FE10}"/>
              </a:ext>
            </a:extLst>
          </p:cNvPr>
          <p:cNvSpPr>
            <a:spLocks noGrp="1"/>
          </p:cNvSpPr>
          <p:nvPr>
            <p:ph type="title"/>
          </p:nvPr>
        </p:nvSpPr>
        <p:spPr/>
        <p:txBody>
          <a:bodyPr>
            <a:normAutofit/>
          </a:bodyPr>
          <a:lstStyle/>
          <a:p>
            <a:pPr algn="ctr" rtl="1"/>
            <a:r>
              <a:rPr lang="fa-IR" sz="4000" b="1" dirty="0"/>
              <a:t>جمع</a:t>
            </a:r>
            <a:r>
              <a:rPr lang="en-US" sz="4000" b="1" dirty="0"/>
              <a:t> </a:t>
            </a:r>
            <a:r>
              <a:rPr lang="fa-IR" sz="4000" b="1" dirty="0"/>
              <a:t>‌آوری کمک‌های مالی، گدایی نیست!</a:t>
            </a:r>
            <a:endParaRPr lang="en-US" altLang="en-US" sz="4000"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15655212-15A6-EDA7-1921-E69B60D14782}"/>
              </a:ext>
            </a:extLst>
          </p:cNvPr>
          <p:cNvSpPr>
            <a:spLocks noGrp="1"/>
          </p:cNvSpPr>
          <p:nvPr>
            <p:ph type="title"/>
          </p:nvPr>
        </p:nvSpPr>
        <p:spPr>
          <a:xfrm>
            <a:off x="838200" y="152400"/>
            <a:ext cx="7924800" cy="1017587"/>
          </a:xfrm>
        </p:spPr>
        <p:txBody>
          <a:bodyPr>
            <a:normAutofit/>
          </a:bodyPr>
          <a:lstStyle/>
          <a:p>
            <a:pPr algn="ctr">
              <a:lnSpc>
                <a:spcPct val="90000"/>
              </a:lnSpc>
            </a:pPr>
            <a:r>
              <a:rPr lang="fa-IR" altLang="en-US" sz="4800" b="1" dirty="0">
                <a:solidFill>
                  <a:srgbClr val="006699"/>
                </a:solidFill>
                <a:latin typeface="Arial "/>
                <a:ea typeface="MS PGothic" panose="020B0600070205080204" pitchFamily="34" charset="-128"/>
                <a:cs typeface="Arial" panose="020B0604020202020204" pitchFamily="34" charset="0"/>
              </a:rPr>
              <a:t>خیرخواهی</a:t>
            </a:r>
            <a:endParaRPr lang="en-US" sz="4800" b="1" dirty="0">
              <a:solidFill>
                <a:srgbClr val="006699"/>
              </a:solidFill>
              <a:latin typeface="Arial "/>
              <a:ea typeface="MS PGothic" panose="020B0600070205080204" pitchFamily="34" charset="-128"/>
              <a:cs typeface="Arial" panose="020B0604020202020204" pitchFamily="34" charset="0"/>
            </a:endParaRPr>
          </a:p>
        </p:txBody>
      </p:sp>
      <p:sp>
        <p:nvSpPr>
          <p:cNvPr id="9" name="Content Placeholder 2">
            <a:extLst>
              <a:ext uri="{FF2B5EF4-FFF2-40B4-BE49-F238E27FC236}">
                <a16:creationId xmlns:a16="http://schemas.microsoft.com/office/drawing/2014/main" id="{DF44B896-12C4-9E76-2AAC-6718E7E528C4}"/>
              </a:ext>
            </a:extLst>
          </p:cNvPr>
          <p:cNvSpPr>
            <a:spLocks noGrp="1"/>
          </p:cNvSpPr>
          <p:nvPr>
            <p:ph idx="1"/>
          </p:nvPr>
        </p:nvSpPr>
        <p:spPr>
          <a:xfrm>
            <a:off x="270711" y="1523999"/>
            <a:ext cx="8297778" cy="4648200"/>
          </a:xfrm>
        </p:spPr>
        <p:txBody>
          <a:bodyPr>
            <a:normAutofit/>
          </a:bodyPr>
          <a:lstStyle/>
          <a:p>
            <a:pPr marL="0" indent="0" algn="ctr" rtl="1">
              <a:lnSpc>
                <a:spcPct val="150000"/>
              </a:lnSpc>
              <a:spcBef>
                <a:spcPct val="0"/>
              </a:spcBef>
              <a:buNone/>
            </a:pPr>
            <a:r>
              <a:rPr lang="fa-IR" altLang="en-US" sz="2400" dirty="0">
                <a:cs typeface="B Nazanin" panose="00000400000000000000" pitchFamily="2" charset="-78"/>
              </a:rPr>
              <a:t>خیرخواهی به معنای "عشق به بشریت" است، به معنای مراقبت، تغذیه، توسعه و ارتقای آنچه که انسان بودن است.</a:t>
            </a:r>
            <a:endParaRPr lang="en-US" altLang="en-US" sz="2400" dirty="0">
              <a:cs typeface="B Nazanin" panose="00000400000000000000" pitchFamily="2" charset="-78"/>
            </a:endParaRPr>
          </a:p>
          <a:p>
            <a:pPr marL="0" indent="0" algn="ctr" rtl="1">
              <a:lnSpc>
                <a:spcPct val="150000"/>
              </a:lnSpc>
              <a:spcBef>
                <a:spcPct val="0"/>
              </a:spcBef>
              <a:buNone/>
            </a:pPr>
            <a:r>
              <a:rPr lang="ps-AF" sz="2400" dirty="0">
                <a:cs typeface="B Nazanin" panose="00000400000000000000" pitchFamily="2" charset="-78"/>
              </a:rPr>
              <a:t>این </a:t>
            </a:r>
            <a:r>
              <a:rPr lang="prs-AF" sz="2400" dirty="0">
                <a:cs typeface="B Nazanin" panose="00000400000000000000" pitchFamily="2" charset="-78"/>
              </a:rPr>
              <a:t>روند</a:t>
            </a:r>
            <a:r>
              <a:rPr lang="ps-AF" sz="2400" dirty="0">
                <a:cs typeface="B Nazanin" panose="00000400000000000000" pitchFamily="2" charset="-78"/>
              </a:rPr>
              <a:t>، هم برای </a:t>
            </a:r>
            <a:r>
              <a:rPr lang="prs-AF" sz="2400" dirty="0">
                <a:cs typeface="B Nazanin" panose="00000400000000000000" pitchFamily="2" charset="-78"/>
              </a:rPr>
              <a:t>اهدا کننده</a:t>
            </a:r>
            <a:r>
              <a:rPr lang="ps-AF" sz="2400" dirty="0">
                <a:cs typeface="B Nazanin" panose="00000400000000000000" pitchFamily="2" charset="-78"/>
              </a:rPr>
              <a:t> و هم برای دریافت‌کننده (بهره‌بردار) تجربه‌ای متفاوت ایجاد می‌کند</a:t>
            </a:r>
            <a:r>
              <a:rPr lang="prs-AF" sz="2400" dirty="0">
                <a:cs typeface="B Nazanin" panose="00000400000000000000" pitchFamily="2" charset="-78"/>
              </a:rPr>
              <a:t>.</a:t>
            </a:r>
            <a:endParaRPr lang="en-US" sz="2400" dirty="0">
              <a:cs typeface="B Nazanin" panose="00000400000000000000" pitchFamily="2" charset="-78"/>
            </a:endParaRPr>
          </a:p>
        </p:txBody>
      </p:sp>
      <p:pic>
        <p:nvPicPr>
          <p:cNvPr id="11" name="Picture 10">
            <a:extLst>
              <a:ext uri="{FF2B5EF4-FFF2-40B4-BE49-F238E27FC236}">
                <a16:creationId xmlns:a16="http://schemas.microsoft.com/office/drawing/2014/main" id="{84D04605-6F17-D75B-EA67-E73E083CFDDA}"/>
              </a:ext>
            </a:extLst>
          </p:cNvPr>
          <p:cNvPicPr>
            <a:picLocks noChangeAspect="1"/>
          </p:cNvPicPr>
          <p:nvPr/>
        </p:nvPicPr>
        <p:blipFill>
          <a:blip r:embed="rId2"/>
          <a:stretch>
            <a:fillRect/>
          </a:stretch>
        </p:blipFill>
        <p:spPr>
          <a:xfrm>
            <a:off x="0" y="4485517"/>
            <a:ext cx="4724400" cy="2372483"/>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FD6CE6C6-31BC-CE27-D079-FB987A9F5435}"/>
              </a:ext>
            </a:extLst>
          </p:cNvPr>
          <p:cNvSpPr>
            <a:spLocks noGrp="1"/>
          </p:cNvSpPr>
          <p:nvPr>
            <p:ph type="title"/>
          </p:nvPr>
        </p:nvSpPr>
        <p:spPr>
          <a:xfrm>
            <a:off x="0" y="201613"/>
            <a:ext cx="9144000" cy="1017587"/>
          </a:xfrm>
        </p:spPr>
        <p:txBody>
          <a:bodyPr>
            <a:normAutofit/>
          </a:bodyPr>
          <a:lstStyle/>
          <a:p>
            <a:pPr algn="ctr"/>
            <a:r>
              <a:rPr lang="fa-IR" altLang="en-US" sz="3600" b="1" dirty="0">
                <a:solidFill>
                  <a:srgbClr val="006699"/>
                </a:solidFill>
                <a:latin typeface="Arial "/>
                <a:ea typeface="MS PGothic" panose="020B0600070205080204" pitchFamily="34" charset="-128"/>
                <a:cs typeface="Arial" panose="020B0604020202020204" pitchFamily="34" charset="0"/>
              </a:rPr>
              <a:t>خیرخواهی در مقابل خیریه</a:t>
            </a:r>
            <a:endParaRPr lang="en-US" sz="3600" b="1" dirty="0">
              <a:solidFill>
                <a:srgbClr val="006699"/>
              </a:solidFill>
              <a:latin typeface="Arial "/>
              <a:ea typeface="MS PGothic" panose="020B0600070205080204" pitchFamily="34" charset="-128"/>
              <a:cs typeface="Arial" panose="020B0604020202020204" pitchFamily="34" charset="0"/>
            </a:endParaRPr>
          </a:p>
        </p:txBody>
      </p:sp>
      <p:sp>
        <p:nvSpPr>
          <p:cNvPr id="7" name="Content Placeholder 2">
            <a:extLst>
              <a:ext uri="{FF2B5EF4-FFF2-40B4-BE49-F238E27FC236}">
                <a16:creationId xmlns:a16="http://schemas.microsoft.com/office/drawing/2014/main" id="{77A6EA04-C69E-FA82-7F89-B38C5655F8AC}"/>
              </a:ext>
            </a:extLst>
          </p:cNvPr>
          <p:cNvSpPr>
            <a:spLocks noGrp="1"/>
          </p:cNvSpPr>
          <p:nvPr>
            <p:ph idx="1"/>
          </p:nvPr>
        </p:nvSpPr>
        <p:spPr>
          <a:xfrm>
            <a:off x="457200" y="1322614"/>
            <a:ext cx="7924800" cy="2819400"/>
          </a:xfrm>
        </p:spPr>
        <p:txBody>
          <a:bodyPr/>
          <a:lstStyle/>
          <a:p>
            <a:pPr marL="0" indent="0" algn="ctr" rtl="1">
              <a:spcBef>
                <a:spcPct val="0"/>
              </a:spcBef>
              <a:buNone/>
            </a:pPr>
            <a:endParaRPr lang="en-US" altLang="en-US" sz="2400" dirty="0"/>
          </a:p>
          <a:p>
            <a:pPr marL="0" indent="0" algn="ctr" rtl="1">
              <a:spcBef>
                <a:spcPct val="0"/>
              </a:spcBef>
              <a:buNone/>
            </a:pPr>
            <a:r>
              <a:rPr lang="fa-IR" altLang="en-US" sz="2400" dirty="0"/>
              <a:t>خیرخواهی و خیریه به هم مرتبط هستند، اما یکسان نیستند.</a:t>
            </a:r>
          </a:p>
          <a:p>
            <a:pPr marL="0" indent="0" algn="ctr" rtl="1">
              <a:spcBef>
                <a:spcPct val="0"/>
              </a:spcBef>
              <a:buNone/>
            </a:pPr>
            <a:endParaRPr lang="fa-IR" altLang="en-US" sz="2400" dirty="0"/>
          </a:p>
          <a:p>
            <a:pPr marL="0" indent="0" algn="ctr" rtl="1">
              <a:spcBef>
                <a:spcPct val="0"/>
              </a:spcBef>
              <a:buNone/>
            </a:pPr>
            <a:r>
              <a:rPr lang="fa-IR" altLang="en-US" sz="2400" dirty="0"/>
              <a:t>خیریه دردهای ناشی از مشکلات اجتماعی را تسکین میدهد.</a:t>
            </a:r>
          </a:p>
          <a:p>
            <a:pPr marL="0" indent="0" algn="ctr" rtl="1">
              <a:spcBef>
                <a:spcPct val="0"/>
              </a:spcBef>
              <a:buNone/>
            </a:pPr>
            <a:endParaRPr lang="fa-IR" altLang="en-US" sz="2400" dirty="0"/>
          </a:p>
          <a:p>
            <a:pPr marL="0" indent="0" algn="ctr" rtl="1">
              <a:spcBef>
                <a:spcPct val="0"/>
              </a:spcBef>
              <a:buNone/>
            </a:pPr>
            <a:r>
              <a:rPr lang="fa-IR" altLang="en-US" sz="2400" dirty="0"/>
              <a:t>خیرخواهی تلاش می ‌کند تا این مشکلات را در ریشه ‌های آنها حل کند.</a:t>
            </a:r>
            <a:endParaRPr lang="en-US" sz="2400" dirty="0"/>
          </a:p>
        </p:txBody>
      </p:sp>
      <p:pic>
        <p:nvPicPr>
          <p:cNvPr id="8" name="Picture 7">
            <a:extLst>
              <a:ext uri="{FF2B5EF4-FFF2-40B4-BE49-F238E27FC236}">
                <a16:creationId xmlns:a16="http://schemas.microsoft.com/office/drawing/2014/main" id="{9FEC8317-6A40-DD1B-FE44-A5C48BDEC7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400" y="4354286"/>
            <a:ext cx="6844419" cy="251460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371599" y="381000"/>
            <a:ext cx="6934200" cy="769441"/>
          </a:xfrm>
          <a:prstGeom prst="rect">
            <a:avLst/>
          </a:prstGeom>
        </p:spPr>
        <p:txBody>
          <a:bodyPr wrap="square">
            <a:spAutoFit/>
          </a:bodyPr>
          <a:lstStyle/>
          <a:p>
            <a:r>
              <a:rPr lang="fa-IR" sz="4400" b="1" dirty="0">
                <a:solidFill>
                  <a:srgbClr val="006699"/>
                </a:solidFill>
                <a:latin typeface="Times New Roman" panose="02020603050405020304" pitchFamily="18" charset="0"/>
                <a:cs typeface="Times New Roman" panose="02020603050405020304" pitchFamily="18" charset="0"/>
              </a:rPr>
              <a:t>ملزومات جمع آوری کمک های مالی</a:t>
            </a:r>
            <a:endParaRPr lang="en-US" sz="4400" b="1" dirty="0">
              <a:solidFill>
                <a:srgbClr val="006699"/>
              </a:solidFill>
              <a:latin typeface="Times New Roman" panose="02020603050405020304" pitchFamily="18" charset="0"/>
              <a:cs typeface="Times New Roman" panose="02020603050405020304" pitchFamily="18" charset="0"/>
            </a:endParaRPr>
          </a:p>
        </p:txBody>
      </p:sp>
      <p:sp>
        <p:nvSpPr>
          <p:cNvPr id="2" name="Rectangle 1"/>
          <p:cNvSpPr/>
          <p:nvPr/>
        </p:nvSpPr>
        <p:spPr>
          <a:xfrm>
            <a:off x="1034143" y="1676400"/>
            <a:ext cx="7238999" cy="3903954"/>
          </a:xfrm>
          <a:prstGeom prst="rect">
            <a:avLst/>
          </a:prstGeom>
        </p:spPr>
        <p:txBody>
          <a:bodyPr wrap="square">
            <a:spAutoFit/>
          </a:bodyPr>
          <a:lstStyle/>
          <a:p>
            <a:pPr marL="342900" indent="-342900" algn="r" rtl="1">
              <a:lnSpc>
                <a:spcPct val="150000"/>
              </a:lnSpc>
              <a:buFont typeface="Wingdings" panose="05000000000000000000" pitchFamily="2" charset="2"/>
              <a:buChar char="v"/>
            </a:pPr>
            <a:r>
              <a:rPr lang="fa-IR" sz="2400" dirty="0">
                <a:latin typeface="Times New Roman" panose="02020603050405020304" pitchFamily="18" charset="0"/>
                <a:cs typeface="Times New Roman" panose="02020603050405020304" pitchFamily="18" charset="0"/>
              </a:rPr>
              <a:t>ارتباطات خوب یک کارکرد اصلی جمع ‌آوری کمک‌های مالی است.</a:t>
            </a:r>
          </a:p>
          <a:p>
            <a:pPr marL="342900" indent="-342900" algn="r" rtl="1">
              <a:lnSpc>
                <a:spcPct val="150000"/>
              </a:lnSpc>
              <a:buFont typeface="Wingdings" panose="05000000000000000000" pitchFamily="2" charset="2"/>
              <a:buChar char="v"/>
            </a:pPr>
            <a:r>
              <a:rPr lang="fa-IR" sz="2400" dirty="0">
                <a:latin typeface="Times New Roman" panose="02020603050405020304" pitchFamily="18" charset="0"/>
                <a:cs typeface="Times New Roman" panose="02020603050405020304" pitchFamily="18" charset="0"/>
              </a:rPr>
              <a:t>موسسات خیریه باید به هم اهداکنندگان و هم بهره ‌برندگان خود پاسخ‌ گو باشند. </a:t>
            </a:r>
          </a:p>
          <a:p>
            <a:pPr marL="342900" indent="-342900" algn="r" rtl="1">
              <a:lnSpc>
                <a:spcPct val="150000"/>
              </a:lnSpc>
              <a:buFont typeface="Wingdings" panose="05000000000000000000" pitchFamily="2" charset="2"/>
              <a:buChar char="v"/>
            </a:pPr>
            <a:r>
              <a:rPr lang="fa-IR" sz="2400" dirty="0">
                <a:latin typeface="Times New Roman" panose="02020603050405020304" pitchFamily="18" charset="0"/>
                <a:cs typeface="Times New Roman" panose="02020603050405020304" pitchFamily="18" charset="0"/>
              </a:rPr>
              <a:t>جمع ‌آوری کمک‌های مالی خود یک فعالیت خیریه نیست، اما اهداکنندگان را به بهره‌ برندگان(ذینفع ها) متصل می‌ کند.</a:t>
            </a:r>
          </a:p>
          <a:p>
            <a:pPr marL="342900" indent="-342900" algn="r" rtl="1">
              <a:lnSpc>
                <a:spcPct val="150000"/>
              </a:lnSpc>
              <a:buFont typeface="Wingdings" panose="05000000000000000000" pitchFamily="2" charset="2"/>
              <a:buChar char="v"/>
            </a:pPr>
            <a:r>
              <a:rPr lang="fa-IR" sz="2400" dirty="0">
                <a:latin typeface="Times New Roman" panose="02020603050405020304" pitchFamily="18" charset="0"/>
                <a:cs typeface="Times New Roman" panose="02020603050405020304" pitchFamily="18" charset="0"/>
              </a:rPr>
              <a:t>همه افراد در سازمان باید از جمع‌ آوری کمک‌های مالی آگاهی داشته باشند.</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5928006"/>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3.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Median</Template>
  <TotalTime>2144</TotalTime>
  <Words>2352</Words>
  <Application>Microsoft Office PowerPoint</Application>
  <PresentationFormat>On-screen Show (4:3)</PresentationFormat>
  <Paragraphs>176</Paragraphs>
  <Slides>26</Slides>
  <Notes>7</Notes>
  <HiddenSlides>0</HiddenSlides>
  <MMClips>0</MMClips>
  <ScaleCrop>false</ScaleCrop>
  <HeadingPairs>
    <vt:vector size="6" baseType="variant">
      <vt:variant>
        <vt:lpstr>Fonts Used</vt:lpstr>
      </vt:variant>
      <vt:variant>
        <vt:i4>12</vt:i4>
      </vt:variant>
      <vt:variant>
        <vt:lpstr>Theme</vt:lpstr>
      </vt:variant>
      <vt:variant>
        <vt:i4>2</vt:i4>
      </vt:variant>
      <vt:variant>
        <vt:lpstr>Slide Titles</vt:lpstr>
      </vt:variant>
      <vt:variant>
        <vt:i4>26</vt:i4>
      </vt:variant>
    </vt:vector>
  </HeadingPairs>
  <TitlesOfParts>
    <vt:vector size="40" baseType="lpstr">
      <vt:lpstr>Aptos</vt:lpstr>
      <vt:lpstr>Arial</vt:lpstr>
      <vt:lpstr>Arial </vt:lpstr>
      <vt:lpstr>B Nazanin</vt:lpstr>
      <vt:lpstr>Bnaznin</vt:lpstr>
      <vt:lpstr>Google Sans</vt:lpstr>
      <vt:lpstr>Times New Roman</vt:lpstr>
      <vt:lpstr>Tw Cen MT</vt:lpstr>
      <vt:lpstr>Tw Cen MT Condensed</vt:lpstr>
      <vt:lpstr>Wingdings</vt:lpstr>
      <vt:lpstr>Wingdings 2</vt:lpstr>
      <vt:lpstr>Wingdings 3</vt:lpstr>
      <vt:lpstr>Median</vt:lpstr>
      <vt:lpstr>Integral</vt:lpstr>
      <vt:lpstr>مدیریت کمک‌های مالی</vt:lpstr>
      <vt:lpstr>PowerPoint Presentation</vt:lpstr>
      <vt:lpstr>PowerPoint Presentation</vt:lpstr>
      <vt:lpstr>PowerPoint Presentation</vt:lpstr>
      <vt:lpstr>PowerPoint Presentation</vt:lpstr>
      <vt:lpstr>جمع ‌آوری کمک‌های مالی، گدایی نیست!</vt:lpstr>
      <vt:lpstr>خیرخواهی</vt:lpstr>
      <vt:lpstr>خیرخواهی در مقابل خیریه</vt:lpstr>
      <vt:lpstr>PowerPoint Presentation</vt:lpstr>
      <vt:lpstr>چرا کمک کنندگان مالی کمک های مالی می کنند</vt:lpstr>
      <vt:lpstr>PowerPoint Presentation</vt:lpstr>
      <vt:lpstr>منبع تامین مالی</vt:lpstr>
      <vt:lpstr>منبع تامین مالی</vt:lpstr>
      <vt:lpstr>حقوق و قوانین جمع آوری کمک های مالی</vt:lpstr>
      <vt:lpstr>ویژگی های یک مدیر جذب کمک مالی خوب</vt:lpstr>
      <vt:lpstr>استراتیژی های جذب کمک های مالی </vt:lpstr>
      <vt:lpstr>تکنیک های جذب کمک مالی</vt:lpstr>
      <vt:lpstr>توسعه منابع انسانی</vt:lpstr>
      <vt:lpstr>طرح توسعه مالی</vt:lpstr>
      <vt:lpstr>مقدمه بر حفظ و نگهداری اهداکنندگان</vt:lpstr>
      <vt:lpstr>نگهداری اهداکنندگان؟</vt:lpstr>
      <vt:lpstr>روش های کلیدی نگهداری اهداکنندگان</vt:lpstr>
      <vt:lpstr>روش های کلیدی نگهداری اهداکنندگان</vt:lpstr>
      <vt:lpstr>روش های کلیدی نگهداری اهداکنندگان</vt:lpstr>
      <vt:lpstr>روش های کلیدی نگهداری اهداکنندگان</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Recruitment and selection Process in India</dc:title>
  <dc:creator>V J</dc:creator>
  <cp:lastModifiedBy>PPC</cp:lastModifiedBy>
  <cp:revision>82</cp:revision>
  <dcterms:created xsi:type="dcterms:W3CDTF">2006-08-16T00:00:00Z</dcterms:created>
  <dcterms:modified xsi:type="dcterms:W3CDTF">2024-06-01T11:25:18Z</dcterms:modified>
</cp:coreProperties>
</file>