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25"/>
  </p:notesMasterIdLst>
  <p:sldIdLst>
    <p:sldId id="408" r:id="rId3"/>
    <p:sldId id="740" r:id="rId4"/>
    <p:sldId id="742" r:id="rId5"/>
    <p:sldId id="744" r:id="rId6"/>
    <p:sldId id="745" r:id="rId7"/>
    <p:sldId id="747" r:id="rId8"/>
    <p:sldId id="748" r:id="rId9"/>
    <p:sldId id="750" r:id="rId10"/>
    <p:sldId id="751" r:id="rId11"/>
    <p:sldId id="752" r:id="rId12"/>
    <p:sldId id="754" r:id="rId13"/>
    <p:sldId id="757" r:id="rId14"/>
    <p:sldId id="758" r:id="rId15"/>
    <p:sldId id="759" r:id="rId16"/>
    <p:sldId id="761" r:id="rId17"/>
    <p:sldId id="380" r:id="rId18"/>
    <p:sldId id="381" r:id="rId19"/>
    <p:sldId id="762" r:id="rId20"/>
    <p:sldId id="763" r:id="rId21"/>
    <p:sldId id="764" r:id="rId22"/>
    <p:sldId id="768" r:id="rId23"/>
    <p:sldId id="278" r:id="rId24"/>
  </p:sldIdLst>
  <p:sldSz cx="9144000" cy="6858000" type="screen4x3"/>
  <p:notesSz cx="6858000" cy="9144000"/>
  <p:defaultTextStyle>
    <a:defPPr>
      <a:defRPr lang="f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94660"/>
  </p:normalViewPr>
  <p:slideViewPr>
    <p:cSldViewPr>
      <p:cViewPr varScale="1">
        <p:scale>
          <a:sx n="108" d="100"/>
          <a:sy n="108" d="100"/>
        </p:scale>
        <p:origin x="175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3D5F61-F47C-42E4-ABD4-76D6C05E34D2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78E03-ADE4-45A2-9CFB-19F6913F4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744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3400"/>
            <a:ext cx="4572000" cy="3429000"/>
          </a:xfrm>
          <a:solidFill>
            <a:srgbClr val="FFFFFF"/>
          </a:solidFill>
          <a:ln/>
        </p:spPr>
      </p:sp>
      <p:sp>
        <p:nvSpPr>
          <p:cNvPr id="91139" name="Rectangle 3"/>
          <p:cNvSpPr>
            <a:spLocks noChangeArrowheads="1"/>
          </p:cNvSpPr>
          <p:nvPr/>
        </p:nvSpPr>
        <p:spPr bwMode="auto">
          <a:xfrm>
            <a:off x="1143000" y="4688666"/>
            <a:ext cx="4191000" cy="276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" altLang="en-US" sz="1200"/>
              <a:t>روش های یادگیری را معرفی کنید</a:t>
            </a:r>
          </a:p>
          <a:p>
            <a:pPr eaLnBrk="1" hangingPunct="1">
              <a:spcBef>
                <a:spcPct val="50000"/>
              </a:spcBef>
            </a:pPr>
            <a:endParaRPr lang="en-US" altLang="en-US" sz="1200"/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سخنرانی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بحث گروهی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پرسش و پاسخ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نقش آفرینی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مطالعه موردی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بازی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ارائه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کاربرد</a:t>
            </a:r>
          </a:p>
        </p:txBody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4627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3400"/>
            <a:ext cx="4572000" cy="3429000"/>
          </a:xfrm>
          <a:solidFill>
            <a:srgbClr val="FFFFFF"/>
          </a:solidFill>
          <a:ln/>
        </p:spPr>
      </p:sp>
      <p:sp>
        <p:nvSpPr>
          <p:cNvPr id="91139" name="Rectangle 3"/>
          <p:cNvSpPr>
            <a:spLocks noChangeArrowheads="1"/>
          </p:cNvSpPr>
          <p:nvPr/>
        </p:nvSpPr>
        <p:spPr bwMode="auto">
          <a:xfrm>
            <a:off x="1143000" y="4688666"/>
            <a:ext cx="4191000" cy="276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" altLang="en-US" sz="1200"/>
              <a:t>روش های یادگیری را معرفی کنید</a:t>
            </a:r>
          </a:p>
          <a:p>
            <a:pPr eaLnBrk="1" hangingPunct="1">
              <a:spcBef>
                <a:spcPct val="50000"/>
              </a:spcBef>
            </a:pPr>
            <a:endParaRPr lang="en-US" altLang="en-US" sz="1200"/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سخنرانی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بحث گروهی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پرسش و پاسخ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نقش آفرینی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مطالعه موردی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بازی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ارائه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کاربرد</a:t>
            </a:r>
          </a:p>
        </p:txBody>
      </p:sp>
    </p:spTree>
    <p:extLst>
      <p:ext uri="{BB962C8B-B14F-4D97-AF65-F5344CB8AC3E}">
        <p14:creationId xmlns:p14="http://schemas.microsoft.com/office/powerpoint/2010/main" val="392652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3400"/>
            <a:ext cx="4572000" cy="3429000"/>
          </a:xfrm>
          <a:solidFill>
            <a:srgbClr val="FFFFFF"/>
          </a:solidFill>
          <a:ln/>
        </p:spPr>
      </p:sp>
      <p:sp>
        <p:nvSpPr>
          <p:cNvPr id="91139" name="Rectangle 3"/>
          <p:cNvSpPr>
            <a:spLocks noChangeArrowheads="1"/>
          </p:cNvSpPr>
          <p:nvPr/>
        </p:nvSpPr>
        <p:spPr bwMode="auto">
          <a:xfrm>
            <a:off x="1143000" y="4688666"/>
            <a:ext cx="4191000" cy="276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" altLang="en-US" sz="1200"/>
              <a:t>روش های یادگیری را معرفی کنید</a:t>
            </a:r>
          </a:p>
          <a:p>
            <a:pPr eaLnBrk="1" hangingPunct="1">
              <a:spcBef>
                <a:spcPct val="50000"/>
              </a:spcBef>
            </a:pPr>
            <a:endParaRPr lang="en-US" altLang="en-US" sz="1200"/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سخنرانی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بحث گروهی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پرسش و پاسخ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نقش آفرینی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مطالعه موردی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بازی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ارائه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کاربرد</a:t>
            </a:r>
          </a:p>
        </p:txBody>
      </p:sp>
    </p:spTree>
    <p:extLst>
      <p:ext uri="{BB962C8B-B14F-4D97-AF65-F5344CB8AC3E}">
        <p14:creationId xmlns:p14="http://schemas.microsoft.com/office/powerpoint/2010/main" val="5347662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3400"/>
            <a:ext cx="4572000" cy="3429000"/>
          </a:xfrm>
          <a:solidFill>
            <a:srgbClr val="FFFFFF"/>
          </a:solidFill>
          <a:ln/>
        </p:spPr>
      </p:sp>
      <p:sp>
        <p:nvSpPr>
          <p:cNvPr id="91139" name="Rectangle 3"/>
          <p:cNvSpPr>
            <a:spLocks noChangeArrowheads="1"/>
          </p:cNvSpPr>
          <p:nvPr/>
        </p:nvSpPr>
        <p:spPr bwMode="auto">
          <a:xfrm>
            <a:off x="1143000" y="4688666"/>
            <a:ext cx="4191000" cy="276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" altLang="en-US" sz="1200"/>
              <a:t>روش های یادگیری را معرفی کنید</a:t>
            </a:r>
          </a:p>
          <a:p>
            <a:pPr eaLnBrk="1" hangingPunct="1">
              <a:spcBef>
                <a:spcPct val="50000"/>
              </a:spcBef>
            </a:pPr>
            <a:endParaRPr lang="en-US" altLang="en-US" sz="1200"/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سخنرانی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بحث گروهی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پرسش و پاسخ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نقش آفرینی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مطالعه موردی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بازی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ارائه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کاربرد</a:t>
            </a:r>
          </a:p>
        </p:txBody>
      </p:sp>
    </p:spTree>
    <p:extLst>
      <p:ext uri="{BB962C8B-B14F-4D97-AF65-F5344CB8AC3E}">
        <p14:creationId xmlns:p14="http://schemas.microsoft.com/office/powerpoint/2010/main" val="4554004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3400"/>
            <a:ext cx="4572000" cy="3429000"/>
          </a:xfrm>
          <a:solidFill>
            <a:srgbClr val="FFFFFF"/>
          </a:solidFill>
          <a:ln/>
        </p:spPr>
      </p:sp>
      <p:sp>
        <p:nvSpPr>
          <p:cNvPr id="91139" name="Rectangle 3"/>
          <p:cNvSpPr>
            <a:spLocks noChangeArrowheads="1"/>
          </p:cNvSpPr>
          <p:nvPr/>
        </p:nvSpPr>
        <p:spPr bwMode="auto">
          <a:xfrm>
            <a:off x="1143000" y="4688666"/>
            <a:ext cx="4191000" cy="276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" altLang="en-US" sz="1200"/>
              <a:t>روش های یادگیری را معرفی کنید</a:t>
            </a:r>
          </a:p>
          <a:p>
            <a:pPr eaLnBrk="1" hangingPunct="1">
              <a:spcBef>
                <a:spcPct val="50000"/>
              </a:spcBef>
            </a:pPr>
            <a:endParaRPr lang="en-US" altLang="en-US" sz="1200"/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سخنرانی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بحث گروهی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پرسش و پاسخ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نقش آفرینی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مطالعه موردی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بازی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ارائه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کاربرد</a:t>
            </a:r>
          </a:p>
        </p:txBody>
      </p:sp>
    </p:spTree>
    <p:extLst>
      <p:ext uri="{BB962C8B-B14F-4D97-AF65-F5344CB8AC3E}">
        <p14:creationId xmlns:p14="http://schemas.microsoft.com/office/powerpoint/2010/main" val="14370411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3400"/>
            <a:ext cx="4572000" cy="3429000"/>
          </a:xfrm>
          <a:solidFill>
            <a:srgbClr val="FFFFFF"/>
          </a:solidFill>
          <a:ln/>
        </p:spPr>
      </p:sp>
      <p:sp>
        <p:nvSpPr>
          <p:cNvPr id="91139" name="Rectangle 3"/>
          <p:cNvSpPr>
            <a:spLocks noChangeArrowheads="1"/>
          </p:cNvSpPr>
          <p:nvPr/>
        </p:nvSpPr>
        <p:spPr bwMode="auto">
          <a:xfrm>
            <a:off x="1143000" y="4688666"/>
            <a:ext cx="4191000" cy="276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" altLang="en-US" sz="1200"/>
              <a:t>روش های یادگیری را معرفی کنید</a:t>
            </a:r>
          </a:p>
          <a:p>
            <a:pPr eaLnBrk="1" hangingPunct="1">
              <a:spcBef>
                <a:spcPct val="50000"/>
              </a:spcBef>
            </a:pPr>
            <a:endParaRPr lang="en-US" altLang="en-US" sz="1200"/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سخنرانی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بحث گروهی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پرسش و پاسخ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نقش آفرینی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مطالعه موردی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بازی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ارائه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کاربرد</a:t>
            </a:r>
          </a:p>
        </p:txBody>
      </p:sp>
    </p:spTree>
    <p:extLst>
      <p:ext uri="{BB962C8B-B14F-4D97-AF65-F5344CB8AC3E}">
        <p14:creationId xmlns:p14="http://schemas.microsoft.com/office/powerpoint/2010/main" val="16343881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3400"/>
            <a:ext cx="4572000" cy="3429000"/>
          </a:xfrm>
          <a:solidFill>
            <a:srgbClr val="FFFFFF"/>
          </a:solidFill>
          <a:ln/>
        </p:spPr>
      </p:sp>
      <p:sp>
        <p:nvSpPr>
          <p:cNvPr id="91139" name="Rectangle 3"/>
          <p:cNvSpPr>
            <a:spLocks noChangeArrowheads="1"/>
          </p:cNvSpPr>
          <p:nvPr/>
        </p:nvSpPr>
        <p:spPr bwMode="auto">
          <a:xfrm>
            <a:off x="1143000" y="4688666"/>
            <a:ext cx="4191000" cy="276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" altLang="en-US" sz="1200"/>
              <a:t>روش های یادگیری را معرفی کنید</a:t>
            </a:r>
          </a:p>
          <a:p>
            <a:pPr eaLnBrk="1" hangingPunct="1">
              <a:spcBef>
                <a:spcPct val="50000"/>
              </a:spcBef>
            </a:pPr>
            <a:endParaRPr lang="en-US" altLang="en-US" sz="1200"/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سخنرانی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بحث گروهی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پرسش و پاسخ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نقش آفرینی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مطالعه موردی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بازی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ارائه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کاربرد</a:t>
            </a:r>
          </a:p>
        </p:txBody>
      </p:sp>
    </p:spTree>
    <p:extLst>
      <p:ext uri="{BB962C8B-B14F-4D97-AF65-F5344CB8AC3E}">
        <p14:creationId xmlns:p14="http://schemas.microsoft.com/office/powerpoint/2010/main" val="1650042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3400"/>
            <a:ext cx="4572000" cy="3429000"/>
          </a:xfrm>
          <a:solidFill>
            <a:srgbClr val="FFFFFF"/>
          </a:solidFill>
          <a:ln/>
        </p:spPr>
      </p:sp>
      <p:sp>
        <p:nvSpPr>
          <p:cNvPr id="91139" name="Rectangle 3"/>
          <p:cNvSpPr>
            <a:spLocks noChangeArrowheads="1"/>
          </p:cNvSpPr>
          <p:nvPr/>
        </p:nvSpPr>
        <p:spPr bwMode="auto">
          <a:xfrm>
            <a:off x="1143000" y="4688666"/>
            <a:ext cx="4191000" cy="276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" altLang="en-US" sz="1200"/>
              <a:t>روش های یادگیری را معرفی کنید</a:t>
            </a:r>
          </a:p>
          <a:p>
            <a:pPr eaLnBrk="1" hangingPunct="1">
              <a:spcBef>
                <a:spcPct val="50000"/>
              </a:spcBef>
            </a:pPr>
            <a:endParaRPr lang="en-US" altLang="en-US" sz="1200"/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سخنرانی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بحث گروهی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پرسش و پاسخ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نقش آفرینی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مطالعه موردی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بازی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ارائه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کاربرد</a:t>
            </a:r>
          </a:p>
        </p:txBody>
      </p:sp>
    </p:spTree>
    <p:extLst>
      <p:ext uri="{BB962C8B-B14F-4D97-AF65-F5344CB8AC3E}">
        <p14:creationId xmlns:p14="http://schemas.microsoft.com/office/powerpoint/2010/main" val="12052559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3400"/>
            <a:ext cx="4572000" cy="3429000"/>
          </a:xfrm>
          <a:solidFill>
            <a:srgbClr val="FFFFFF"/>
          </a:solidFill>
          <a:ln/>
        </p:spPr>
      </p:sp>
      <p:sp>
        <p:nvSpPr>
          <p:cNvPr id="91139" name="Rectangle 3"/>
          <p:cNvSpPr>
            <a:spLocks noChangeArrowheads="1"/>
          </p:cNvSpPr>
          <p:nvPr/>
        </p:nvSpPr>
        <p:spPr bwMode="auto">
          <a:xfrm>
            <a:off x="1143000" y="4688666"/>
            <a:ext cx="4191000" cy="276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" altLang="en-US" sz="1200"/>
              <a:t>روش های یادگیری را معرفی کنید</a:t>
            </a:r>
          </a:p>
          <a:p>
            <a:pPr eaLnBrk="1" hangingPunct="1">
              <a:spcBef>
                <a:spcPct val="50000"/>
              </a:spcBef>
            </a:pPr>
            <a:endParaRPr lang="en-US" altLang="en-US" sz="1200"/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سخنرانی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بحث گروهی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پرسش و پاسخ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نقش آفرینی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مطالعه موردی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بازی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ارائه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کاربرد</a:t>
            </a:r>
          </a:p>
        </p:txBody>
      </p:sp>
    </p:spTree>
    <p:extLst>
      <p:ext uri="{BB962C8B-B14F-4D97-AF65-F5344CB8AC3E}">
        <p14:creationId xmlns:p14="http://schemas.microsoft.com/office/powerpoint/2010/main" val="27530136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3400"/>
            <a:ext cx="4572000" cy="3429000"/>
          </a:xfrm>
          <a:solidFill>
            <a:srgbClr val="FFFFFF"/>
          </a:solidFill>
          <a:ln/>
        </p:spPr>
      </p:sp>
      <p:sp>
        <p:nvSpPr>
          <p:cNvPr id="91139" name="Rectangle 3"/>
          <p:cNvSpPr>
            <a:spLocks noChangeArrowheads="1"/>
          </p:cNvSpPr>
          <p:nvPr/>
        </p:nvSpPr>
        <p:spPr bwMode="auto">
          <a:xfrm>
            <a:off x="1143000" y="4688666"/>
            <a:ext cx="4191000" cy="276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" altLang="en-US" sz="1200"/>
              <a:t>روش های یادگیری را معرفی کنید</a:t>
            </a:r>
          </a:p>
          <a:p>
            <a:pPr eaLnBrk="1" hangingPunct="1">
              <a:spcBef>
                <a:spcPct val="50000"/>
              </a:spcBef>
            </a:pPr>
            <a:endParaRPr lang="en-US" altLang="en-US" sz="1200"/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سخنرانی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بحث گروهی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پرسش و پاسخ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نقش آفرینی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مطالعه موردی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بازی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ارائه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کاربرد</a:t>
            </a:r>
          </a:p>
        </p:txBody>
      </p:sp>
    </p:spTree>
    <p:extLst>
      <p:ext uri="{BB962C8B-B14F-4D97-AF65-F5344CB8AC3E}">
        <p14:creationId xmlns:p14="http://schemas.microsoft.com/office/powerpoint/2010/main" val="3264492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3400"/>
            <a:ext cx="4572000" cy="3429000"/>
          </a:xfrm>
          <a:solidFill>
            <a:srgbClr val="FFFFFF"/>
          </a:solidFill>
          <a:ln/>
        </p:spPr>
      </p:sp>
      <p:sp>
        <p:nvSpPr>
          <p:cNvPr id="91139" name="Rectangle 3"/>
          <p:cNvSpPr>
            <a:spLocks noChangeArrowheads="1"/>
          </p:cNvSpPr>
          <p:nvPr/>
        </p:nvSpPr>
        <p:spPr bwMode="auto">
          <a:xfrm>
            <a:off x="1143000" y="4688666"/>
            <a:ext cx="4191000" cy="276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" altLang="en-US" sz="1200"/>
              <a:t>روش های یادگیری را معرفی کنید</a:t>
            </a:r>
          </a:p>
          <a:p>
            <a:pPr eaLnBrk="1" hangingPunct="1">
              <a:spcBef>
                <a:spcPct val="50000"/>
              </a:spcBef>
            </a:pPr>
            <a:endParaRPr lang="en-US" altLang="en-US" sz="1200"/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سخنرانی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بحث گروهی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پرسش و پاسخ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نقش آفرینی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مطالعه موردی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بازی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ارائه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کاربرد</a:t>
            </a:r>
          </a:p>
        </p:txBody>
      </p:sp>
    </p:spTree>
    <p:extLst>
      <p:ext uri="{BB962C8B-B14F-4D97-AF65-F5344CB8AC3E}">
        <p14:creationId xmlns:p14="http://schemas.microsoft.com/office/powerpoint/2010/main" val="3368470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3400"/>
            <a:ext cx="4572000" cy="3429000"/>
          </a:xfrm>
          <a:solidFill>
            <a:srgbClr val="FFFFFF"/>
          </a:solidFill>
          <a:ln/>
        </p:spPr>
      </p:sp>
      <p:sp>
        <p:nvSpPr>
          <p:cNvPr id="91139" name="Rectangle 3"/>
          <p:cNvSpPr>
            <a:spLocks noChangeArrowheads="1"/>
          </p:cNvSpPr>
          <p:nvPr/>
        </p:nvSpPr>
        <p:spPr bwMode="auto">
          <a:xfrm>
            <a:off x="1143000" y="4688666"/>
            <a:ext cx="4191000" cy="276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" altLang="en-US" sz="1200"/>
              <a:t>روش های یادگیری را معرفی کنید</a:t>
            </a:r>
          </a:p>
          <a:p>
            <a:pPr eaLnBrk="1" hangingPunct="1">
              <a:spcBef>
                <a:spcPct val="50000"/>
              </a:spcBef>
            </a:pPr>
            <a:endParaRPr lang="en-US" altLang="en-US" sz="1200"/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سخنرانی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بحث گروهی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پرسش و پاسخ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نقش آفرینی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مطالعه موردی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بازی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ارائه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کاربرد</a:t>
            </a:r>
          </a:p>
        </p:txBody>
      </p:sp>
    </p:spTree>
    <p:extLst>
      <p:ext uri="{BB962C8B-B14F-4D97-AF65-F5344CB8AC3E}">
        <p14:creationId xmlns:p14="http://schemas.microsoft.com/office/powerpoint/2010/main" val="3656388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3400"/>
            <a:ext cx="4572000" cy="3429000"/>
          </a:xfrm>
          <a:solidFill>
            <a:srgbClr val="FFFFFF"/>
          </a:solidFill>
          <a:ln/>
        </p:spPr>
      </p:sp>
      <p:sp>
        <p:nvSpPr>
          <p:cNvPr id="91139" name="Rectangle 3"/>
          <p:cNvSpPr>
            <a:spLocks noChangeArrowheads="1"/>
          </p:cNvSpPr>
          <p:nvPr/>
        </p:nvSpPr>
        <p:spPr bwMode="auto">
          <a:xfrm>
            <a:off x="1143000" y="4688666"/>
            <a:ext cx="4191000" cy="276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" altLang="en-US" sz="1200"/>
              <a:t>روش های یادگیری را معرفی کنید</a:t>
            </a:r>
          </a:p>
          <a:p>
            <a:pPr eaLnBrk="1" hangingPunct="1">
              <a:spcBef>
                <a:spcPct val="50000"/>
              </a:spcBef>
            </a:pPr>
            <a:endParaRPr lang="en-US" altLang="en-US" sz="1200"/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سخنرانی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بحث گروهی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پرسش و پاسخ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نقش آفرینی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مطالعه موردی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بازی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ارائه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کاربرد</a:t>
            </a:r>
          </a:p>
        </p:txBody>
      </p:sp>
    </p:spTree>
    <p:extLst>
      <p:ext uri="{BB962C8B-B14F-4D97-AF65-F5344CB8AC3E}">
        <p14:creationId xmlns:p14="http://schemas.microsoft.com/office/powerpoint/2010/main" val="2171750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3400"/>
            <a:ext cx="4572000" cy="3429000"/>
          </a:xfrm>
          <a:solidFill>
            <a:srgbClr val="FFFFFF"/>
          </a:solidFill>
          <a:ln/>
        </p:spPr>
      </p:sp>
      <p:sp>
        <p:nvSpPr>
          <p:cNvPr id="91139" name="Rectangle 3"/>
          <p:cNvSpPr>
            <a:spLocks noChangeArrowheads="1"/>
          </p:cNvSpPr>
          <p:nvPr/>
        </p:nvSpPr>
        <p:spPr bwMode="auto">
          <a:xfrm>
            <a:off x="1143000" y="4688666"/>
            <a:ext cx="4191000" cy="276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" altLang="en-US" sz="1200"/>
              <a:t>روش های یادگیری را معرفی کنید</a:t>
            </a:r>
          </a:p>
          <a:p>
            <a:pPr eaLnBrk="1" hangingPunct="1">
              <a:spcBef>
                <a:spcPct val="50000"/>
              </a:spcBef>
            </a:pPr>
            <a:endParaRPr lang="en-US" altLang="en-US" sz="1200"/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سخنرانی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بحث گروهی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پرسش و پاسخ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نقش آفرینی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مطالعه موردی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بازی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ارائه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کاربرد</a:t>
            </a:r>
          </a:p>
        </p:txBody>
      </p:sp>
    </p:spTree>
    <p:extLst>
      <p:ext uri="{BB962C8B-B14F-4D97-AF65-F5344CB8AC3E}">
        <p14:creationId xmlns:p14="http://schemas.microsoft.com/office/powerpoint/2010/main" val="26041614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3400"/>
            <a:ext cx="4572000" cy="3429000"/>
          </a:xfrm>
          <a:solidFill>
            <a:srgbClr val="FFFFFF"/>
          </a:solidFill>
          <a:ln/>
        </p:spPr>
      </p:sp>
      <p:sp>
        <p:nvSpPr>
          <p:cNvPr id="91139" name="Rectangle 3"/>
          <p:cNvSpPr>
            <a:spLocks noChangeArrowheads="1"/>
          </p:cNvSpPr>
          <p:nvPr/>
        </p:nvSpPr>
        <p:spPr bwMode="auto">
          <a:xfrm>
            <a:off x="1143000" y="4688666"/>
            <a:ext cx="4191000" cy="276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" altLang="en-US" sz="1200"/>
              <a:t>روش های یادگیری را معرفی کنید</a:t>
            </a:r>
          </a:p>
          <a:p>
            <a:pPr eaLnBrk="1" hangingPunct="1">
              <a:spcBef>
                <a:spcPct val="50000"/>
              </a:spcBef>
            </a:pPr>
            <a:endParaRPr lang="en-US" altLang="en-US" sz="1200"/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سخنرانی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بحث گروهی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پرسش و پاسخ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نقش آفرینی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مطالعه موردی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بازی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ارائه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کاربرد</a:t>
            </a:r>
          </a:p>
        </p:txBody>
      </p:sp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ED67DAB8-21CB-40D4-81CD-0FFF5F46A5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4755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3400"/>
            <a:ext cx="4572000" cy="3429000"/>
          </a:xfrm>
          <a:solidFill>
            <a:srgbClr val="FFFFFF"/>
          </a:solidFill>
          <a:ln/>
        </p:spPr>
      </p:sp>
      <p:sp>
        <p:nvSpPr>
          <p:cNvPr id="91139" name="Rectangle 3"/>
          <p:cNvSpPr>
            <a:spLocks noChangeArrowheads="1"/>
          </p:cNvSpPr>
          <p:nvPr/>
        </p:nvSpPr>
        <p:spPr bwMode="auto">
          <a:xfrm>
            <a:off x="1143000" y="4688666"/>
            <a:ext cx="4191000" cy="276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" altLang="en-US" sz="1200"/>
              <a:t>روش های یادگیری را معرفی کنید</a:t>
            </a:r>
          </a:p>
          <a:p>
            <a:pPr eaLnBrk="1" hangingPunct="1">
              <a:spcBef>
                <a:spcPct val="50000"/>
              </a:spcBef>
            </a:pPr>
            <a:endParaRPr lang="en-US" altLang="en-US" sz="1200"/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سخنرانی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بحث گروهی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پرسش و پاسخ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نقش آفرینی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مطالعه موردی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بازی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ارائه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کاربرد</a:t>
            </a:r>
          </a:p>
        </p:txBody>
      </p:sp>
    </p:spTree>
    <p:extLst>
      <p:ext uri="{BB962C8B-B14F-4D97-AF65-F5344CB8AC3E}">
        <p14:creationId xmlns:p14="http://schemas.microsoft.com/office/powerpoint/2010/main" val="17240523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3400"/>
            <a:ext cx="4572000" cy="3429000"/>
          </a:xfrm>
          <a:solidFill>
            <a:srgbClr val="FFFFFF"/>
          </a:solidFill>
          <a:ln/>
        </p:spPr>
      </p:sp>
      <p:sp>
        <p:nvSpPr>
          <p:cNvPr id="91139" name="Rectangle 3"/>
          <p:cNvSpPr>
            <a:spLocks noChangeArrowheads="1"/>
          </p:cNvSpPr>
          <p:nvPr/>
        </p:nvSpPr>
        <p:spPr bwMode="auto">
          <a:xfrm>
            <a:off x="1143000" y="4688666"/>
            <a:ext cx="4191000" cy="276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" altLang="en-US" sz="1200"/>
              <a:t>روش های یادگیری را معرفی کنید</a:t>
            </a:r>
          </a:p>
          <a:p>
            <a:pPr eaLnBrk="1" hangingPunct="1">
              <a:spcBef>
                <a:spcPct val="50000"/>
              </a:spcBef>
            </a:pPr>
            <a:endParaRPr lang="en-US" altLang="en-US" sz="1200"/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سخنرانی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بحث گروهی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پرسش و پاسخ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نقش آفرینی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مطالعه موردی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بازی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ارائه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کاربرد</a:t>
            </a:r>
          </a:p>
        </p:txBody>
      </p:sp>
    </p:spTree>
    <p:extLst>
      <p:ext uri="{BB962C8B-B14F-4D97-AF65-F5344CB8AC3E}">
        <p14:creationId xmlns:p14="http://schemas.microsoft.com/office/powerpoint/2010/main" val="15676165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3400"/>
            <a:ext cx="4572000" cy="3429000"/>
          </a:xfrm>
          <a:solidFill>
            <a:srgbClr val="FFFFFF"/>
          </a:solidFill>
          <a:ln/>
        </p:spPr>
      </p:sp>
      <p:sp>
        <p:nvSpPr>
          <p:cNvPr id="91139" name="Rectangle 3"/>
          <p:cNvSpPr>
            <a:spLocks noChangeArrowheads="1"/>
          </p:cNvSpPr>
          <p:nvPr/>
        </p:nvSpPr>
        <p:spPr bwMode="auto">
          <a:xfrm>
            <a:off x="1143000" y="4688666"/>
            <a:ext cx="4191000" cy="276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" altLang="en-US" sz="1200"/>
              <a:t>روش های یادگیری را معرفی کنید</a:t>
            </a:r>
          </a:p>
          <a:p>
            <a:pPr eaLnBrk="1" hangingPunct="1">
              <a:spcBef>
                <a:spcPct val="50000"/>
              </a:spcBef>
            </a:pPr>
            <a:endParaRPr lang="en-US" altLang="en-US" sz="1200"/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سخنرانی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بحث گروهی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پرسش و پاسخ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نقش آفرینی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مطالعه موردی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بازی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ارائه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fa" altLang="en-US" sz="1200" b="0"/>
              <a:t>کاربرد</a:t>
            </a:r>
          </a:p>
        </p:txBody>
      </p:sp>
    </p:spTree>
    <p:extLst>
      <p:ext uri="{BB962C8B-B14F-4D97-AF65-F5344CB8AC3E}">
        <p14:creationId xmlns:p14="http://schemas.microsoft.com/office/powerpoint/2010/main" val="1923683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19077A6-C8CA-44B8-A3EF-95A3C59D32E6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9FA68-6030-496F-A4D0-324AF30DA6C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27180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077A6-C8CA-44B8-A3EF-95A3C59D32E6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9FA68-6030-496F-A4D0-324AF30DA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1593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077A6-C8CA-44B8-A3EF-95A3C59D32E6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9FA68-6030-496F-A4D0-324AF30DA6C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58017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077A6-C8CA-44B8-A3EF-95A3C59D32E6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9FA68-6030-496F-A4D0-324AF30DA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6233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077A6-C8CA-44B8-A3EF-95A3C59D32E6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9FA68-6030-496F-A4D0-324AF30DA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5650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077A6-C8CA-44B8-A3EF-95A3C59D32E6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9FA68-6030-496F-A4D0-324AF30DA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7798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077A6-C8CA-44B8-A3EF-95A3C59D32E6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9FA68-6030-496F-A4D0-324AF30DA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8007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077A6-C8CA-44B8-A3EF-95A3C59D32E6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9FA68-6030-496F-A4D0-324AF30DA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781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077A6-C8CA-44B8-A3EF-95A3C59D32E6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9FA68-6030-496F-A4D0-324AF30DA6C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07893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077A6-C8CA-44B8-A3EF-95A3C59D32E6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9FA68-6030-496F-A4D0-324AF30DA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8128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077A6-C8CA-44B8-A3EF-95A3C59D32E6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9FA68-6030-496F-A4D0-324AF30DA6C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0055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19077A6-C8CA-44B8-A3EF-95A3C59D32E6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579FA68-6030-496F-A4D0-324AF30DA6C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8307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954CB-4187-4164-8F82-165DBD9C82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24200" y="5029200"/>
            <a:ext cx="5791200" cy="1463040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prs-AF" sz="4800" dirty="0"/>
              <a:t>معرفی پیشنهاد/پروپوزال</a:t>
            </a:r>
            <a:endParaRPr lang="fa" sz="4800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5D0BA74-58EF-4625-A52D-08D1F204C823}"/>
              </a:ext>
            </a:extLst>
          </p:cNvPr>
          <p:cNvCxnSpPr/>
          <p:nvPr/>
        </p:nvCxnSpPr>
        <p:spPr>
          <a:xfrm>
            <a:off x="3352800" y="5227320"/>
            <a:ext cx="0" cy="10668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2629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 bwMode="auto">
          <a:xfrm>
            <a:off x="685800" y="1524000"/>
            <a:ext cx="7858125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63774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63774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63774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 rtl="1">
              <a:buNone/>
              <a:defRPr/>
            </a:pPr>
            <a:r>
              <a:rPr lang="prs-AF" altLang="en-US" sz="2400" b="1" u="sng" kern="0" dirty="0">
                <a:solidFill>
                  <a:prstClr val="black"/>
                </a:solidFill>
                <a:latin typeface="Times New Roman"/>
              </a:rPr>
              <a:t>تحلیل و تجزیه </a:t>
            </a:r>
            <a:r>
              <a:rPr lang="ps-PK" altLang="en-US" sz="2400" b="1" u="sng" kern="0" dirty="0">
                <a:solidFill>
                  <a:prstClr val="black"/>
                </a:solidFill>
                <a:latin typeface="Times New Roman"/>
              </a:rPr>
              <a:t>فهرست</a:t>
            </a:r>
            <a:r>
              <a:rPr lang="prs-AF" altLang="en-US" sz="2400" b="1" u="sng" kern="0" dirty="0">
                <a:solidFill>
                  <a:prstClr val="black"/>
                </a:solidFill>
                <a:latin typeface="Times New Roman"/>
              </a:rPr>
              <a:t> سوابق</a:t>
            </a:r>
            <a:endParaRPr lang="en-US" altLang="en-US" sz="2400" b="1" u="sng" kern="0" dirty="0">
              <a:solidFill>
                <a:prstClr val="black"/>
              </a:solidFill>
              <a:latin typeface="Times New Roman"/>
            </a:endParaRPr>
          </a:p>
          <a:p>
            <a:pPr marL="0" indent="0" algn="r" rtl="1">
              <a:buNone/>
              <a:defRPr/>
            </a:pPr>
            <a:r>
              <a:rPr lang="prs-AF" altLang="en-US" sz="2400" kern="0" dirty="0">
                <a:solidFill>
                  <a:prstClr val="black"/>
                </a:solidFill>
                <a:latin typeface="Times New Roman"/>
              </a:rPr>
              <a:t>یک قالب خاص مورد استفاده برای برنامه ریزی یک پروژه است</a:t>
            </a:r>
          </a:p>
          <a:p>
            <a:pPr marL="0" indent="0" algn="r" rtl="1">
              <a:buNone/>
              <a:defRPr/>
            </a:pPr>
            <a:endParaRPr lang="en-US" altLang="en-US" sz="2000" kern="0" dirty="0">
              <a:solidFill>
                <a:prstClr val="black"/>
              </a:solidFill>
              <a:latin typeface="Times New Roman"/>
            </a:endParaRPr>
          </a:p>
          <a:p>
            <a:pPr marL="0" indent="0" algn="r" rtl="1">
              <a:buNone/>
              <a:defRPr/>
            </a:pPr>
            <a:r>
              <a:rPr lang="prs-AF" altLang="en-US" sz="2400" b="1" u="sng" kern="0" dirty="0">
                <a:solidFill>
                  <a:prstClr val="black"/>
                </a:solidFill>
                <a:latin typeface="Times New Roman"/>
              </a:rPr>
              <a:t>درخواست</a:t>
            </a:r>
            <a:r>
              <a:rPr lang="fa" altLang="en-US" sz="2400" b="1" u="sng" kern="0" dirty="0">
                <a:solidFill>
                  <a:prstClr val="black"/>
                </a:solidFill>
                <a:latin typeface="Times New Roman"/>
              </a:rPr>
              <a:t>/ استعلام</a:t>
            </a:r>
          </a:p>
          <a:p>
            <a:pPr marL="0" indent="0" algn="r" rtl="1">
              <a:buNone/>
              <a:defRPr/>
            </a:pPr>
            <a:r>
              <a:rPr lang="prs-AF" altLang="en-US" sz="2400" kern="0" dirty="0">
                <a:solidFill>
                  <a:prstClr val="black"/>
                </a:solidFill>
                <a:latin typeface="Times New Roman"/>
              </a:rPr>
              <a:t>اولین تماس با یک سرمایه گذاری آینده نگر</a:t>
            </a:r>
            <a:endParaRPr lang="en-US" altLang="en-US" sz="2400" kern="0" dirty="0">
              <a:solidFill>
                <a:prstClr val="black"/>
              </a:solidFill>
              <a:latin typeface="Times New Roman"/>
            </a:endParaRPr>
          </a:p>
          <a:p>
            <a:pPr marL="0" indent="0" algn="r" rtl="1">
              <a:buNone/>
              <a:defRPr/>
            </a:pPr>
            <a:endParaRPr lang="en-US" altLang="en-US" sz="2400" kern="0" dirty="0">
              <a:solidFill>
                <a:prstClr val="black"/>
              </a:solidFill>
              <a:latin typeface="Times New Roman"/>
            </a:endParaRPr>
          </a:p>
          <a:p>
            <a:pPr marL="0" indent="0" algn="r" rtl="1">
              <a:buNone/>
              <a:defRPr/>
            </a:pPr>
            <a:r>
              <a:rPr lang="ps-PK" altLang="en-US" sz="2400" b="1" u="sng" kern="0" dirty="0">
                <a:solidFill>
                  <a:prstClr val="black"/>
                </a:solidFill>
                <a:latin typeface="Times New Roman"/>
              </a:rPr>
              <a:t>مکتوب</a:t>
            </a:r>
            <a:r>
              <a:rPr lang="fa" altLang="en-US" sz="2400" b="1" u="sng" kern="0" dirty="0">
                <a:solidFill>
                  <a:prstClr val="black"/>
                </a:solidFill>
                <a:latin typeface="Times New Roman"/>
              </a:rPr>
              <a:t> حمایت</a:t>
            </a:r>
            <a:r>
              <a:rPr lang="ps-PK" altLang="en-US" sz="2400" b="1" u="sng" kern="0" dirty="0">
                <a:solidFill>
                  <a:prstClr val="black"/>
                </a:solidFill>
                <a:latin typeface="Times New Roman"/>
              </a:rPr>
              <a:t> کننده</a:t>
            </a:r>
            <a:endParaRPr lang="fa" altLang="en-US" sz="2400" b="1" u="sng" kern="0" dirty="0">
              <a:solidFill>
                <a:prstClr val="black"/>
              </a:solidFill>
              <a:latin typeface="Times New Roman"/>
            </a:endParaRPr>
          </a:p>
          <a:p>
            <a:pPr marL="0" indent="0" algn="r" rtl="1">
              <a:buNone/>
              <a:defRPr/>
            </a:pPr>
            <a:r>
              <a:rPr lang="prs-AF" altLang="en-US" sz="2400" kern="0" dirty="0">
                <a:solidFill>
                  <a:prstClr val="black"/>
                </a:solidFill>
                <a:latin typeface="Times New Roman"/>
              </a:rPr>
              <a:t>تایید در مورد تلاش های پروژه از سازمان ها و افرادی که در نظر سرمایه گذار</a:t>
            </a:r>
            <a:r>
              <a:rPr lang="ps-PK" altLang="en-US" sz="2400" kern="0" dirty="0">
                <a:solidFill>
                  <a:prstClr val="black"/>
                </a:solidFill>
                <a:latin typeface="Times New Roman"/>
              </a:rPr>
              <a:t> </a:t>
            </a:r>
            <a:r>
              <a:rPr lang="prs-AF" altLang="en-US" sz="2400" kern="0" dirty="0">
                <a:solidFill>
                  <a:prstClr val="black"/>
                </a:solidFill>
                <a:latin typeface="Times New Roman"/>
              </a:rPr>
              <a:t>معتبر در نظر گرفته شده است.</a:t>
            </a:r>
          </a:p>
          <a:p>
            <a:pPr marL="0" indent="0" algn="r" rtl="1">
              <a:buNone/>
              <a:defRPr/>
            </a:pPr>
            <a:r>
              <a:rPr lang="fa" altLang="en-US" sz="2400" kern="0" dirty="0">
                <a:solidFill>
                  <a:prstClr val="black"/>
                </a:solidFill>
                <a:latin typeface="Times New Roman"/>
              </a:rPr>
              <a:t>.</a:t>
            </a:r>
          </a:p>
          <a:p>
            <a:pPr marL="0" indent="0" algn="r" rtl="1">
              <a:buNone/>
              <a:defRPr/>
            </a:pPr>
            <a:endParaRPr lang="en-US" altLang="en-US" sz="2400" kern="0" dirty="0">
              <a:solidFill>
                <a:prstClr val="black"/>
              </a:solidFill>
              <a:latin typeface="Times New Roman"/>
            </a:endParaRPr>
          </a:p>
          <a:p>
            <a:pPr marL="0" indent="0" algn="r" rtl="1">
              <a:buNone/>
              <a:defRPr/>
            </a:pPr>
            <a:r>
              <a:rPr lang="fa" altLang="en-US" sz="2400" b="1" kern="0" dirty="0">
                <a:solidFill>
                  <a:prstClr val="black"/>
                </a:solidFill>
                <a:latin typeface="Times New Roman"/>
              </a:rPr>
              <a:t> </a:t>
            </a:r>
          </a:p>
          <a:p>
            <a:pPr algn="r" rtl="1">
              <a:buFont typeface="Wingdings 2" pitchFamily="18" charset="2"/>
              <a:buNone/>
              <a:defRPr/>
            </a:pPr>
            <a:endParaRPr lang="en-US" altLang="en-US" sz="2400" kern="0" dirty="0">
              <a:solidFill>
                <a:prstClr val="black"/>
              </a:solidFill>
              <a:latin typeface="Times New Roman"/>
            </a:endParaRPr>
          </a:p>
          <a:p>
            <a:pPr algn="r" rtl="1">
              <a:buFont typeface="Wingdings 2" pitchFamily="18" charset="2"/>
              <a:buNone/>
              <a:defRPr/>
            </a:pPr>
            <a:endParaRPr lang="en-US" sz="2400" kern="0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343025" y="457200"/>
            <a:ext cx="7277100" cy="5143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a" altLang="en-US" dirty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برخی از اصطلاحات مهم</a:t>
            </a:r>
          </a:p>
        </p:txBody>
      </p:sp>
    </p:spTree>
    <p:extLst>
      <p:ext uri="{BB962C8B-B14F-4D97-AF65-F5344CB8AC3E}">
        <p14:creationId xmlns:p14="http://schemas.microsoft.com/office/powerpoint/2010/main" val="2543220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 bwMode="auto">
          <a:xfrm>
            <a:off x="800100" y="1447800"/>
            <a:ext cx="75438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63774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63774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63774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 rtl="1">
              <a:buNone/>
              <a:defRPr/>
            </a:pPr>
            <a:r>
              <a:rPr lang="fa" sz="2400" b="1" u="sng" kern="0" dirty="0">
                <a:solidFill>
                  <a:prstClr val="black"/>
                </a:solidFill>
                <a:latin typeface="Times New Roman"/>
              </a:rPr>
              <a:t>عدم پاسخگویی</a:t>
            </a:r>
          </a:p>
          <a:p>
            <a:pPr marL="0" indent="0" algn="r" rtl="1">
              <a:buNone/>
              <a:defRPr/>
            </a:pPr>
            <a:r>
              <a:rPr lang="fa" sz="2400" kern="0" dirty="0">
                <a:solidFill>
                  <a:prstClr val="black"/>
                </a:solidFill>
                <a:latin typeface="Times New Roman"/>
              </a:rPr>
              <a:t>اصطلاحات </a:t>
            </a:r>
            <a:r>
              <a:rPr lang="prs-AF" sz="2400" kern="0" dirty="0">
                <a:solidFill>
                  <a:prstClr val="black"/>
                </a:solidFill>
                <a:latin typeface="Times New Roman"/>
              </a:rPr>
              <a:t>اداری</a:t>
            </a:r>
            <a:r>
              <a:rPr lang="fa" sz="2400" kern="0" dirty="0">
                <a:solidFill>
                  <a:prstClr val="black"/>
                </a:solidFill>
                <a:latin typeface="Times New Roman"/>
              </a:rPr>
              <a:t> برای عدم رعایت </a:t>
            </a:r>
            <a:r>
              <a:rPr lang="prs-AF" sz="2400" kern="0" dirty="0">
                <a:solidFill>
                  <a:prstClr val="black"/>
                </a:solidFill>
                <a:latin typeface="Times New Roman"/>
              </a:rPr>
              <a:t>تمام</a:t>
            </a:r>
            <a:r>
              <a:rPr lang="fa" sz="2400" kern="0" dirty="0">
                <a:solidFill>
                  <a:prstClr val="black"/>
                </a:solidFill>
                <a:latin typeface="Times New Roman"/>
              </a:rPr>
              <a:t> قوانین، مقررات و درخواست های </a:t>
            </a:r>
            <a:r>
              <a:rPr lang="ps-PK" sz="2400" kern="0" dirty="0">
                <a:solidFill>
                  <a:prstClr val="black"/>
                </a:solidFill>
                <a:latin typeface="Times New Roman"/>
              </a:rPr>
              <a:t>و </a:t>
            </a:r>
            <a:r>
              <a:rPr lang="prs-AF" sz="2400" kern="0" dirty="0">
                <a:solidFill>
                  <a:prstClr val="black"/>
                </a:solidFill>
                <a:latin typeface="Times New Roman"/>
              </a:rPr>
              <a:t>راهنمایی‌های مربوط</a:t>
            </a:r>
            <a:r>
              <a:rPr lang="ps-PK" sz="2400" kern="0" dirty="0">
                <a:solidFill>
                  <a:prstClr val="black"/>
                </a:solidFill>
                <a:latin typeface="Times New Roman"/>
              </a:rPr>
              <a:t> به </a:t>
            </a:r>
            <a:r>
              <a:rPr lang="fa" sz="2400" kern="0" dirty="0">
                <a:solidFill>
                  <a:prstClr val="black"/>
                </a:solidFill>
                <a:latin typeface="Times New Roman"/>
              </a:rPr>
              <a:t>کمک </a:t>
            </a:r>
            <a:r>
              <a:rPr lang="prs-AF" sz="2400" kern="0" dirty="0">
                <a:solidFill>
                  <a:prstClr val="black"/>
                </a:solidFill>
                <a:latin typeface="Times New Roman"/>
              </a:rPr>
              <a:t>مالی</a:t>
            </a:r>
            <a:r>
              <a:rPr lang="fa" sz="2400" kern="0" dirty="0">
                <a:solidFill>
                  <a:prstClr val="black"/>
                </a:solidFill>
                <a:latin typeface="Times New Roman"/>
              </a:rPr>
              <a:t>.</a:t>
            </a:r>
          </a:p>
          <a:p>
            <a:pPr marL="0" indent="0" algn="r" rtl="1">
              <a:buNone/>
              <a:defRPr/>
            </a:pPr>
            <a:r>
              <a:rPr lang="prs-AF" altLang="en-US" sz="2400" b="1" u="sng" kern="0" dirty="0">
                <a:solidFill>
                  <a:prstClr val="black"/>
                </a:solidFill>
                <a:latin typeface="Times New Roman"/>
              </a:rPr>
              <a:t>محصولات</a:t>
            </a:r>
            <a:endParaRPr lang="ps-PK" altLang="en-US" sz="2400" b="1" u="sng" kern="0" dirty="0">
              <a:solidFill>
                <a:prstClr val="black"/>
              </a:solidFill>
              <a:latin typeface="Times New Roman"/>
            </a:endParaRPr>
          </a:p>
          <a:p>
            <a:pPr marL="0" indent="0" algn="r" rtl="1">
              <a:buNone/>
              <a:defRPr/>
            </a:pPr>
            <a:r>
              <a:rPr lang="prs-AF" altLang="en-US" sz="2400" kern="0" dirty="0">
                <a:solidFill>
                  <a:prstClr val="black"/>
                </a:solidFill>
                <a:latin typeface="Times New Roman"/>
              </a:rPr>
              <a:t>محصولات</a:t>
            </a:r>
            <a:r>
              <a:rPr lang="fa" altLang="en-US" sz="2400" kern="0" dirty="0">
                <a:solidFill>
                  <a:prstClr val="black"/>
                </a:solidFill>
                <a:latin typeface="Times New Roman"/>
              </a:rPr>
              <a:t> </a:t>
            </a:r>
            <a:r>
              <a:rPr lang="ps-PK" altLang="en-US" sz="2400" kern="0" dirty="0">
                <a:solidFill>
                  <a:prstClr val="black"/>
                </a:solidFill>
                <a:latin typeface="Times New Roman"/>
              </a:rPr>
              <a:t>عبارت</a:t>
            </a:r>
            <a:r>
              <a:rPr lang="prs-AF" altLang="en-US" sz="2400" kern="0" dirty="0">
                <a:solidFill>
                  <a:prstClr val="black"/>
                </a:solidFill>
                <a:latin typeface="Times New Roman"/>
              </a:rPr>
              <a:t> از</a:t>
            </a:r>
            <a:r>
              <a:rPr lang="fa" altLang="en-US" sz="2400" kern="0" dirty="0">
                <a:solidFill>
                  <a:prstClr val="black"/>
                </a:solidFill>
                <a:latin typeface="Times New Roman"/>
              </a:rPr>
              <a:t> چیزهای ملموس (فعالیت ها، محصولات) هستند که از فعالیت ها به دست می آیند.</a:t>
            </a:r>
          </a:p>
          <a:p>
            <a:pPr marL="0" lvl="1" indent="0" algn="r" rtl="1">
              <a:buNone/>
              <a:defRPr/>
            </a:pPr>
            <a:r>
              <a:rPr lang="fa" altLang="en-US" sz="2400" kern="0" dirty="0">
                <a:solidFill>
                  <a:prstClr val="black"/>
                </a:solidFill>
                <a:latin typeface="Times New Roman"/>
              </a:rPr>
              <a:t>نمونه هایی از «</a:t>
            </a:r>
            <a:r>
              <a:rPr lang="prs-AF" altLang="en-US" sz="2400" kern="0" dirty="0">
                <a:solidFill>
                  <a:prstClr val="black"/>
                </a:solidFill>
                <a:latin typeface="Times New Roman"/>
              </a:rPr>
              <a:t>محصولات</a:t>
            </a:r>
            <a:r>
              <a:rPr lang="fa" altLang="en-US" sz="2400" kern="0" dirty="0">
                <a:solidFill>
                  <a:prstClr val="black"/>
                </a:solidFill>
                <a:latin typeface="Times New Roman"/>
              </a:rPr>
              <a:t>» شامل کارگاه های آموزشی، انتشارات، گزارش ها و غیره است.</a:t>
            </a:r>
          </a:p>
          <a:p>
            <a:pPr marL="0" lvl="1" indent="0" algn="r" rtl="1">
              <a:buNone/>
              <a:defRPr/>
            </a:pPr>
            <a:r>
              <a:rPr lang="fa" altLang="en-US" sz="2400" b="1" u="sng" kern="0" dirty="0">
                <a:solidFill>
                  <a:prstClr val="black"/>
                </a:solidFill>
                <a:latin typeface="Times New Roman"/>
              </a:rPr>
              <a:t>بررسی دقیق</a:t>
            </a:r>
          </a:p>
          <a:p>
            <a:pPr marL="0" lvl="1" indent="0" algn="r" rtl="1">
              <a:buNone/>
              <a:defRPr/>
            </a:pPr>
            <a:r>
              <a:rPr lang="prs-AF" altLang="en-US" sz="2400" kern="0" dirty="0">
                <a:solidFill>
                  <a:prstClr val="black"/>
                </a:solidFill>
                <a:latin typeface="Times New Roman"/>
              </a:rPr>
              <a:t>مطالعه انتقادی یک پیشنهاد یا قرارداد توسط متخصصین معتبر و دیگران که با زمینه ای که آن را در نظر می گیرند آشنا هستند، که می توانند صلاحیت متقاضی را قضاوت کنند.</a:t>
            </a:r>
            <a:endParaRPr lang="fa" altLang="en-US" sz="2400" kern="0" dirty="0">
              <a:solidFill>
                <a:prstClr val="black"/>
              </a:solidFill>
              <a:latin typeface="Times New Roman"/>
            </a:endParaRPr>
          </a:p>
          <a:p>
            <a:pPr marL="214313" lvl="1" algn="r" rtl="1">
              <a:defRPr/>
            </a:pPr>
            <a:endParaRPr lang="en-US" altLang="en-US" sz="2400" kern="0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066800" y="533400"/>
            <a:ext cx="7163642" cy="5143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a" altLang="en-US" dirty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برخی از اصطلاحات مهم</a:t>
            </a:r>
          </a:p>
        </p:txBody>
      </p:sp>
    </p:spTree>
    <p:extLst>
      <p:ext uri="{BB962C8B-B14F-4D97-AF65-F5344CB8AC3E}">
        <p14:creationId xmlns:p14="http://schemas.microsoft.com/office/powerpoint/2010/main" val="30589093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 bwMode="auto">
          <a:xfrm>
            <a:off x="1143000" y="1524000"/>
            <a:ext cx="7391400" cy="5088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63774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63774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63774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 rtl="1">
              <a:buNone/>
              <a:defRPr/>
            </a:pPr>
            <a:r>
              <a:rPr lang="prs-AF" altLang="en-US" sz="2400" b="1" u="sng" kern="0" dirty="0">
                <a:solidFill>
                  <a:prstClr val="black"/>
                </a:solidFill>
                <a:latin typeface="Times New Roman"/>
              </a:rPr>
              <a:t>پروپوزال مقدماتی</a:t>
            </a:r>
            <a:r>
              <a:rPr lang="fa" altLang="en-US" sz="2400" b="1" kern="0" dirty="0">
                <a:solidFill>
                  <a:prstClr val="black"/>
                </a:solidFill>
                <a:latin typeface="Times New Roman"/>
              </a:rPr>
              <a:t> </a:t>
            </a:r>
            <a:r>
              <a:rPr lang="fa" altLang="en-US" sz="2400" kern="0" dirty="0">
                <a:solidFill>
                  <a:prstClr val="black"/>
                </a:solidFill>
                <a:latin typeface="Times New Roman"/>
              </a:rPr>
              <a:t>یک پیش‌نویس کوتاه و اولیه از </a:t>
            </a:r>
            <a:r>
              <a:rPr lang="prs-AF" altLang="en-US" sz="2400" kern="0" dirty="0">
                <a:solidFill>
                  <a:prstClr val="black"/>
                </a:solidFill>
                <a:latin typeface="Times New Roman"/>
              </a:rPr>
              <a:t>پروپوزال</a:t>
            </a:r>
            <a:r>
              <a:rPr lang="fa" altLang="en-US" sz="2400" kern="0" dirty="0">
                <a:solidFill>
                  <a:prstClr val="black"/>
                </a:solidFill>
                <a:latin typeface="Times New Roman"/>
              </a:rPr>
              <a:t>، برای جلب </a:t>
            </a:r>
            <a:r>
              <a:rPr lang="prs-AF" altLang="en-US" sz="2400" kern="0" dirty="0">
                <a:solidFill>
                  <a:prstClr val="black"/>
                </a:solidFill>
                <a:latin typeface="Times New Roman"/>
              </a:rPr>
              <a:t>انتقادات و پیشنهادات</a:t>
            </a:r>
            <a:r>
              <a:rPr lang="fa" altLang="en-US" sz="2400" kern="0" dirty="0">
                <a:solidFill>
                  <a:prstClr val="black"/>
                </a:solidFill>
                <a:latin typeface="Times New Roman"/>
              </a:rPr>
              <a:t> از سرمایه‌گذار احتمالی استفاده می‌شود، به طوری که پیشنهاد ممکن است بیشتر با سرمایه‌گذار مطابقت داشته باشد.</a:t>
            </a:r>
            <a:endParaRPr lang="en-US" altLang="en-US" sz="1100" b="1" kern="0" dirty="0">
              <a:solidFill>
                <a:prstClr val="black"/>
              </a:solidFill>
              <a:latin typeface="Times New Roman"/>
            </a:endParaRPr>
          </a:p>
          <a:p>
            <a:pPr marL="0" indent="0" algn="r" rtl="1">
              <a:buNone/>
              <a:defRPr/>
            </a:pPr>
            <a:r>
              <a:rPr lang="prs-AF" altLang="en-US" sz="2400" b="1" u="sng" kern="0" dirty="0">
                <a:solidFill>
                  <a:prstClr val="black"/>
                </a:solidFill>
                <a:latin typeface="Times New Roman"/>
              </a:rPr>
              <a:t>درخواست برای ارائه پروپوزال</a:t>
            </a:r>
            <a:endParaRPr lang="ps-PK" altLang="en-US" sz="2400" b="1" u="sng" kern="0" dirty="0">
              <a:solidFill>
                <a:prstClr val="black"/>
              </a:solidFill>
              <a:latin typeface="Times New Roman"/>
            </a:endParaRPr>
          </a:p>
          <a:p>
            <a:pPr marL="0" indent="0" algn="r" rtl="1">
              <a:buNone/>
              <a:defRPr/>
            </a:pPr>
            <a:r>
              <a:rPr lang="prs-AF" altLang="en-US" sz="2400" kern="0" dirty="0">
                <a:solidFill>
                  <a:prstClr val="black"/>
                </a:solidFill>
                <a:latin typeface="Times New Roman"/>
              </a:rPr>
              <a:t>این اطلاع عمومی است که توسط یک حامی که می‌خواهد از یک اجاره کار خدماتی تهیه کند</a:t>
            </a:r>
            <a:r>
              <a:rPr lang="fa" altLang="en-US" sz="2400" kern="0" dirty="0">
                <a:solidFill>
                  <a:prstClr val="black"/>
                </a:solidFill>
                <a:latin typeface="Times New Roman"/>
              </a:rPr>
              <a:t>.</a:t>
            </a:r>
            <a:endParaRPr lang="en-US" altLang="en-US" sz="1000" b="1" kern="0" dirty="0">
              <a:solidFill>
                <a:prstClr val="black"/>
              </a:solidFill>
              <a:latin typeface="Times New Roman"/>
            </a:endParaRPr>
          </a:p>
          <a:p>
            <a:pPr marL="0" indent="0" algn="r" rtl="1">
              <a:buNone/>
              <a:defRPr/>
            </a:pPr>
            <a:r>
              <a:rPr lang="fa" altLang="en-US" sz="2400" b="1" u="sng" kern="0" dirty="0">
                <a:solidFill>
                  <a:prstClr val="black"/>
                </a:solidFill>
                <a:latin typeface="Times New Roman"/>
              </a:rPr>
              <a:t>تکرارپذیری</a:t>
            </a:r>
          </a:p>
          <a:p>
            <a:pPr marL="0" indent="0" algn="r" rtl="1">
              <a:buNone/>
              <a:defRPr/>
            </a:pPr>
            <a:r>
              <a:rPr lang="fa" altLang="en-US" sz="2400" kern="0" dirty="0">
                <a:solidFill>
                  <a:prstClr val="black"/>
                </a:solidFill>
                <a:latin typeface="Times New Roman"/>
              </a:rPr>
              <a:t>تکرارپذیری به معنای </a:t>
            </a:r>
            <a:r>
              <a:rPr lang="prs-AF" altLang="en-US" sz="2400" kern="0" dirty="0">
                <a:solidFill>
                  <a:prstClr val="black"/>
                </a:solidFill>
                <a:latin typeface="Times New Roman"/>
              </a:rPr>
              <a:t>امکان</a:t>
            </a:r>
            <a:r>
              <a:rPr lang="fa" altLang="en-US" sz="2400" kern="0" dirty="0">
                <a:solidFill>
                  <a:prstClr val="black"/>
                </a:solidFill>
                <a:latin typeface="Times New Roman"/>
              </a:rPr>
              <a:t> استفاده از آموخته های این پروژه برای طراحی پروژه بسیار مشابه در جایی دیگر است</a:t>
            </a:r>
            <a:r>
              <a:rPr lang="prs-AF" altLang="en-US" sz="2400" kern="0" dirty="0">
                <a:solidFill>
                  <a:prstClr val="black"/>
                </a:solidFill>
                <a:latin typeface="Times New Roman"/>
              </a:rPr>
              <a:t>.</a:t>
            </a:r>
            <a:endParaRPr lang="fa" altLang="en-US" sz="2400" kern="0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168400" y="533400"/>
            <a:ext cx="7134224" cy="5143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a" altLang="en-US" sz="4000" dirty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برخی از اصطلاحات مهم</a:t>
            </a:r>
          </a:p>
        </p:txBody>
      </p:sp>
    </p:spTree>
    <p:extLst>
      <p:ext uri="{BB962C8B-B14F-4D97-AF65-F5344CB8AC3E}">
        <p14:creationId xmlns:p14="http://schemas.microsoft.com/office/powerpoint/2010/main" val="910486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 bwMode="auto">
          <a:xfrm>
            <a:off x="800100" y="1676400"/>
            <a:ext cx="75438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63774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63774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63774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 rtl="1">
              <a:buNone/>
              <a:defRPr/>
            </a:pPr>
            <a:r>
              <a:rPr lang="fa" sz="2400" b="1" u="sng" kern="0" dirty="0">
                <a:solidFill>
                  <a:prstClr val="black"/>
                </a:solidFill>
                <a:latin typeface="Times New Roman"/>
              </a:rPr>
              <a:t>مهلت دریافت</a:t>
            </a:r>
          </a:p>
          <a:p>
            <a:pPr marL="0" indent="0" algn="r" rtl="1">
              <a:buNone/>
              <a:defRPr/>
            </a:pPr>
            <a:r>
              <a:rPr lang="prs-AF" sz="2400" kern="0" dirty="0">
                <a:solidFill>
                  <a:prstClr val="black"/>
                </a:solidFill>
                <a:latin typeface="Times New Roman"/>
              </a:rPr>
              <a:t>تاریخی که توسط آن یک برنامه ارسال شده باید دریافت شود</a:t>
            </a:r>
            <a:r>
              <a:rPr lang="fa" sz="2400" kern="0" dirty="0">
                <a:solidFill>
                  <a:prstClr val="black"/>
                </a:solidFill>
                <a:latin typeface="Times New Roman"/>
              </a:rPr>
              <a:t>.</a:t>
            </a:r>
            <a:endParaRPr lang="en-US" sz="2000" kern="0" dirty="0">
              <a:solidFill>
                <a:prstClr val="black"/>
              </a:solidFill>
              <a:latin typeface="Times New Roman"/>
            </a:endParaRPr>
          </a:p>
          <a:p>
            <a:pPr marL="0" indent="0" algn="r" rtl="1">
              <a:buNone/>
              <a:defRPr/>
            </a:pPr>
            <a:r>
              <a:rPr lang="fa" altLang="en-US" sz="2400" b="1" u="sng" kern="0" dirty="0">
                <a:solidFill>
                  <a:prstClr val="black"/>
                </a:solidFill>
                <a:latin typeface="Times New Roman"/>
              </a:rPr>
              <a:t>پایداری</a:t>
            </a:r>
          </a:p>
          <a:p>
            <a:pPr marL="0" indent="0" algn="r" rtl="1">
              <a:buNone/>
              <a:defRPr/>
            </a:pPr>
            <a:r>
              <a:rPr lang="fa" altLang="en-US" sz="2400" kern="0" dirty="0">
                <a:solidFill>
                  <a:prstClr val="black"/>
                </a:solidFill>
                <a:latin typeface="Times New Roman"/>
              </a:rPr>
              <a:t>پایداری در اینجا به معنای </a:t>
            </a:r>
            <a:r>
              <a:rPr lang="ps-PK" altLang="en-US" sz="2400" kern="0" dirty="0">
                <a:solidFill>
                  <a:prstClr val="black"/>
                </a:solidFill>
                <a:latin typeface="Times New Roman"/>
              </a:rPr>
              <a:t>امکان</a:t>
            </a:r>
            <a:r>
              <a:rPr lang="fa" altLang="en-US" sz="2400" kern="0" dirty="0">
                <a:solidFill>
                  <a:prstClr val="black"/>
                </a:solidFill>
                <a:latin typeface="Times New Roman"/>
              </a:rPr>
              <a:t> تاثیر ایجاد شده توسط پروژه است تا پس از پایان پروژه پایدار بماند.</a:t>
            </a:r>
          </a:p>
          <a:p>
            <a:pPr marL="0" indent="0" algn="r" rtl="1">
              <a:buNone/>
              <a:defRPr/>
            </a:pPr>
            <a:r>
              <a:rPr lang="fa" sz="2400" b="1" u="sng" kern="0" dirty="0">
                <a:solidFill>
                  <a:prstClr val="black"/>
                </a:solidFill>
                <a:latin typeface="Times New Roman"/>
              </a:rPr>
              <a:t>کمک هزینه</a:t>
            </a:r>
          </a:p>
          <a:p>
            <a:pPr marL="0" indent="0" algn="r" rtl="1">
              <a:buNone/>
              <a:defRPr/>
            </a:pPr>
            <a:r>
              <a:rPr lang="prs-AF" sz="2400" kern="0" dirty="0">
                <a:solidFill>
                  <a:prstClr val="black"/>
                </a:solidFill>
                <a:latin typeface="Times New Roman"/>
              </a:rPr>
              <a:t>به </a:t>
            </a:r>
            <a:r>
              <a:rPr lang="fa" sz="2400" kern="0" dirty="0">
                <a:solidFill>
                  <a:prstClr val="black"/>
                </a:solidFill>
                <a:latin typeface="Times New Roman"/>
              </a:rPr>
              <a:t>نام </a:t>
            </a:r>
            <a:r>
              <a:rPr lang="prs-AF" sz="2400" kern="0" dirty="0">
                <a:solidFill>
                  <a:prstClr val="black"/>
                </a:solidFill>
                <a:latin typeface="Times New Roman"/>
              </a:rPr>
              <a:t>امتیازات</a:t>
            </a:r>
            <a:r>
              <a:rPr lang="fa" sz="2400" kern="0" dirty="0">
                <a:solidFill>
                  <a:prstClr val="black"/>
                </a:solidFill>
                <a:latin typeface="Times New Roman"/>
              </a:rPr>
              <a:t> ساخته شده تحت یک کمک </a:t>
            </a:r>
            <a:r>
              <a:rPr lang="ps-PK" sz="2400" kern="0" dirty="0">
                <a:solidFill>
                  <a:prstClr val="black"/>
                </a:solidFill>
                <a:latin typeface="Times New Roman"/>
              </a:rPr>
              <a:t>مصارف</a:t>
            </a:r>
            <a:r>
              <a:rPr lang="fa" sz="2400" kern="0" dirty="0">
                <a:solidFill>
                  <a:prstClr val="black"/>
                </a:solidFill>
                <a:latin typeface="Times New Roman"/>
              </a:rPr>
              <a:t> تحصیلی</a:t>
            </a:r>
            <a:r>
              <a:rPr lang="prs-AF" sz="2400" kern="0" dirty="0">
                <a:solidFill>
                  <a:prstClr val="black"/>
                </a:solidFill>
                <a:latin typeface="Times New Roman"/>
              </a:rPr>
              <a:t> ارایه میشوند</a:t>
            </a:r>
            <a:r>
              <a:rPr lang="fa" sz="2400" kern="0" dirty="0">
                <a:solidFill>
                  <a:prstClr val="black"/>
                </a:solidFill>
                <a:latin typeface="Times New Roman"/>
              </a:rPr>
              <a:t>.</a:t>
            </a:r>
          </a:p>
          <a:p>
            <a:pPr marL="0" indent="0" algn="r" rtl="1">
              <a:lnSpc>
                <a:spcPct val="150000"/>
              </a:lnSpc>
              <a:buNone/>
              <a:defRPr/>
            </a:pPr>
            <a:endParaRPr lang="en-US" sz="2400" kern="0" dirty="0">
              <a:solidFill>
                <a:prstClr val="black"/>
              </a:solidFill>
              <a:latin typeface="Times New Roman"/>
            </a:endParaRPr>
          </a:p>
          <a:p>
            <a:pPr algn="r" rtl="1">
              <a:lnSpc>
                <a:spcPct val="150000"/>
              </a:lnSpc>
              <a:buFontTx/>
              <a:buNone/>
              <a:defRPr/>
            </a:pPr>
            <a:endParaRPr lang="en-US" sz="2400" kern="0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533400"/>
            <a:ext cx="8001000" cy="5143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a" altLang="en-US" dirty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برخی از اصطلاحات مهم</a:t>
            </a:r>
          </a:p>
        </p:txBody>
      </p:sp>
    </p:spTree>
    <p:extLst>
      <p:ext uri="{BB962C8B-B14F-4D97-AF65-F5344CB8AC3E}">
        <p14:creationId xmlns:p14="http://schemas.microsoft.com/office/powerpoint/2010/main" val="26197383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 bwMode="auto">
          <a:xfrm>
            <a:off x="957543" y="1524000"/>
            <a:ext cx="76962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63774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63774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63774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 rtl="1">
              <a:buNone/>
              <a:defRPr/>
            </a:pPr>
            <a:r>
              <a:rPr lang="fa" altLang="en-US" sz="2400" b="1" u="sng" kern="0" dirty="0">
                <a:solidFill>
                  <a:prstClr val="black"/>
                </a:solidFill>
                <a:latin typeface="Times New Roman"/>
              </a:rPr>
              <a:t>جمعیت </a:t>
            </a:r>
            <a:r>
              <a:rPr lang="prs-AF" altLang="en-US" sz="2400" b="1" u="sng" kern="0" dirty="0">
                <a:solidFill>
                  <a:prstClr val="black"/>
                </a:solidFill>
                <a:latin typeface="Times New Roman"/>
              </a:rPr>
              <a:t>مورد نظر</a:t>
            </a:r>
            <a:endParaRPr lang="fa" altLang="en-US" sz="2400" b="1" u="sng" kern="0" dirty="0">
              <a:solidFill>
                <a:prstClr val="black"/>
              </a:solidFill>
              <a:latin typeface="Times New Roman"/>
            </a:endParaRPr>
          </a:p>
          <a:p>
            <a:pPr marL="0" indent="0" algn="r" rtl="1">
              <a:buNone/>
              <a:defRPr/>
            </a:pPr>
            <a:r>
              <a:rPr lang="prs-AF" altLang="en-US" sz="2400" kern="0" dirty="0">
                <a:solidFill>
                  <a:prstClr val="black"/>
                </a:solidFill>
                <a:latin typeface="Times New Roman"/>
              </a:rPr>
              <a:t>مستفیدین مورد نظر یک پروژه خدمات پشتیبانی شده توسط کمک مالی، که به عنوان جمعیت مشتری نیز شناخته می شوند</a:t>
            </a:r>
            <a:r>
              <a:rPr lang="fa" sz="2400" kern="0" dirty="0">
                <a:solidFill>
                  <a:prstClr val="black"/>
                </a:solidFill>
                <a:latin typeface="Times New Roman"/>
              </a:rPr>
              <a:t>.</a:t>
            </a:r>
            <a:endParaRPr lang="en-US" altLang="en-US" sz="2400" b="1" kern="0" dirty="0">
              <a:solidFill>
                <a:prstClr val="black"/>
              </a:solidFill>
              <a:latin typeface="Times New Roman"/>
            </a:endParaRPr>
          </a:p>
          <a:p>
            <a:pPr marL="0" indent="0" algn="r" rtl="1">
              <a:buNone/>
              <a:defRPr/>
            </a:pPr>
            <a:r>
              <a:rPr lang="prs-AF" altLang="en-US" sz="2400" b="1" u="sng" kern="0" dirty="0">
                <a:solidFill>
                  <a:prstClr val="black"/>
                </a:solidFill>
                <a:latin typeface="Times New Roman"/>
              </a:rPr>
              <a:t>معافیت مالیاتی</a:t>
            </a:r>
            <a:endParaRPr lang="ps-PK" altLang="en-US" sz="2400" b="1" u="sng" kern="0" dirty="0">
              <a:solidFill>
                <a:prstClr val="black"/>
              </a:solidFill>
              <a:latin typeface="Times New Roman"/>
            </a:endParaRPr>
          </a:p>
          <a:p>
            <a:pPr marL="0" indent="0" algn="r" rtl="1">
              <a:buNone/>
              <a:defRPr/>
            </a:pPr>
            <a:r>
              <a:rPr lang="fa" altLang="en-US" sz="2400" b="1" kern="0" dirty="0">
                <a:solidFill>
                  <a:prstClr val="black"/>
                </a:solidFill>
                <a:latin typeface="Times New Roman"/>
              </a:rPr>
              <a:t> </a:t>
            </a:r>
            <a:r>
              <a:rPr lang="prs-AF" altLang="en-US" sz="2400" kern="0" dirty="0">
                <a:solidFill>
                  <a:prstClr val="black"/>
                </a:solidFill>
                <a:latin typeface="Times New Roman"/>
              </a:rPr>
              <a:t>وضعیت قانونی، که اعلام می‌کند که سازمان‌ها به طور کافی نشان داده‌اند که طبیعت خیریه، آموزشی، علمی یا ادبی خود را دارا هستند</a:t>
            </a:r>
            <a:r>
              <a:rPr lang="fa" altLang="en-US" sz="2400" kern="0" dirty="0">
                <a:solidFill>
                  <a:prstClr val="black"/>
                </a:solidFill>
                <a:latin typeface="Times New Roman"/>
              </a:rPr>
              <a:t>.</a:t>
            </a:r>
          </a:p>
          <a:p>
            <a:pPr marL="0" indent="0" algn="r" rtl="1">
              <a:buNone/>
              <a:defRPr/>
            </a:pPr>
            <a:r>
              <a:rPr lang="ps-PK" sz="2400" b="1" u="sng" kern="0" dirty="0">
                <a:solidFill>
                  <a:prstClr val="black"/>
                </a:solidFill>
                <a:latin typeface="Times New Roman"/>
              </a:rPr>
              <a:t>وابسته</a:t>
            </a:r>
            <a:endParaRPr lang="fa" sz="2400" b="1" u="sng" kern="0" dirty="0">
              <a:solidFill>
                <a:prstClr val="black"/>
              </a:solidFill>
              <a:latin typeface="Times New Roman"/>
            </a:endParaRPr>
          </a:p>
          <a:p>
            <a:pPr marL="0" indent="0" algn="r" rtl="1">
              <a:buNone/>
              <a:defRPr/>
            </a:pPr>
            <a:r>
              <a:rPr lang="prs-AF" sz="2400" kern="0" dirty="0">
                <a:solidFill>
                  <a:prstClr val="black"/>
                </a:solidFill>
                <a:latin typeface="Times New Roman"/>
              </a:rPr>
              <a:t>اصطلاحی برای این </a:t>
            </a:r>
            <a:r>
              <a:rPr lang="ps-PK" sz="2400" kern="0" dirty="0">
                <a:solidFill>
                  <a:prstClr val="black"/>
                </a:solidFill>
                <a:latin typeface="Times New Roman"/>
              </a:rPr>
              <a:t>افکار</a:t>
            </a:r>
            <a:r>
              <a:rPr lang="prs-AF" sz="2400" kern="0" dirty="0">
                <a:solidFill>
                  <a:prstClr val="black"/>
                </a:solidFill>
                <a:latin typeface="Times New Roman"/>
              </a:rPr>
              <a:t> که انتخاب یک سازمان برای دریافت کمک مالی قبل از ارائه پیشنهادات رقابتی تصمیم گرفته شده است</a:t>
            </a:r>
            <a:r>
              <a:rPr lang="fa" sz="2400" kern="0" dirty="0">
                <a:solidFill>
                  <a:prstClr val="black"/>
                </a:solidFill>
                <a:latin typeface="Times New Roman"/>
              </a:rPr>
              <a:t>.</a:t>
            </a:r>
          </a:p>
          <a:p>
            <a:pPr marL="0" indent="0" algn="r" rtl="1">
              <a:buNone/>
              <a:defRPr/>
            </a:pPr>
            <a:endParaRPr lang="en-US" altLang="en-US" sz="2400" kern="0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262343" y="381000"/>
            <a:ext cx="7391400" cy="5143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a" altLang="en-US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برخی از اصطلاحات مهم</a:t>
            </a:r>
          </a:p>
        </p:txBody>
      </p:sp>
    </p:spTree>
    <p:extLst>
      <p:ext uri="{BB962C8B-B14F-4D97-AF65-F5344CB8AC3E}">
        <p14:creationId xmlns:p14="http://schemas.microsoft.com/office/powerpoint/2010/main" val="8349704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gray">
          <a:xfrm>
            <a:off x="1066800" y="304800"/>
            <a:ext cx="7162799" cy="892628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prs-AF" b="1" dirty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چرا باید یک پروپوزال/پیشنهاد را نوشت؟</a:t>
            </a:r>
            <a:endParaRPr lang="fa" b="1" dirty="0">
              <a:solidFill>
                <a:srgbClr val="0066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80787" y="1447800"/>
            <a:ext cx="7548812" cy="358140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20304" algn="r" rtl="1">
              <a:lnSpc>
                <a:spcPct val="200000"/>
              </a:lnSpc>
              <a:buClr>
                <a:srgbClr val="B31166"/>
              </a:buClr>
              <a:buFont typeface="Wingdings" panose="05000000000000000000" pitchFamily="2" charset="2"/>
              <a:buChar char="q"/>
              <a:defRPr/>
            </a:pPr>
            <a:r>
              <a:rPr lang="fa" sz="2400" dirty="0">
                <a:solidFill>
                  <a:sysClr val="windowText" lastClr="000000">
                    <a:lumMod val="50000"/>
                  </a:sysClr>
                </a:solidFill>
                <a:latin typeface="Times New Roman" pitchFamily="18" charset="0"/>
                <a:cs typeface="Times New Roman" pitchFamily="18" charset="0"/>
              </a:rPr>
              <a:t>برای </a:t>
            </a:r>
            <a:r>
              <a:rPr lang="prs-AF" sz="2400" dirty="0">
                <a:solidFill>
                  <a:sysClr val="windowText" lastClr="000000">
                    <a:lumMod val="50000"/>
                  </a:sysClr>
                </a:solidFill>
                <a:latin typeface="Times New Roman" pitchFamily="18" charset="0"/>
                <a:cs typeface="Times New Roman" pitchFamily="18" charset="0"/>
              </a:rPr>
              <a:t>قانع کردن</a:t>
            </a:r>
            <a:r>
              <a:rPr lang="fa" sz="2400" dirty="0">
                <a:solidFill>
                  <a:sysClr val="windowText" lastClr="000000">
                    <a:lumMod val="50000"/>
                  </a:sysClr>
                </a:solidFill>
                <a:latin typeface="Times New Roman" pitchFamily="18" charset="0"/>
                <a:cs typeface="Times New Roman" pitchFamily="18" charset="0"/>
              </a:rPr>
              <a:t> خوانندگان به انجام کاری،</a:t>
            </a:r>
          </a:p>
          <a:p>
            <a:pPr marL="520304" algn="r" rtl="1">
              <a:lnSpc>
                <a:spcPct val="200000"/>
              </a:lnSpc>
              <a:buClr>
                <a:srgbClr val="B31166"/>
              </a:buClr>
              <a:buFont typeface="Wingdings" panose="05000000000000000000" pitchFamily="2" charset="2"/>
              <a:buChar char="q"/>
              <a:defRPr/>
            </a:pPr>
            <a:r>
              <a:rPr lang="fa" sz="2400" dirty="0">
                <a:solidFill>
                  <a:sysClr val="windowText" lastClr="000000">
                    <a:lumMod val="50000"/>
                  </a:sysClr>
                </a:solidFill>
                <a:latin typeface="Times New Roman" pitchFamily="18" charset="0"/>
                <a:cs typeface="Times New Roman" pitchFamily="18" charset="0"/>
              </a:rPr>
              <a:t>برای </a:t>
            </a:r>
            <a:r>
              <a:rPr lang="prs-AF" sz="2400" dirty="0">
                <a:solidFill>
                  <a:sysClr val="windowText" lastClr="000000">
                    <a:lumMod val="50000"/>
                  </a:sysClr>
                </a:solidFill>
                <a:latin typeface="Times New Roman" pitchFamily="18" charset="0"/>
                <a:cs typeface="Times New Roman" pitchFamily="18" charset="0"/>
              </a:rPr>
              <a:t>قانع کردن اهدا کننده گان برای تامین مالی یک پروژه</a:t>
            </a:r>
            <a:endParaRPr lang="fa" sz="2400" dirty="0">
              <a:solidFill>
                <a:sysClr val="windowText" lastClr="000000">
                  <a:lumMod val="50000"/>
                </a:sys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20304" algn="r" rtl="1">
              <a:lnSpc>
                <a:spcPct val="200000"/>
              </a:lnSpc>
              <a:buClr>
                <a:srgbClr val="B31166"/>
              </a:buClr>
              <a:buFont typeface="Wingdings" panose="05000000000000000000" pitchFamily="2" charset="2"/>
              <a:buChar char="q"/>
              <a:defRPr/>
            </a:pPr>
            <a:r>
              <a:rPr lang="prs-AF" sz="2400" dirty="0">
                <a:solidFill>
                  <a:sysClr val="windowText" lastClr="000000">
                    <a:lumMod val="50000"/>
                  </a:sysClr>
                </a:solidFill>
                <a:latin typeface="Times New Roman" pitchFamily="18" charset="0"/>
                <a:cs typeface="Times New Roman" pitchFamily="18" charset="0"/>
              </a:rPr>
              <a:t>برای اجرای برنامه ای که میخواهید آن را راه اندازی کنید</a:t>
            </a:r>
            <a:r>
              <a:rPr lang="fa" sz="2400" dirty="0">
                <a:solidFill>
                  <a:sysClr val="windowText" lastClr="000000">
                    <a:lumMod val="50000"/>
                  </a:sys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20304" algn="r" rtl="1">
              <a:lnSpc>
                <a:spcPct val="200000"/>
              </a:lnSpc>
              <a:buClr>
                <a:srgbClr val="B31166"/>
              </a:buClr>
              <a:buFont typeface="Wingdings" panose="05000000000000000000" pitchFamily="2" charset="2"/>
              <a:buChar char="q"/>
              <a:defRPr/>
            </a:pPr>
            <a:r>
              <a:rPr lang="fa" sz="2400" dirty="0" err="1">
                <a:solidFill>
                  <a:sysClr val="windowText" lastClr="000000">
                    <a:lumMod val="50000"/>
                  </a:sysClr>
                </a:solidFill>
                <a:latin typeface="Times New Roman" pitchFamily="18" charset="0"/>
                <a:cs typeface="Times New Roman" pitchFamily="18" charset="0"/>
              </a:rPr>
              <a:t>دولت </a:t>
            </a:r>
            <a:r>
              <a:rPr lang="fa" sz="2400" dirty="0">
                <a:solidFill>
                  <a:sysClr val="windowText" lastClr="000000">
                    <a:lumMod val="50000"/>
                  </a:sysClr>
                </a:solidFill>
                <a:latin typeface="Times New Roman" pitchFamily="18" charset="0"/>
                <a:cs typeface="Times New Roman" pitchFamily="18" charset="0"/>
              </a:rPr>
              <a:t>: از پیمانکاران دعوت می کند (خصوصی یا </a:t>
            </a:r>
            <a:r>
              <a:rPr lang="fa" sz="2400" dirty="0" err="1">
                <a:solidFill>
                  <a:sysClr val="windowText" lastClr="000000">
                    <a:lumMod val="50000"/>
                  </a:sysClr>
                </a:solidFill>
                <a:latin typeface="Times New Roman" pitchFamily="18" charset="0"/>
                <a:cs typeface="Times New Roman" pitchFamily="18" charset="0"/>
              </a:rPr>
              <a:t>دولتی </a:t>
            </a:r>
            <a:r>
              <a:rPr lang="fa" sz="2400" dirty="0">
                <a:solidFill>
                  <a:sysClr val="windowText" lastClr="000000">
                    <a:lumMod val="50000"/>
                  </a:sysClr>
                </a:solidFill>
                <a:latin typeface="Times New Roman" pitchFamily="18" charset="0"/>
                <a:cs typeface="Times New Roman" pitchFamily="18" charset="0"/>
              </a:rPr>
              <a:t>:)</a:t>
            </a:r>
          </a:p>
          <a:p>
            <a:pPr marL="0" indent="0" algn="r" rtl="1">
              <a:buClr>
                <a:srgbClr val="B31166"/>
              </a:buClr>
              <a:buNone/>
              <a:defRPr/>
            </a:pPr>
            <a:endParaRPr lang="en-US" sz="2400" b="1" i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50229"/>
            <a:ext cx="1801836" cy="2307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1161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FFD7345B-98B2-E79A-2955-8C0AA4C8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6670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fa" altLang="en-US" sz="3600" b="1" dirty="0">
                <a:solidFill>
                  <a:srgbClr val="006699"/>
                </a:solidFill>
              </a:rPr>
              <a:t>اهدا کننده را بشناسید</a:t>
            </a:r>
            <a:endParaRPr lang="en-US" altLang="en-US" sz="3600" dirty="0">
              <a:solidFill>
                <a:srgbClr val="006699"/>
              </a:solidFill>
            </a:endParaRP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47F22FEB-0CA4-D507-C435-BF534361E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prs-AF" altLang="en-US" dirty="0"/>
              <a:t>بطور واضح</a:t>
            </a:r>
            <a:r>
              <a:rPr lang="en-US" altLang="en-US" dirty="0"/>
              <a:t> </a:t>
            </a:r>
            <a:r>
              <a:rPr lang="fa" altLang="en-US" dirty="0"/>
              <a:t>درک کنید که اهداکننده از نظر اهداف، مأموریت، نگرانی‌ها، نتایج پروژه و تأثیر کلی چه می‌خواهد.</a:t>
            </a:r>
            <a:endParaRPr lang="en-US" altLang="en-US" sz="1100" dirty="0"/>
          </a:p>
          <a:p>
            <a:pPr algn="r" rtl="1"/>
            <a:r>
              <a:rPr lang="fa" altLang="en-US" dirty="0"/>
              <a:t>جزئیات عملی قالب</a:t>
            </a:r>
            <a:r>
              <a:rPr lang="en-US" altLang="en-US" dirty="0"/>
              <a:t> </a:t>
            </a:r>
            <a:r>
              <a:rPr lang="fa" altLang="en-US" dirty="0"/>
              <a:t>بندی، زمان بندی، بسته بندی و غیره را بدانید</a:t>
            </a:r>
            <a:endParaRPr lang="en-US" altLang="en-US" sz="1400" dirty="0"/>
          </a:p>
          <a:p>
            <a:pPr algn="r" rtl="1"/>
            <a:r>
              <a:rPr lang="prs-AF" altLang="en-US" dirty="0"/>
              <a:t>اگر یک پیشنهاد درخواست قیمت صادر شود</a:t>
            </a:r>
            <a:r>
              <a:rPr lang="fa" altLang="en-US" dirty="0"/>
              <a:t>، بهترین راهنما برای موارد فوق است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3BB20F7-6513-5BD8-DC35-F004D55876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400" y="4572000"/>
            <a:ext cx="2695699" cy="21336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7D351962-1824-7C32-82D7-D613D2CF4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533400"/>
            <a:ext cx="8153400" cy="685800"/>
          </a:xfrm>
        </p:spPr>
        <p:txBody>
          <a:bodyPr>
            <a:normAutofit/>
          </a:bodyPr>
          <a:lstStyle/>
          <a:p>
            <a:pPr algn="ctr"/>
            <a:r>
              <a:rPr lang="fa" altLang="en-US" sz="3600" b="1" dirty="0">
                <a:solidFill>
                  <a:srgbClr val="006699"/>
                </a:solidFill>
              </a:rPr>
              <a:t>الزامات اهداکنندگان</a:t>
            </a:r>
            <a:endParaRPr lang="en-US" altLang="en-US" sz="3600" dirty="0">
              <a:solidFill>
                <a:srgbClr val="006699"/>
              </a:solidFill>
            </a:endParaRP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7DA39C2F-6BF2-02F4-A894-8B25659372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1600200"/>
            <a:ext cx="7616952" cy="4419600"/>
          </a:xfrm>
        </p:spPr>
        <p:txBody>
          <a:bodyPr>
            <a:normAutofit lnSpcReduction="10000"/>
          </a:bodyPr>
          <a:lstStyle/>
          <a:p>
            <a:pPr algn="r" rtl="1">
              <a:buFont typeface="Wingdings 2" panose="05020102010507070707" pitchFamily="18" charset="2"/>
              <a:buNone/>
            </a:pPr>
            <a:r>
              <a:rPr lang="prs-AF" sz="2400" dirty="0"/>
              <a:t> </a:t>
            </a:r>
            <a:r>
              <a:rPr lang="ps-AF" sz="2400" dirty="0"/>
              <a:t>بیشتر اهداکنندگان (دونورها) خواهان چیزهای متنوعی هستند. این موارد شامل موارد </a:t>
            </a:r>
            <a:r>
              <a:rPr lang="prs-AF" sz="2400" dirty="0"/>
              <a:t>ذیل</a:t>
            </a:r>
            <a:r>
              <a:rPr lang="ps-AF" sz="2400" dirty="0"/>
              <a:t> است:</a:t>
            </a:r>
            <a:endParaRPr lang="prs-AF" sz="2400" dirty="0"/>
          </a:p>
          <a:p>
            <a:pPr algn="r" rtl="1">
              <a:buFont typeface="Wingdings 2" panose="05020102010507070707" pitchFamily="18" charset="2"/>
              <a:buNone/>
            </a:pPr>
            <a:r>
              <a:rPr lang="fa" altLang="en-US" sz="2400" dirty="0"/>
              <a:t>برای ایجاد تأثیر یا تغییر</a:t>
            </a:r>
          </a:p>
          <a:p>
            <a:pPr lvl="1" algn="r" rtl="1"/>
            <a:r>
              <a:rPr lang="prs-AF" altLang="en-US" sz="2200" dirty="0"/>
              <a:t>آن ها می خواهند پول شان را به حساب بیاورند، می خواهند کاری را که آن ها تامین مالی می کنند موفق باشد، و آن ها می‌خواهند دیده شوند که موفق هستند</a:t>
            </a:r>
            <a:r>
              <a:rPr lang="fa" altLang="en-US" sz="2200" dirty="0"/>
              <a:t>.</a:t>
            </a:r>
            <a:endParaRPr lang="en-US" altLang="en-US" sz="2400" dirty="0"/>
          </a:p>
          <a:p>
            <a:pPr algn="r" rtl="1"/>
            <a:r>
              <a:rPr lang="fa" altLang="en-US" sz="2400" dirty="0"/>
              <a:t>برای کسب دانش، </a:t>
            </a:r>
            <a:r>
              <a:rPr lang="prs-AF" altLang="en-US" sz="2400" dirty="0"/>
              <a:t>فهم</a:t>
            </a:r>
            <a:r>
              <a:rPr lang="fa" altLang="en-US" sz="2400" dirty="0"/>
              <a:t> و اطلاعات.</a:t>
            </a:r>
          </a:p>
          <a:p>
            <a:pPr algn="r" rtl="1"/>
            <a:r>
              <a:rPr lang="prs-AF" altLang="en-US" sz="2400" dirty="0"/>
              <a:t>برای به اشتراک گذاشتن دانش، فهم، اطلاعات و افزودن ارزش به مداخلات انتخابی خود</a:t>
            </a:r>
            <a:r>
              <a:rPr lang="fa" altLang="en-US" sz="2400" dirty="0"/>
              <a:t>.</a:t>
            </a:r>
          </a:p>
          <a:p>
            <a:pPr algn="r" rtl="1"/>
            <a:r>
              <a:rPr lang="fa" altLang="en-US" sz="2400" dirty="0"/>
              <a:t>تا تأثیر خود را در پرداختن به مشکلات جهان، منطقه، کشور یا یک منطقه خاص افزایش دهند.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91"/>
          <p:cNvSpPr/>
          <p:nvPr/>
        </p:nvSpPr>
        <p:spPr>
          <a:xfrm>
            <a:off x="914400" y="1474295"/>
            <a:ext cx="7086600" cy="35625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8100" tIns="38100" rIns="38100" bIns="38100" anchor="ctr">
            <a:spAutoFit/>
          </a:bodyPr>
          <a:lstStyle/>
          <a:p>
            <a:pPr marL="0" lvl="3" algn="r" defTabSz="438150" rtl="1" hangingPunct="0">
              <a:lnSpc>
                <a:spcPct val="150000"/>
              </a:lnSpc>
              <a:defRPr sz="31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rs-AF" sz="2400" b="1" u="sng" kern="0" dirty="0">
                <a:solidFill>
                  <a:prstClr val="black"/>
                </a:solid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  <a:sym typeface="Trebuchet MS"/>
              </a:rPr>
              <a:t>پیشنهاد پاسخگو و تقاضا شده</a:t>
            </a:r>
            <a:endParaRPr lang="ps-PK" sz="2400" b="1" u="sng" kern="0" dirty="0">
              <a:solidFill>
                <a:prstClr val="black"/>
              </a:solidFill>
              <a:latin typeface="Times New Roman" panose="02020603050405020304" pitchFamily="18" charset="0"/>
              <a:ea typeface="Trebuchet MS"/>
              <a:cs typeface="Times New Roman" panose="02020603050405020304" pitchFamily="18" charset="0"/>
              <a:sym typeface="Trebuchet MS"/>
            </a:endParaRPr>
          </a:p>
          <a:p>
            <a:pPr marL="0" lvl="3" algn="r" defTabSz="438150" rtl="1" hangingPunct="0">
              <a:lnSpc>
                <a:spcPct val="150000"/>
              </a:lnSpc>
              <a:defRPr sz="31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fa" sz="2400" kern="0" dirty="0">
                <a:solidFill>
                  <a:prstClr val="black"/>
                </a:solid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  <a:sym typeface="Trebuchet MS"/>
              </a:rPr>
              <a:t>پیشنهاد و راهنمایی از طریق </a:t>
            </a:r>
            <a:r>
              <a:rPr lang="prs-AF" sz="2400" kern="0" dirty="0">
                <a:solidFill>
                  <a:prstClr val="black"/>
                </a:solid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  <a:sym typeface="Trebuchet MS"/>
              </a:rPr>
              <a:t>درخواست پیشنهاد، درخواست نقل قول و غیره</a:t>
            </a:r>
            <a:r>
              <a:rPr lang="fa" sz="2400" kern="0" dirty="0">
                <a:solidFill>
                  <a:prstClr val="black"/>
                </a:solid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  <a:sym typeface="Trebuchet MS"/>
              </a:rPr>
              <a:t>.</a:t>
            </a:r>
          </a:p>
          <a:p>
            <a:pPr marL="0" lvl="3" algn="r" defTabSz="438150" rtl="1" hangingPunct="0">
              <a:lnSpc>
                <a:spcPct val="150000"/>
              </a:lnSpc>
              <a:defRPr sz="31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rs-AF" sz="2400" b="1" u="sng" kern="0" dirty="0">
                <a:solidFill>
                  <a:prstClr val="black"/>
                </a:solid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  <a:sym typeface="Trebuchet MS"/>
              </a:rPr>
              <a:t>پیشنهاد پیشگیرانه و غیرمطلوب</a:t>
            </a:r>
            <a:endParaRPr lang="en-US" sz="2400" b="1" u="sng" kern="0" dirty="0">
              <a:solidFill>
                <a:prstClr val="black"/>
              </a:solidFill>
              <a:latin typeface="Times New Roman" panose="02020603050405020304" pitchFamily="18" charset="0"/>
              <a:ea typeface="Trebuchet MS"/>
              <a:cs typeface="Times New Roman" panose="02020603050405020304" pitchFamily="18" charset="0"/>
              <a:sym typeface="Trebuchet MS"/>
            </a:endParaRPr>
          </a:p>
          <a:p>
            <a:pPr marL="0" lvl="3" algn="r" defTabSz="438150" rtl="1" hangingPunct="0">
              <a:lnSpc>
                <a:spcPct val="150000"/>
              </a:lnSpc>
              <a:defRPr sz="31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fa" sz="2400" kern="0" dirty="0">
                <a:solidFill>
                  <a:prstClr val="black"/>
                </a:solid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  <a:sym typeface="Trebuchet MS"/>
              </a:rPr>
              <a:t>خلاق و تقاضا محور</a:t>
            </a:r>
            <a:endParaRPr lang="en-US" sz="2325" kern="0" dirty="0">
              <a:solidFill>
                <a:prstClr val="black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3" algn="r" defTabSz="438150" rtl="1" hangingPunct="0">
              <a:defRPr sz="3100">
                <a:latin typeface="Trebuchet MS"/>
                <a:ea typeface="Trebuchet MS"/>
                <a:cs typeface="Trebuchet MS"/>
                <a:sym typeface="Trebuchet MS"/>
              </a:defRPr>
            </a:pPr>
            <a:endParaRPr lang="en-US" sz="2325" kern="0" dirty="0">
              <a:solidFill>
                <a:prstClr val="black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3" indent="514350" algn="r" defTabSz="438150" rtl="1" hangingPunct="0">
              <a:defRPr sz="3100">
                <a:latin typeface="Trebuchet MS"/>
                <a:ea typeface="Trebuchet MS"/>
                <a:cs typeface="Trebuchet MS"/>
                <a:sym typeface="Trebuchet MS"/>
              </a:defRPr>
            </a:pPr>
            <a:endParaRPr sz="2325" kern="0" dirty="0">
              <a:solidFill>
                <a:prstClr val="black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" name="Shape 192"/>
          <p:cNvSpPr/>
          <p:nvPr/>
        </p:nvSpPr>
        <p:spPr>
          <a:xfrm>
            <a:off x="587291" y="609600"/>
            <a:ext cx="7740817" cy="5078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8100" tIns="38100" rIns="38100" bIns="38100" anchor="ctr">
            <a:spAutoFit/>
          </a:bodyPr>
          <a:lstStyle>
            <a:lvl1pPr>
              <a:defRPr>
                <a:solidFill>
                  <a:srgbClr val="53585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 algn="ctr" defTabSz="438150" hangingPunct="0">
              <a:defRPr/>
            </a:pPr>
            <a:r>
              <a:rPr lang="fa" sz="2800" b="1" kern="0" dirty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سناریوهای توسعه پیشنهاد</a:t>
            </a:r>
            <a:endParaRPr sz="2800" b="1" kern="0" dirty="0">
              <a:solidFill>
                <a:srgbClr val="0066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0" name="Picture 6" descr="97 I Don T Know Stock Illustrations, Vectors &amp; Clipart - Dreamstime">
            <a:extLst>
              <a:ext uri="{FF2B5EF4-FFF2-40B4-BE49-F238E27FC236}">
                <a16:creationId xmlns:a16="http://schemas.microsoft.com/office/drawing/2014/main" id="{A73DB3AE-E591-B94B-F5C7-E9CF8561879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30" t="11112" r="3984" b="5555"/>
          <a:stretch/>
        </p:blipFill>
        <p:spPr bwMode="auto">
          <a:xfrm>
            <a:off x="1143000" y="3088241"/>
            <a:ext cx="3486150" cy="3343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06934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91"/>
          <p:cNvSpPr/>
          <p:nvPr/>
        </p:nvSpPr>
        <p:spPr>
          <a:xfrm>
            <a:off x="990600" y="1600200"/>
            <a:ext cx="7467600" cy="40227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8100" tIns="38100" rIns="38100" bIns="38100" anchor="ctr">
            <a:spAutoFit/>
          </a:bodyPr>
          <a:lstStyle/>
          <a:p>
            <a:pPr marL="0" lvl="3" algn="r" defTabSz="438150" rtl="1" hangingPunct="0">
              <a:defRPr sz="31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fa" sz="2000" kern="0" dirty="0">
                <a:solidFill>
                  <a:prstClr val="black"/>
                </a:solid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  <a:sym typeface="Trebuchet MS"/>
              </a:rPr>
              <a:t>حرفه ای </a:t>
            </a:r>
            <a:r>
              <a:rPr lang="fa" sz="2000" b="1" kern="0" dirty="0">
                <a:solidFill>
                  <a:prstClr val="black"/>
                </a:solid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  <a:sym typeface="Trebuchet MS"/>
              </a:rPr>
              <a:t>در پاسخ به زیر:</a:t>
            </a:r>
            <a:endParaRPr lang="en-US" sz="2000" kern="0" dirty="0">
              <a:solidFill>
                <a:prstClr val="black"/>
              </a:solidFill>
              <a:latin typeface="Times New Roman" panose="02020603050405020304" pitchFamily="18" charset="0"/>
              <a:ea typeface="Trebuchet MS"/>
              <a:cs typeface="Times New Roman" panose="02020603050405020304" pitchFamily="18" charset="0"/>
              <a:sym typeface="Trebuchet MS"/>
            </a:endParaRPr>
          </a:p>
          <a:p>
            <a:pPr marL="342900" lvl="3" indent="-342900" algn="r" defTabSz="438150" rtl="1" hangingPunct="0">
              <a:lnSpc>
                <a:spcPct val="150000"/>
              </a:lnSpc>
              <a:buFont typeface="Arial" charset="0"/>
              <a:buChar char="•"/>
              <a:defRPr sz="31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rs-AF" sz="2000" kern="0" dirty="0">
                <a:solidFill>
                  <a:prstClr val="black"/>
                </a:solid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  <a:sym typeface="Trebuchet MS"/>
              </a:rPr>
              <a:t>درخواست پیشنهاد - سندی به تشویق تامین کنندگان برای ارائه پیشنهاد</a:t>
            </a:r>
            <a:r>
              <a:rPr lang="ps-PK" sz="2000" kern="0" dirty="0">
                <a:solidFill>
                  <a:prstClr val="black"/>
                </a:solid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  <a:sym typeface="Trebuchet MS"/>
              </a:rPr>
              <a:t>.</a:t>
            </a:r>
            <a:endParaRPr lang="fa" sz="2000" kern="0" dirty="0">
              <a:solidFill>
                <a:prstClr val="black"/>
              </a:solidFill>
              <a:latin typeface="Times New Roman" panose="02020603050405020304" pitchFamily="18" charset="0"/>
              <a:ea typeface="Trebuchet MS"/>
              <a:cs typeface="Times New Roman" panose="02020603050405020304" pitchFamily="18" charset="0"/>
              <a:sym typeface="Trebuchet MS"/>
            </a:endParaRPr>
          </a:p>
          <a:p>
            <a:pPr marL="342900" lvl="3" indent="-342900" algn="r" defTabSz="438150" rtl="1" hangingPunct="0">
              <a:lnSpc>
                <a:spcPct val="150000"/>
              </a:lnSpc>
              <a:buFont typeface="Arial" charset="0"/>
              <a:buChar char="•"/>
              <a:defRPr sz="31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rs-AF" sz="2000" kern="0" dirty="0">
                <a:solidFill>
                  <a:prstClr val="black"/>
                </a:solid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  <a:sym typeface="Trebuchet MS"/>
              </a:rPr>
              <a:t>درخواست پیشنهاد - سندی که در آن مشتری قبل از به اشتراک گذاری یک درخواست پیشنهاد به اطلاعات بیشتری از فروشندگان نیاز دارد</a:t>
            </a:r>
            <a:r>
              <a:rPr lang="ps-PK" sz="2000" kern="0" dirty="0">
                <a:solidFill>
                  <a:prstClr val="black"/>
                </a:solid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  <a:sym typeface="Trebuchet MS"/>
              </a:rPr>
              <a:t>.</a:t>
            </a:r>
            <a:endParaRPr lang="fa" sz="2000" kern="0" dirty="0">
              <a:solidFill>
                <a:prstClr val="black"/>
              </a:solidFill>
              <a:latin typeface="Times New Roman" panose="02020603050405020304" pitchFamily="18" charset="0"/>
              <a:ea typeface="Trebuchet MS"/>
              <a:cs typeface="Times New Roman" panose="02020603050405020304" pitchFamily="18" charset="0"/>
              <a:sym typeface="Trebuchet MS"/>
            </a:endParaRPr>
          </a:p>
          <a:p>
            <a:pPr marL="342900" lvl="3" indent="-342900" algn="r" defTabSz="438150" rtl="1" hangingPunct="0">
              <a:lnSpc>
                <a:spcPct val="150000"/>
              </a:lnSpc>
              <a:buFont typeface="Arial" charset="0"/>
              <a:buChar char="•"/>
              <a:defRPr sz="31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rs-AF" sz="2000" kern="0" dirty="0">
                <a:solidFill>
                  <a:prstClr val="black"/>
                </a:solid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  <a:sym typeface="Trebuchet MS"/>
              </a:rPr>
              <a:t>درخواست نقل قول - هنگامی که بحث با پیشنهاد دهندگان مورد نیاز نیست</a:t>
            </a:r>
            <a:r>
              <a:rPr lang="en-US" sz="2000" kern="0" dirty="0">
                <a:solidFill>
                  <a:prstClr val="black"/>
                </a:solid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  <a:sym typeface="Trebuchet MS"/>
              </a:rPr>
              <a:t>.</a:t>
            </a:r>
            <a:endParaRPr lang="fa" sz="2000" kern="0" dirty="0">
              <a:solidFill>
                <a:prstClr val="black"/>
              </a:solidFill>
              <a:latin typeface="Times New Roman" panose="02020603050405020304" pitchFamily="18" charset="0"/>
              <a:ea typeface="Trebuchet MS"/>
              <a:cs typeface="Times New Roman" panose="02020603050405020304" pitchFamily="18" charset="0"/>
              <a:sym typeface="Trebuchet MS"/>
            </a:endParaRPr>
          </a:p>
          <a:p>
            <a:pPr marL="0" lvl="3" algn="r" defTabSz="438150" rtl="1" hangingPunct="0">
              <a:lnSpc>
                <a:spcPct val="150000"/>
              </a:lnSpc>
              <a:defRPr sz="31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sz="2000" kern="0" dirty="0">
                <a:solidFill>
                  <a:prstClr val="black"/>
                </a:solid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  <a:sym typeface="Trebuchet MS"/>
              </a:rPr>
              <a:t>	</a:t>
            </a:r>
            <a:r>
              <a:rPr lang="fa" sz="2000" kern="0" dirty="0">
                <a:solidFill>
                  <a:prstClr val="black"/>
                </a:solid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  <a:sym typeface="Trebuchet MS"/>
              </a:rPr>
              <a:t>- زمانی که مشخصات یک محصول/</a:t>
            </a:r>
            <a:r>
              <a:rPr lang="prs-AF" sz="2000" kern="0" dirty="0">
                <a:solidFill>
                  <a:prstClr val="black"/>
                </a:solid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  <a:sym typeface="Trebuchet MS"/>
              </a:rPr>
              <a:t>خدمات</a:t>
            </a:r>
            <a:r>
              <a:rPr lang="fa" sz="2000" kern="0" dirty="0">
                <a:solidFill>
                  <a:prstClr val="black"/>
                </a:solid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  <a:sym typeface="Trebuchet MS"/>
              </a:rPr>
              <a:t> </a:t>
            </a:r>
            <a:r>
              <a:rPr lang="prs-AF" sz="2000" kern="0" dirty="0">
                <a:solidFill>
                  <a:prstClr val="black"/>
                </a:solid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  <a:sym typeface="Trebuchet MS"/>
              </a:rPr>
              <a:t>معلوم باشد</a:t>
            </a:r>
            <a:endParaRPr lang="en-US" sz="2000" kern="0" dirty="0">
              <a:solidFill>
                <a:prstClr val="black"/>
              </a:solidFill>
              <a:latin typeface="Times New Roman" panose="02020603050405020304" pitchFamily="18" charset="0"/>
              <a:ea typeface="Trebuchet MS"/>
              <a:cs typeface="Times New Roman" panose="02020603050405020304" pitchFamily="18" charset="0"/>
              <a:sym typeface="Trebuchet MS"/>
            </a:endParaRPr>
          </a:p>
          <a:p>
            <a:pPr marL="0" lvl="3" algn="r" defTabSz="438150" rtl="1" hangingPunct="0">
              <a:lnSpc>
                <a:spcPct val="150000"/>
              </a:lnSpc>
              <a:defRPr sz="31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sz="2000" kern="0" dirty="0">
                <a:solidFill>
                  <a:prstClr val="black"/>
                </a:solid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  <a:sym typeface="Trebuchet MS"/>
              </a:rPr>
              <a:t>	</a:t>
            </a:r>
            <a:r>
              <a:rPr lang="fa" sz="2000" kern="0" dirty="0">
                <a:solidFill>
                  <a:prstClr val="black"/>
                </a:solid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  <a:sym typeface="Trebuchet MS"/>
              </a:rPr>
              <a:t>- </a:t>
            </a:r>
            <a:r>
              <a:rPr lang="prs-AF" sz="2000" kern="0" dirty="0">
                <a:solidFill>
                  <a:prstClr val="black"/>
                </a:solid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  <a:sym typeface="Trebuchet MS"/>
              </a:rPr>
              <a:t>وقتی قیمت عامل اصلی یا تنها عامل در انتخاب است</a:t>
            </a:r>
            <a:endParaRPr lang="en-US" sz="2000" kern="0" dirty="0">
              <a:solidFill>
                <a:prstClr val="black"/>
              </a:solidFill>
              <a:latin typeface="Times New Roman" panose="02020603050405020304" pitchFamily="18" charset="0"/>
              <a:ea typeface="Trebuchet MS"/>
              <a:cs typeface="Times New Roman" panose="02020603050405020304" pitchFamily="18" charset="0"/>
              <a:sym typeface="Trebuchet MS"/>
            </a:endParaRPr>
          </a:p>
          <a:p>
            <a:pPr marL="0" lvl="3" algn="r" defTabSz="438150" rtl="1" hangingPunct="0">
              <a:lnSpc>
                <a:spcPct val="150000"/>
              </a:lnSpc>
              <a:defRPr sz="31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rs-AF" sz="2000" kern="0" dirty="0">
                <a:solidFill>
                  <a:prstClr val="black"/>
                </a:solid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  <a:sym typeface="Trebuchet MS"/>
              </a:rPr>
              <a:t>درخواست برای ابراز علاقه – سند مورد استفاده برای تحریک و ارزیابی علاقه در یک پروژه و برای دریافت اطلاعات مفید از علاقه  مندان میباشد.</a:t>
            </a:r>
            <a:r>
              <a:rPr lang="fa" sz="1600" kern="0" dirty="0">
                <a:solidFill>
                  <a:srgbClr val="FFFFFF"/>
                </a:solid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  <a:sym typeface="Trebuchet MS"/>
              </a:rPr>
              <a:t>علاقه مند استفاده می شود</a:t>
            </a:r>
            <a:endParaRPr sz="1600" kern="0" dirty="0">
              <a:solidFill>
                <a:srgbClr val="FFFFFF"/>
              </a:solidFill>
              <a:latin typeface="Times New Roman" panose="02020603050405020304" pitchFamily="18" charset="0"/>
              <a:ea typeface="Trebuchet MS"/>
              <a:cs typeface="Times New Roman" panose="02020603050405020304" pitchFamily="18" charset="0"/>
              <a:sym typeface="Trebuchet MS"/>
            </a:endParaRPr>
          </a:p>
        </p:txBody>
      </p:sp>
      <p:sp>
        <p:nvSpPr>
          <p:cNvPr id="3" name="Shape 192"/>
          <p:cNvSpPr/>
          <p:nvPr/>
        </p:nvSpPr>
        <p:spPr>
          <a:xfrm>
            <a:off x="1600200" y="609600"/>
            <a:ext cx="6357511" cy="492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>
              <a:defRPr>
                <a:solidFill>
                  <a:srgbClr val="53585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 marL="0" lvl="3" algn="ctr" defTabSz="438150" hangingPunct="0"/>
            <a:r>
              <a:rPr lang="fa" sz="2700" kern="0" dirty="0">
                <a:solidFill>
                  <a:srgbClr val="006699"/>
                </a:solidFill>
                <a:latin typeface="Times New Roman" panose="02020603050405020304" pitchFamily="18" charset="0"/>
                <a:ea typeface="Trebuchet MS" charset="0"/>
                <a:cs typeface="Times New Roman" panose="02020603050405020304" pitchFamily="18" charset="0"/>
                <a:sym typeface="Helvetica Light"/>
              </a:rPr>
              <a:t>پیشنهاد واکنشی و درخواستی</a:t>
            </a:r>
          </a:p>
        </p:txBody>
      </p:sp>
    </p:spTree>
    <p:extLst>
      <p:ext uri="{BB962C8B-B14F-4D97-AF65-F5344CB8AC3E}">
        <p14:creationId xmlns:p14="http://schemas.microsoft.com/office/powerpoint/2010/main" val="1538923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1828800" y="381000"/>
            <a:ext cx="5689163" cy="610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MS PGothic" panose="020B0600070205080204" pitchFamily="34" charset="-128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MS PGothic" panose="020B0600070205080204" pitchFamily="34" charset="-128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MS PGothic" panose="020B0600070205080204" pitchFamily="34" charset="-128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MS PGothic" panose="020B0600070205080204" pitchFamily="34" charset="-128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ＭＳ Ｐゴシック" pitchFamily="50" charset="-128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ＭＳ Ｐゴシック" pitchFamily="50" charset="-128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ＭＳ Ｐゴシック" pitchFamily="50" charset="-128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fa" altLang="ja-JP" sz="3300" kern="0" dirty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پیشنهاد پروژه چیست؟</a:t>
            </a:r>
          </a:p>
        </p:txBody>
      </p:sp>
      <p:sp>
        <p:nvSpPr>
          <p:cNvPr id="4" name="Shape 191"/>
          <p:cNvSpPr/>
          <p:nvPr/>
        </p:nvSpPr>
        <p:spPr>
          <a:xfrm>
            <a:off x="609600" y="1484717"/>
            <a:ext cx="7086600" cy="38885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8100" tIns="38100" rIns="38100" bIns="38100" anchor="ctr">
            <a:spAutoFit/>
          </a:bodyPr>
          <a:lstStyle/>
          <a:p>
            <a:pPr marL="342900" lvl="3" indent="-342900" algn="r" defTabSz="438150" rtl="1" hangingPunct="0">
              <a:lnSpc>
                <a:spcPct val="150000"/>
              </a:lnSpc>
              <a:buFont typeface="Arial" charset="0"/>
              <a:buChar char="•"/>
              <a:defRPr sz="31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rs-AF" sz="2400" kern="0" dirty="0">
                <a:solidFill>
                  <a:prstClr val="black"/>
                </a:solid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  <a:sym typeface="Trebuchet MS"/>
              </a:rPr>
              <a:t>وسیله‌ای رسمی برای گفتگو با مشتری</a:t>
            </a:r>
            <a:r>
              <a:rPr lang="en-US" sz="2400" kern="0" dirty="0">
                <a:solidFill>
                  <a:prstClr val="black"/>
                </a:solid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  <a:sym typeface="Trebuchet MS"/>
              </a:rPr>
              <a:t>.</a:t>
            </a:r>
            <a:endParaRPr lang="fa" sz="2400" kern="0" dirty="0">
              <a:solidFill>
                <a:prstClr val="black"/>
              </a:solidFill>
              <a:latin typeface="Times New Roman" panose="02020603050405020304" pitchFamily="18" charset="0"/>
              <a:ea typeface="Trebuchet MS"/>
              <a:cs typeface="Times New Roman" panose="02020603050405020304" pitchFamily="18" charset="0"/>
              <a:sym typeface="Trebuchet MS"/>
            </a:endParaRPr>
          </a:p>
          <a:p>
            <a:pPr marL="342900" indent="-342900" algn="r" defTabSz="438150" rtl="1" hangingPunct="0">
              <a:lnSpc>
                <a:spcPct val="150000"/>
              </a:lnSpc>
              <a:buFont typeface="Arial" charset="0"/>
              <a:buChar char="•"/>
            </a:pPr>
            <a:r>
              <a:rPr lang="prs-AF" sz="2400" kern="0" dirty="0">
                <a:solidFill>
                  <a:prstClr val="black"/>
                </a:solid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  <a:sym typeface="Helvetica Light"/>
              </a:rPr>
              <a:t>سند حاصل شده از روند طراحی پروژه.</a:t>
            </a:r>
            <a:endParaRPr lang="fa" sz="2400" kern="0" dirty="0">
              <a:solidFill>
                <a:prstClr val="black"/>
              </a:solidFill>
              <a:latin typeface="Times New Roman" panose="02020603050405020304" pitchFamily="18" charset="0"/>
              <a:ea typeface="Trebuchet MS"/>
              <a:cs typeface="Times New Roman" panose="02020603050405020304" pitchFamily="18" charset="0"/>
              <a:sym typeface="Helvetica Light"/>
            </a:endParaRPr>
          </a:p>
          <a:p>
            <a:pPr marL="342900" indent="-342900" algn="r" defTabSz="438150" rtl="1" hangingPunct="0">
              <a:lnSpc>
                <a:spcPct val="150000"/>
              </a:lnSpc>
              <a:buFont typeface="Arial" charset="0"/>
              <a:buChar char="•"/>
            </a:pPr>
            <a:r>
              <a:rPr lang="fa" sz="2400" kern="0" dirty="0">
                <a:solidFill>
                  <a:prstClr val="black"/>
                </a:solid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  <a:sym typeface="Helvetica Light"/>
              </a:rPr>
              <a:t>زبان و قالب تعیین شده توسط مشتری/خواننده</a:t>
            </a:r>
          </a:p>
          <a:p>
            <a:pPr marL="342900" lvl="3" indent="-342900" algn="r" rtl="1">
              <a:lnSpc>
                <a:spcPct val="150000"/>
              </a:lnSpc>
              <a:buFont typeface="Arial" charset="0"/>
              <a:buChar char="•"/>
              <a:defRPr sz="31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rs-AF" sz="2400" dirty="0">
                <a:solidFill>
                  <a:prstClr val="black"/>
                </a:solid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  <a:sym typeface="Trebuchet MS"/>
              </a:rPr>
              <a:t>پیشنهاد با ارزش منحصر به فرد برای مشخص کردن راه حل</a:t>
            </a:r>
            <a:r>
              <a:rPr lang="fa" sz="2400" dirty="0">
                <a:solidFill>
                  <a:prstClr val="black"/>
                </a:solid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  <a:sym typeface="Trebuchet MS"/>
              </a:rPr>
              <a:t>:</a:t>
            </a:r>
          </a:p>
          <a:p>
            <a:pPr marL="520304" lvl="3" indent="-260747" algn="r" rtl="1">
              <a:lnSpc>
                <a:spcPct val="150000"/>
              </a:lnSpc>
              <a:buFont typeface="Wingdings" charset="2"/>
              <a:buChar char="ü"/>
              <a:defRPr sz="31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fa" sz="2400" dirty="0">
                <a:solidFill>
                  <a:prstClr val="black"/>
                </a:solid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  <a:sym typeface="Trebuchet MS"/>
              </a:rPr>
              <a:t>آنچه ما ارائه می دهیم؛ چگونه و با چه قیمتی</a:t>
            </a:r>
            <a:r>
              <a:rPr lang="prs-AF" sz="2400" dirty="0">
                <a:solidFill>
                  <a:prstClr val="black"/>
                </a:solid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  <a:sym typeface="Trebuchet MS"/>
              </a:rPr>
              <a:t> است</a:t>
            </a:r>
            <a:endParaRPr lang="fa" sz="2400" dirty="0">
              <a:solidFill>
                <a:prstClr val="black"/>
              </a:solidFill>
              <a:latin typeface="Times New Roman" panose="02020603050405020304" pitchFamily="18" charset="0"/>
              <a:ea typeface="Trebuchet MS"/>
              <a:cs typeface="Times New Roman" panose="02020603050405020304" pitchFamily="18" charset="0"/>
              <a:sym typeface="Trebuchet MS"/>
            </a:endParaRPr>
          </a:p>
          <a:p>
            <a:pPr marL="520304" lvl="3" indent="-260747" algn="r" rtl="1">
              <a:lnSpc>
                <a:spcPct val="150000"/>
              </a:lnSpc>
              <a:buFont typeface="Wingdings" charset="2"/>
              <a:buChar char="ü"/>
              <a:defRPr sz="31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fa" sz="2400" dirty="0">
                <a:solidFill>
                  <a:prstClr val="black"/>
                </a:solid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  <a:sym typeface="Trebuchet MS"/>
              </a:rPr>
              <a:t>اعتماد به نفس و توانایی ما برای ارائه آنچه می گوییم</a:t>
            </a:r>
          </a:p>
          <a:p>
            <a:pPr marL="520304" lvl="3" indent="-260747" algn="r" rtl="1">
              <a:lnSpc>
                <a:spcPct val="150000"/>
              </a:lnSpc>
              <a:buFont typeface="Wingdings" charset="2"/>
              <a:buChar char="ü"/>
              <a:defRPr sz="31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rs-AF" sz="2400" dirty="0">
                <a:solidFill>
                  <a:prstClr val="black"/>
                </a:solid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  <a:sym typeface="Trebuchet MS"/>
              </a:rPr>
              <a:t>یک سند تعیین موقعیت برای آرامش مشتریست.</a:t>
            </a:r>
            <a:endParaRPr lang="en-US" sz="2400" kern="0" dirty="0">
              <a:solidFill>
                <a:prstClr val="black"/>
              </a:solidFill>
              <a:latin typeface="Times New Roman" panose="02020603050405020304" pitchFamily="18" charset="0"/>
              <a:ea typeface="Trebuchet MS"/>
              <a:cs typeface="Times New Roman" panose="02020603050405020304" pitchFamily="18" charset="0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4878108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91"/>
          <p:cNvSpPr/>
          <p:nvPr/>
        </p:nvSpPr>
        <p:spPr>
          <a:xfrm>
            <a:off x="838200" y="1990128"/>
            <a:ext cx="7467600" cy="36317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8100" tIns="38100" rIns="38100" bIns="38100" anchor="ctr">
            <a:spAutoFit/>
          </a:bodyPr>
          <a:lstStyle/>
          <a:p>
            <a:pPr marL="0" lvl="3" algn="r" defTabSz="438150" rtl="1" hangingPunct="0">
              <a:lnSpc>
                <a:spcPct val="150000"/>
              </a:lnSpc>
              <a:defRPr sz="31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fa" sz="2000" kern="0" dirty="0">
                <a:solidFill>
                  <a:prstClr val="black"/>
                </a:solid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  <a:sym typeface="Trebuchet MS"/>
              </a:rPr>
              <a:t>پیشنهاد دهنده بدون درخواست برای پیگیری، یک پیشنهاد می نویسد</a:t>
            </a:r>
          </a:p>
          <a:p>
            <a:pPr marL="342900" lvl="3" indent="-342900" algn="r" defTabSz="438150" rtl="1" hangingPunct="0">
              <a:lnSpc>
                <a:spcPct val="150000"/>
              </a:lnSpc>
              <a:buFontTx/>
              <a:buChar char="-"/>
              <a:defRPr sz="31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rs-AF" sz="2000" kern="0" dirty="0">
                <a:solidFill>
                  <a:prstClr val="black"/>
                </a:solid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  <a:sym typeface="Trebuchet MS"/>
              </a:rPr>
              <a:t>یک نظریه جدید یا نوآورانه برای بودجه یا سرمایه گذاری</a:t>
            </a:r>
            <a:r>
              <a:rPr lang="ps-PK" sz="2000" kern="0" dirty="0">
                <a:solidFill>
                  <a:prstClr val="black"/>
                </a:solid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  <a:sym typeface="Trebuchet MS"/>
              </a:rPr>
              <a:t>.</a:t>
            </a:r>
            <a:endParaRPr lang="fa" sz="2000" kern="0" dirty="0">
              <a:solidFill>
                <a:prstClr val="black"/>
              </a:solidFill>
              <a:latin typeface="Times New Roman" panose="02020603050405020304" pitchFamily="18" charset="0"/>
              <a:ea typeface="Trebuchet MS"/>
              <a:cs typeface="Times New Roman" panose="02020603050405020304" pitchFamily="18" charset="0"/>
              <a:sym typeface="Trebuchet MS"/>
            </a:endParaRPr>
          </a:p>
          <a:p>
            <a:pPr marL="342900" lvl="3" indent="-342900" algn="r" defTabSz="438150" rtl="1" hangingPunct="0">
              <a:lnSpc>
                <a:spcPct val="150000"/>
              </a:lnSpc>
              <a:buFontTx/>
              <a:buChar char="-"/>
              <a:defRPr sz="31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fa" sz="2000" kern="0" dirty="0">
                <a:solidFill>
                  <a:prstClr val="black"/>
                </a:solid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  <a:sym typeface="Trebuchet MS"/>
              </a:rPr>
              <a:t>مشکلی را که به صورت عمومی دیده/اعلام نشده است حل کنید</a:t>
            </a:r>
          </a:p>
          <a:p>
            <a:pPr marL="342900" lvl="3" indent="-342900" algn="r" defTabSz="438150" rtl="1" hangingPunct="0">
              <a:lnSpc>
                <a:spcPct val="150000"/>
              </a:lnSpc>
              <a:buFontTx/>
              <a:buChar char="-"/>
              <a:defRPr sz="31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fa" sz="2000" kern="0" dirty="0">
                <a:solidFill>
                  <a:prstClr val="black"/>
                </a:solid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  <a:sym typeface="Trebuchet MS"/>
              </a:rPr>
              <a:t>شانس او را امتحان کنید</a:t>
            </a:r>
          </a:p>
          <a:p>
            <a:pPr marL="0" lvl="3" algn="r" defTabSz="438150" rtl="1" hangingPunct="0">
              <a:lnSpc>
                <a:spcPct val="150000"/>
              </a:lnSpc>
              <a:defRPr sz="31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fa" sz="2000" kern="0" dirty="0">
                <a:solidFill>
                  <a:prstClr val="black"/>
                </a:solid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  <a:sym typeface="Trebuchet MS"/>
              </a:rPr>
              <a:t>پیشنهادات ناخواسته نیز باید با اهداف مشتریان مطابقت داشته باشد</a:t>
            </a:r>
            <a:endParaRPr lang="en-US" sz="2000" b="1" kern="0" dirty="0">
              <a:solidFill>
                <a:prstClr val="black"/>
              </a:solidFill>
              <a:latin typeface="Times New Roman" panose="02020603050405020304" pitchFamily="18" charset="0"/>
              <a:ea typeface="Trebuchet MS"/>
              <a:cs typeface="Times New Roman" panose="02020603050405020304" pitchFamily="18" charset="0"/>
              <a:sym typeface="Trebuchet MS"/>
            </a:endParaRPr>
          </a:p>
          <a:p>
            <a:pPr marL="0" lvl="3" algn="r" defTabSz="438150" rtl="1" hangingPunct="0">
              <a:lnSpc>
                <a:spcPct val="150000"/>
              </a:lnSpc>
              <a:defRPr sz="31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fa" sz="2000" b="1" kern="0" dirty="0">
                <a:solidFill>
                  <a:prstClr val="black"/>
                </a:solid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  <a:sym typeface="Trebuchet MS"/>
              </a:rPr>
              <a:t>پیشنهادها همیشه برای رسیدگی به مشکلات، پاسخگویی به نیازها، ویا </a:t>
            </a:r>
            <a:r>
              <a:rPr lang="prs-AF" sz="2000" b="1" kern="0" dirty="0">
                <a:solidFill>
                  <a:prstClr val="black"/>
                </a:solid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  <a:sym typeface="Trebuchet MS"/>
              </a:rPr>
              <a:t>فایده </a:t>
            </a:r>
            <a:r>
              <a:rPr lang="ps-PK" sz="2000" b="1" kern="0" dirty="0">
                <a:solidFill>
                  <a:prstClr val="black"/>
                </a:solid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  <a:sym typeface="Trebuchet MS"/>
              </a:rPr>
              <a:t>و</a:t>
            </a:r>
            <a:r>
              <a:rPr lang="fa" sz="2000" b="1" kern="0" dirty="0">
                <a:solidFill>
                  <a:prstClr val="black"/>
                </a:solid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  <a:sym typeface="Trebuchet MS"/>
              </a:rPr>
              <a:t>فروش فرصت های تجاری ایجاد می شوند</a:t>
            </a:r>
          </a:p>
          <a:p>
            <a:pPr marL="0" lvl="3" algn="r" defTabSz="438150" rtl="1" hangingPunct="0">
              <a:defRPr sz="3100">
                <a:latin typeface="Trebuchet MS"/>
                <a:ea typeface="Trebuchet MS"/>
                <a:cs typeface="Trebuchet MS"/>
                <a:sym typeface="Trebuchet MS"/>
              </a:defRPr>
            </a:pPr>
            <a:endParaRPr lang="en-US" sz="2100" kern="0" dirty="0">
              <a:solidFill>
                <a:prstClr val="black"/>
              </a:solidFill>
              <a:latin typeface="Times New Roman" panose="02020603050405020304" pitchFamily="18" charset="0"/>
              <a:ea typeface="Trebuchet MS"/>
              <a:cs typeface="Times New Roman" panose="02020603050405020304" pitchFamily="18" charset="0"/>
              <a:sym typeface="Trebuchet MS"/>
            </a:endParaRPr>
          </a:p>
        </p:txBody>
      </p:sp>
      <p:sp>
        <p:nvSpPr>
          <p:cNvPr id="3" name="Shape 192"/>
          <p:cNvSpPr/>
          <p:nvPr/>
        </p:nvSpPr>
        <p:spPr>
          <a:xfrm>
            <a:off x="1765141" y="685800"/>
            <a:ext cx="5613717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>
              <a:defRPr>
                <a:solidFill>
                  <a:srgbClr val="53585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 marL="0" lvl="3" algn="ctr" defTabSz="438150" hangingPunct="0"/>
            <a:r>
              <a:rPr lang="fa" sz="2100" kern="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ea typeface="Trebuchet MS" charset="0"/>
                <a:cs typeface="Times New Roman" panose="02020603050405020304" pitchFamily="18" charset="0"/>
                <a:sym typeface="Helvetica Light"/>
              </a:rPr>
              <a:t>پیشنهاد پیشگیرانه و غیر درخواستی</a:t>
            </a:r>
          </a:p>
        </p:txBody>
      </p:sp>
    </p:spTree>
    <p:extLst>
      <p:ext uri="{BB962C8B-B14F-4D97-AF65-F5344CB8AC3E}">
        <p14:creationId xmlns:p14="http://schemas.microsoft.com/office/powerpoint/2010/main" val="17967303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1447800" y="421242"/>
            <a:ext cx="6553504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MS PGothic" panose="020B0600070205080204" pitchFamily="34" charset="-128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MS PGothic" panose="020B0600070205080204" pitchFamily="34" charset="-128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MS PGothic" panose="020B0600070205080204" pitchFamily="34" charset="-128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MS PGothic" panose="020B0600070205080204" pitchFamily="34" charset="-128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ＭＳ Ｐゴシック" pitchFamily="50" charset="-128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ＭＳ Ｐゴシック" pitchFamily="50" charset="-128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ＭＳ Ｐゴシック" pitchFamily="50" charset="-128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r>
              <a:rPr lang="fa" altLang="en-US" sz="2100" b="1" kern="0" dirty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پیشنهاد پروژه یک پروژه را در چرخه خود ارائه می دهد.</a:t>
            </a:r>
            <a:endParaRPr lang="en-US" altLang="ja-JP" sz="2100" b="1" kern="0" dirty="0">
              <a:solidFill>
                <a:srgbClr val="0066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1676400" y="2667001"/>
            <a:ext cx="5638800" cy="3750708"/>
            <a:chOff x="912" y="1991"/>
            <a:chExt cx="3855" cy="2225"/>
          </a:xfrm>
          <a:solidFill>
            <a:schemeClr val="bg1"/>
          </a:solidFill>
        </p:grpSpPr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2139" y="1991"/>
              <a:ext cx="2323" cy="2027"/>
              <a:chOff x="2139" y="1991"/>
              <a:chExt cx="2323" cy="2027"/>
            </a:xfrm>
            <a:grpFill/>
          </p:grpSpPr>
          <p:sp>
            <p:nvSpPr>
              <p:cNvPr id="18" name="Oval 10"/>
              <p:cNvSpPr>
                <a:spLocks noChangeArrowheads="1"/>
              </p:cNvSpPr>
              <p:nvPr/>
            </p:nvSpPr>
            <p:spPr bwMode="auto">
              <a:xfrm>
                <a:off x="2238" y="1991"/>
                <a:ext cx="2163" cy="2027"/>
              </a:xfrm>
              <a:prstGeom prst="ellipse">
                <a:avLst/>
              </a:prstGeom>
              <a:grpFill/>
              <a:ln w="730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defTabSz="685800" eaLnBrk="1" hangingPunct="1">
                  <a:spcBef>
                    <a:spcPct val="50000"/>
                  </a:spcBef>
                  <a:defRPr/>
                </a:pPr>
                <a:endParaRPr lang="en-US" altLang="en-US" sz="1800" kern="0">
                  <a:solidFill>
                    <a:srgbClr val="333333"/>
                  </a:solidFill>
                </a:endParaRPr>
              </a:p>
            </p:txBody>
          </p:sp>
          <p:sp>
            <p:nvSpPr>
              <p:cNvPr id="19" name="Freeform 11"/>
              <p:cNvSpPr>
                <a:spLocks/>
              </p:cNvSpPr>
              <p:nvPr/>
            </p:nvSpPr>
            <p:spPr bwMode="auto">
              <a:xfrm>
                <a:off x="4196" y="3287"/>
                <a:ext cx="266" cy="183"/>
              </a:xfrm>
              <a:custGeom>
                <a:avLst/>
                <a:gdLst>
                  <a:gd name="T0" fmla="*/ 0 w 266"/>
                  <a:gd name="T1" fmla="*/ 0 h 183"/>
                  <a:gd name="T2" fmla="*/ 68 w 266"/>
                  <a:gd name="T3" fmla="*/ 183 h 183"/>
                  <a:gd name="T4" fmla="*/ 266 w 266"/>
                  <a:gd name="T5" fmla="*/ 99 h 183"/>
                  <a:gd name="T6" fmla="*/ 0 w 266"/>
                  <a:gd name="T7" fmla="*/ 0 h 18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66"/>
                  <a:gd name="T13" fmla="*/ 0 h 183"/>
                  <a:gd name="T14" fmla="*/ 266 w 266"/>
                  <a:gd name="T15" fmla="*/ 183 h 18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66" h="183">
                    <a:moveTo>
                      <a:pt x="0" y="0"/>
                    </a:moveTo>
                    <a:lnTo>
                      <a:pt x="68" y="183"/>
                    </a:lnTo>
                    <a:lnTo>
                      <a:pt x="266" y="99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defTabSz="685800" eaLnBrk="1" hangingPunct="1">
                  <a:spcBef>
                    <a:spcPct val="50000"/>
                  </a:spcBef>
                  <a:defRPr/>
                </a:pPr>
                <a:endParaRPr lang="en-US" altLang="en-US" sz="1800" kern="0">
                  <a:solidFill>
                    <a:srgbClr val="333333"/>
                  </a:solidFill>
                </a:endParaRPr>
              </a:p>
            </p:txBody>
          </p:sp>
          <p:sp>
            <p:nvSpPr>
              <p:cNvPr id="20" name="Freeform 12"/>
              <p:cNvSpPr>
                <a:spLocks/>
              </p:cNvSpPr>
              <p:nvPr/>
            </p:nvSpPr>
            <p:spPr bwMode="auto">
              <a:xfrm>
                <a:off x="2634" y="3774"/>
                <a:ext cx="251" cy="191"/>
              </a:xfrm>
              <a:custGeom>
                <a:avLst/>
                <a:gdLst>
                  <a:gd name="T0" fmla="*/ 38 w 251"/>
                  <a:gd name="T1" fmla="*/ 191 h 191"/>
                  <a:gd name="T2" fmla="*/ 0 w 251"/>
                  <a:gd name="T3" fmla="*/ 0 h 191"/>
                  <a:gd name="T4" fmla="*/ 251 w 251"/>
                  <a:gd name="T5" fmla="*/ 16 h 191"/>
                  <a:gd name="T6" fmla="*/ 38 w 251"/>
                  <a:gd name="T7" fmla="*/ 191 h 19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51"/>
                  <a:gd name="T13" fmla="*/ 0 h 191"/>
                  <a:gd name="T14" fmla="*/ 251 w 251"/>
                  <a:gd name="T15" fmla="*/ 191 h 19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51" h="191">
                    <a:moveTo>
                      <a:pt x="38" y="191"/>
                    </a:moveTo>
                    <a:lnTo>
                      <a:pt x="0" y="0"/>
                    </a:lnTo>
                    <a:lnTo>
                      <a:pt x="251" y="16"/>
                    </a:lnTo>
                    <a:lnTo>
                      <a:pt x="38" y="191"/>
                    </a:lnTo>
                    <a:close/>
                  </a:path>
                </a:pathLst>
              </a:custGeom>
              <a:grpFill/>
              <a:ln w="12700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defTabSz="685800" eaLnBrk="1" hangingPunct="1">
                  <a:spcBef>
                    <a:spcPct val="50000"/>
                  </a:spcBef>
                  <a:defRPr/>
                </a:pPr>
                <a:endParaRPr lang="en-US" altLang="en-US" sz="1800" kern="0">
                  <a:solidFill>
                    <a:srgbClr val="333333"/>
                  </a:solidFill>
                </a:endParaRPr>
              </a:p>
            </p:txBody>
          </p:sp>
          <p:sp>
            <p:nvSpPr>
              <p:cNvPr id="21" name="Freeform 13"/>
              <p:cNvSpPr>
                <a:spLocks/>
              </p:cNvSpPr>
              <p:nvPr/>
            </p:nvSpPr>
            <p:spPr bwMode="auto">
              <a:xfrm>
                <a:off x="2139" y="2639"/>
                <a:ext cx="259" cy="168"/>
              </a:xfrm>
              <a:custGeom>
                <a:avLst/>
                <a:gdLst>
                  <a:gd name="T0" fmla="*/ 0 w 259"/>
                  <a:gd name="T1" fmla="*/ 107 h 168"/>
                  <a:gd name="T2" fmla="*/ 167 w 259"/>
                  <a:gd name="T3" fmla="*/ 0 h 168"/>
                  <a:gd name="T4" fmla="*/ 259 w 259"/>
                  <a:gd name="T5" fmla="*/ 168 h 168"/>
                  <a:gd name="T6" fmla="*/ 0 w 259"/>
                  <a:gd name="T7" fmla="*/ 107 h 16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59"/>
                  <a:gd name="T13" fmla="*/ 0 h 168"/>
                  <a:gd name="T14" fmla="*/ 259 w 259"/>
                  <a:gd name="T15" fmla="*/ 168 h 16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59" h="168">
                    <a:moveTo>
                      <a:pt x="0" y="107"/>
                    </a:moveTo>
                    <a:lnTo>
                      <a:pt x="167" y="0"/>
                    </a:lnTo>
                    <a:lnTo>
                      <a:pt x="259" y="168"/>
                    </a:lnTo>
                    <a:lnTo>
                      <a:pt x="0" y="107"/>
                    </a:lnTo>
                    <a:close/>
                  </a:path>
                </a:pathLst>
              </a:custGeom>
              <a:grpFill/>
              <a:ln w="12700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defTabSz="685800" eaLnBrk="1" hangingPunct="1">
                  <a:spcBef>
                    <a:spcPct val="50000"/>
                  </a:spcBef>
                  <a:defRPr/>
                </a:pPr>
                <a:endParaRPr lang="en-US" altLang="en-US" sz="1800" kern="0">
                  <a:solidFill>
                    <a:srgbClr val="333333"/>
                  </a:solidFill>
                </a:endParaRPr>
              </a:p>
            </p:txBody>
          </p:sp>
        </p:grpSp>
        <p:sp>
          <p:nvSpPr>
            <p:cNvPr id="5" name="Oval 15"/>
            <p:cNvSpPr>
              <a:spLocks noChangeArrowheads="1"/>
            </p:cNvSpPr>
            <p:nvPr/>
          </p:nvSpPr>
          <p:spPr bwMode="auto">
            <a:xfrm>
              <a:off x="1392" y="3332"/>
              <a:ext cx="1067" cy="884"/>
            </a:xfrm>
            <a:prstGeom prst="ellipse">
              <a:avLst/>
            </a:prstGeom>
            <a:grpFill/>
            <a:ln w="36513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defTabSz="685800" eaLnBrk="1" hangingPunct="1">
                <a:spcBef>
                  <a:spcPct val="50000"/>
                </a:spcBef>
                <a:defRPr/>
              </a:pPr>
              <a:endParaRPr lang="en-US" altLang="en-US" sz="1800" kern="0">
                <a:solidFill>
                  <a:srgbClr val="333333"/>
                </a:solidFill>
              </a:endParaRPr>
            </a:p>
          </p:txBody>
        </p:sp>
        <p:sp>
          <p:nvSpPr>
            <p:cNvPr id="6" name="Rectangle 16"/>
            <p:cNvSpPr>
              <a:spLocks noChangeArrowheads="1"/>
            </p:cNvSpPr>
            <p:nvPr/>
          </p:nvSpPr>
          <p:spPr bwMode="auto">
            <a:xfrm>
              <a:off x="3708" y="2410"/>
              <a:ext cx="1044" cy="18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defTabSz="685800" eaLnBrk="1" hangingPunct="1">
                <a:spcBef>
                  <a:spcPct val="50000"/>
                </a:spcBef>
                <a:defRPr/>
              </a:pPr>
              <a:endParaRPr lang="en-US" altLang="en-US" sz="1800" kern="0">
                <a:solidFill>
                  <a:srgbClr val="333333"/>
                </a:solidFill>
              </a:endParaRPr>
            </a:p>
          </p:txBody>
        </p:sp>
        <p:sp>
          <p:nvSpPr>
            <p:cNvPr id="7" name="Rectangle 17"/>
            <p:cNvSpPr>
              <a:spLocks noChangeArrowheads="1"/>
            </p:cNvSpPr>
            <p:nvPr/>
          </p:nvSpPr>
          <p:spPr bwMode="auto">
            <a:xfrm>
              <a:off x="3845" y="2426"/>
              <a:ext cx="817" cy="11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defTabSz="685800" eaLnBrk="1" hangingPunct="1">
                <a:spcBef>
                  <a:spcPct val="50000"/>
                </a:spcBef>
                <a:defRPr/>
              </a:pPr>
              <a:r>
                <a:rPr lang="fa" altLang="en-US" sz="1125" b="1" i="1" kern="0">
                  <a:solidFill>
                    <a:srgbClr val="000000"/>
                  </a:solidFill>
                  <a:latin typeface="Arial" panose="020B0604020202020204" pitchFamily="34" charset="0"/>
                </a:rPr>
                <a:t>1. شناسایی</a:t>
              </a:r>
              <a:endParaRPr lang="en-US" altLang="en-US" sz="1800" kern="0">
                <a:solidFill>
                  <a:srgbClr val="333333"/>
                </a:solidFill>
              </a:endParaRPr>
            </a:p>
          </p:txBody>
        </p:sp>
        <p:sp>
          <p:nvSpPr>
            <p:cNvPr id="8" name="Rectangle 18"/>
            <p:cNvSpPr>
              <a:spLocks noChangeArrowheads="1"/>
            </p:cNvSpPr>
            <p:nvPr/>
          </p:nvSpPr>
          <p:spPr bwMode="auto">
            <a:xfrm>
              <a:off x="3723" y="3492"/>
              <a:ext cx="1044" cy="18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defTabSz="685800" eaLnBrk="1" hangingPunct="1">
                <a:spcBef>
                  <a:spcPct val="50000"/>
                </a:spcBef>
                <a:defRPr/>
              </a:pPr>
              <a:endParaRPr lang="en-US" altLang="en-US" sz="1800" kern="0">
                <a:solidFill>
                  <a:srgbClr val="333333"/>
                </a:solidFill>
              </a:endParaRPr>
            </a:p>
          </p:txBody>
        </p:sp>
        <p:sp>
          <p:nvSpPr>
            <p:cNvPr id="9" name="Rectangle 19"/>
            <p:cNvSpPr>
              <a:spLocks noChangeArrowheads="1"/>
            </p:cNvSpPr>
            <p:nvPr/>
          </p:nvSpPr>
          <p:spPr bwMode="auto">
            <a:xfrm>
              <a:off x="3883" y="3508"/>
              <a:ext cx="768" cy="11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defTabSz="685800" eaLnBrk="1" hangingPunct="1">
                <a:spcBef>
                  <a:spcPct val="50000"/>
                </a:spcBef>
                <a:defRPr/>
              </a:pPr>
              <a:r>
                <a:rPr lang="fa" altLang="en-US" sz="1125" b="1" i="1" kern="0">
                  <a:solidFill>
                    <a:srgbClr val="000000"/>
                  </a:solidFill>
                  <a:latin typeface="Arial" panose="020B0604020202020204" pitchFamily="34" charset="0"/>
                </a:rPr>
                <a:t>2. فرمولاسیون</a:t>
              </a:r>
              <a:endParaRPr lang="en-US" altLang="en-US" sz="1800" kern="0">
                <a:solidFill>
                  <a:srgbClr val="333333"/>
                </a:solidFill>
              </a:endParaRPr>
            </a:p>
          </p:txBody>
        </p:sp>
        <p:sp>
          <p:nvSpPr>
            <p:cNvPr id="10" name="Rectangle 20"/>
            <p:cNvSpPr>
              <a:spLocks noChangeArrowheads="1"/>
            </p:cNvSpPr>
            <p:nvPr/>
          </p:nvSpPr>
          <p:spPr bwMode="auto">
            <a:xfrm>
              <a:off x="1895" y="2418"/>
              <a:ext cx="1044" cy="18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defTabSz="685800" eaLnBrk="1" hangingPunct="1">
                <a:spcBef>
                  <a:spcPct val="50000"/>
                </a:spcBef>
                <a:defRPr/>
              </a:pPr>
              <a:endParaRPr lang="en-US" altLang="en-US" sz="1800" kern="0">
                <a:solidFill>
                  <a:srgbClr val="333333"/>
                </a:solidFill>
              </a:endParaRPr>
            </a:p>
          </p:txBody>
        </p:sp>
        <p:sp>
          <p:nvSpPr>
            <p:cNvPr id="11" name="Rectangle 21"/>
            <p:cNvSpPr>
              <a:spLocks noChangeArrowheads="1"/>
            </p:cNvSpPr>
            <p:nvPr/>
          </p:nvSpPr>
          <p:spPr bwMode="auto">
            <a:xfrm>
              <a:off x="2093" y="2433"/>
              <a:ext cx="687" cy="11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defTabSz="685800" eaLnBrk="1" hangingPunct="1">
                <a:spcBef>
                  <a:spcPct val="50000"/>
                </a:spcBef>
                <a:defRPr/>
              </a:pPr>
              <a:r>
                <a:rPr lang="fa" altLang="en-US" sz="1125" b="1" i="1" kern="0">
                  <a:solidFill>
                    <a:srgbClr val="000000"/>
                  </a:solidFill>
                  <a:latin typeface="Arial" panose="020B0604020202020204" pitchFamily="34" charset="0"/>
                </a:rPr>
                <a:t>4. ارزیابی</a:t>
              </a:r>
              <a:endParaRPr lang="en-US" altLang="en-US" sz="1800" kern="0">
                <a:solidFill>
                  <a:srgbClr val="333333"/>
                </a:solidFill>
              </a:endParaRPr>
            </a:p>
          </p:txBody>
        </p:sp>
        <p:sp>
          <p:nvSpPr>
            <p:cNvPr id="12" name="Rectangle 22"/>
            <p:cNvSpPr>
              <a:spLocks noChangeArrowheads="1"/>
            </p:cNvSpPr>
            <p:nvPr/>
          </p:nvSpPr>
          <p:spPr bwMode="auto">
            <a:xfrm>
              <a:off x="1941" y="3561"/>
              <a:ext cx="1043" cy="18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defTabSz="685800" eaLnBrk="1" hangingPunct="1">
                <a:spcBef>
                  <a:spcPct val="50000"/>
                </a:spcBef>
                <a:defRPr/>
              </a:pPr>
              <a:endParaRPr lang="en-US" altLang="en-US" sz="1800" kern="0">
                <a:solidFill>
                  <a:srgbClr val="333333"/>
                </a:solidFill>
              </a:endParaRPr>
            </a:p>
          </p:txBody>
        </p:sp>
        <p:sp>
          <p:nvSpPr>
            <p:cNvPr id="13" name="Rectangle 23"/>
            <p:cNvSpPr>
              <a:spLocks noChangeArrowheads="1"/>
            </p:cNvSpPr>
            <p:nvPr/>
          </p:nvSpPr>
          <p:spPr bwMode="auto">
            <a:xfrm>
              <a:off x="2001" y="3576"/>
              <a:ext cx="947" cy="11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defTabSz="685800" eaLnBrk="1" hangingPunct="1">
                <a:spcBef>
                  <a:spcPct val="50000"/>
                </a:spcBef>
                <a:defRPr/>
              </a:pPr>
              <a:r>
                <a:rPr lang="fa" altLang="en-US" sz="1125" b="1" i="1" kern="0">
                  <a:solidFill>
                    <a:srgbClr val="000000"/>
                  </a:solidFill>
                  <a:latin typeface="Arial" panose="020B0604020202020204" pitchFamily="34" charset="0"/>
                </a:rPr>
                <a:t>3. اجرا</a:t>
              </a:r>
              <a:endParaRPr lang="en-US" altLang="en-US" sz="1800" kern="0">
                <a:solidFill>
                  <a:srgbClr val="333333"/>
                </a:solidFill>
              </a:endParaRPr>
            </a:p>
          </p:txBody>
        </p:sp>
        <p:sp>
          <p:nvSpPr>
            <p:cNvPr id="14" name="Rectangle 24"/>
            <p:cNvSpPr>
              <a:spLocks noChangeArrowheads="1"/>
            </p:cNvSpPr>
            <p:nvPr/>
          </p:nvSpPr>
          <p:spPr bwMode="auto">
            <a:xfrm>
              <a:off x="912" y="3782"/>
              <a:ext cx="1044" cy="18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defTabSz="685800" eaLnBrk="1" hangingPunct="1">
                <a:spcBef>
                  <a:spcPct val="50000"/>
                </a:spcBef>
                <a:defRPr/>
              </a:pPr>
              <a:endParaRPr lang="en-US" altLang="en-US" sz="1800" kern="0">
                <a:solidFill>
                  <a:srgbClr val="333333"/>
                </a:solidFill>
              </a:endParaRPr>
            </a:p>
          </p:txBody>
        </p:sp>
        <p:sp>
          <p:nvSpPr>
            <p:cNvPr id="15" name="Rectangle 25"/>
            <p:cNvSpPr>
              <a:spLocks noChangeArrowheads="1"/>
            </p:cNvSpPr>
            <p:nvPr/>
          </p:nvSpPr>
          <p:spPr bwMode="auto">
            <a:xfrm>
              <a:off x="1110" y="3797"/>
              <a:ext cx="793" cy="11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defTabSz="685800" eaLnBrk="1" hangingPunct="1">
                <a:spcBef>
                  <a:spcPct val="50000"/>
                </a:spcBef>
                <a:defRPr/>
              </a:pPr>
              <a:r>
                <a:rPr lang="fa" altLang="en-US" sz="1125" b="1" i="1" kern="0" dirty="0">
                  <a:solidFill>
                    <a:srgbClr val="000000"/>
                  </a:solidFill>
                  <a:latin typeface="Arial" panose="020B0604020202020204" pitchFamily="34" charset="0"/>
                </a:rPr>
                <a:t>3.a. نظارت بر</a:t>
              </a:r>
              <a:endParaRPr lang="en-US" altLang="en-US" sz="1800" kern="0" dirty="0">
                <a:solidFill>
                  <a:srgbClr val="333333"/>
                </a:solidFill>
              </a:endParaRPr>
            </a:p>
          </p:txBody>
        </p:sp>
        <p:sp>
          <p:nvSpPr>
            <p:cNvPr id="16" name="Freeform 26"/>
            <p:cNvSpPr>
              <a:spLocks/>
            </p:cNvSpPr>
            <p:nvPr/>
          </p:nvSpPr>
          <p:spPr bwMode="auto">
            <a:xfrm>
              <a:off x="1499" y="4003"/>
              <a:ext cx="175" cy="160"/>
            </a:xfrm>
            <a:custGeom>
              <a:avLst/>
              <a:gdLst>
                <a:gd name="T0" fmla="*/ 38 w 175"/>
                <a:gd name="T1" fmla="*/ 160 h 160"/>
                <a:gd name="T2" fmla="*/ 0 w 175"/>
                <a:gd name="T3" fmla="*/ 8 h 160"/>
                <a:gd name="T4" fmla="*/ 175 w 175"/>
                <a:gd name="T5" fmla="*/ 0 h 160"/>
                <a:gd name="T6" fmla="*/ 38 w 175"/>
                <a:gd name="T7" fmla="*/ 160 h 1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5"/>
                <a:gd name="T13" fmla="*/ 0 h 160"/>
                <a:gd name="T14" fmla="*/ 175 w 175"/>
                <a:gd name="T15" fmla="*/ 160 h 1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5" h="160">
                  <a:moveTo>
                    <a:pt x="38" y="160"/>
                  </a:moveTo>
                  <a:lnTo>
                    <a:pt x="0" y="8"/>
                  </a:lnTo>
                  <a:lnTo>
                    <a:pt x="175" y="0"/>
                  </a:lnTo>
                  <a:lnTo>
                    <a:pt x="38" y="160"/>
                  </a:lnTo>
                  <a:close/>
                </a:path>
              </a:pathLst>
            </a:custGeom>
            <a:grpFill/>
            <a:ln w="1270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defTabSz="685800" eaLnBrk="1" hangingPunct="1">
                <a:spcBef>
                  <a:spcPct val="50000"/>
                </a:spcBef>
                <a:defRPr/>
              </a:pPr>
              <a:endParaRPr lang="en-US" altLang="en-US" sz="1800" kern="0">
                <a:solidFill>
                  <a:srgbClr val="333333"/>
                </a:solidFill>
              </a:endParaRPr>
            </a:p>
          </p:txBody>
        </p:sp>
        <p:sp>
          <p:nvSpPr>
            <p:cNvPr id="17" name="Freeform 27"/>
            <p:cNvSpPr>
              <a:spLocks/>
            </p:cNvSpPr>
            <p:nvPr/>
          </p:nvSpPr>
          <p:spPr bwMode="auto">
            <a:xfrm>
              <a:off x="2169" y="3355"/>
              <a:ext cx="160" cy="130"/>
            </a:xfrm>
            <a:custGeom>
              <a:avLst/>
              <a:gdLst>
                <a:gd name="T0" fmla="*/ 84 w 160"/>
                <a:gd name="T1" fmla="*/ 0 h 130"/>
                <a:gd name="T2" fmla="*/ 160 w 160"/>
                <a:gd name="T3" fmla="*/ 130 h 130"/>
                <a:gd name="T4" fmla="*/ 0 w 160"/>
                <a:gd name="T5" fmla="*/ 107 h 130"/>
                <a:gd name="T6" fmla="*/ 84 w 160"/>
                <a:gd name="T7" fmla="*/ 0 h 1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0"/>
                <a:gd name="T13" fmla="*/ 0 h 130"/>
                <a:gd name="T14" fmla="*/ 160 w 160"/>
                <a:gd name="T15" fmla="*/ 130 h 1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0" h="130">
                  <a:moveTo>
                    <a:pt x="84" y="0"/>
                  </a:moveTo>
                  <a:lnTo>
                    <a:pt x="160" y="130"/>
                  </a:lnTo>
                  <a:lnTo>
                    <a:pt x="0" y="107"/>
                  </a:lnTo>
                  <a:lnTo>
                    <a:pt x="8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defTabSz="685800" eaLnBrk="1" hangingPunct="1">
                <a:spcBef>
                  <a:spcPct val="50000"/>
                </a:spcBef>
                <a:defRPr/>
              </a:pPr>
              <a:endParaRPr lang="en-US" altLang="en-US" sz="1800" kern="0">
                <a:solidFill>
                  <a:srgbClr val="333333"/>
                </a:solidFill>
              </a:endParaRPr>
            </a:p>
          </p:txBody>
        </p:sp>
      </p:grp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628969" y="1790542"/>
            <a:ext cx="577215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defTabSz="685800" eaLnBrk="1" hangingPunct="1">
              <a:spcBef>
                <a:spcPct val="50000"/>
              </a:spcBef>
              <a:defRPr/>
            </a:pPr>
            <a:r>
              <a:rPr lang="fa" altLang="en-US" sz="2100" kern="0" dirty="0">
                <a:solidFill>
                  <a:srgbClr val="333333"/>
                </a:solidFill>
              </a:rPr>
              <a:t>ابتدا پروژه را شناسایی می کند، سپس </a:t>
            </a:r>
            <a:r>
              <a:rPr lang="fa" altLang="en-US" sz="2100" kern="0" dirty="0">
                <a:solidFill>
                  <a:srgbClr val="333333"/>
                </a:solidFill>
                <a:latin typeface="Times New Roman" panose="02020603050405020304" pitchFamily="18" charset="0"/>
              </a:rPr>
              <a:t>…</a:t>
            </a:r>
            <a:r>
              <a:rPr lang="fa" altLang="en-US" sz="2100" kern="0" dirty="0">
                <a:solidFill>
                  <a:srgbClr val="333333"/>
                </a:solidFill>
              </a:rPr>
              <a:t> 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49E7C2D-4A7B-45AF-A46D-75EF34A438CE}"/>
              </a:ext>
            </a:extLst>
          </p:cNvPr>
          <p:cNvSpPr txBox="1"/>
          <p:nvPr/>
        </p:nvSpPr>
        <p:spPr>
          <a:xfrm>
            <a:off x="2414542" y="3325953"/>
            <a:ext cx="137237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ps-PK" dirty="0"/>
              <a:t>ارزیابی</a:t>
            </a:r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B30184B-C5B9-4F23-A683-1A46E9A1F31F}"/>
              </a:ext>
            </a:extLst>
          </p:cNvPr>
          <p:cNvSpPr txBox="1"/>
          <p:nvPr/>
        </p:nvSpPr>
        <p:spPr>
          <a:xfrm>
            <a:off x="5455646" y="3325953"/>
            <a:ext cx="94547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prs-AF" dirty="0"/>
              <a:t>معرفت</a:t>
            </a:r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A3BF557-FE25-457C-BC76-F18865188899}"/>
              </a:ext>
            </a:extLst>
          </p:cNvPr>
          <p:cNvSpPr txBox="1"/>
          <p:nvPr/>
        </p:nvSpPr>
        <p:spPr>
          <a:xfrm rot="171881">
            <a:off x="5477206" y="5138148"/>
            <a:ext cx="115383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ps-PK" dirty="0"/>
              <a:t> </a:t>
            </a:r>
            <a:r>
              <a:rPr lang="prs-AF" dirty="0"/>
              <a:t>فرمول بندی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CB2F59D-CA50-4B5C-9AE4-F968023838E9}"/>
              </a:ext>
            </a:extLst>
          </p:cNvPr>
          <p:cNvSpPr txBox="1"/>
          <p:nvPr/>
        </p:nvSpPr>
        <p:spPr>
          <a:xfrm>
            <a:off x="2500950" y="5283144"/>
            <a:ext cx="99257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prs-AF" dirty="0"/>
              <a:t>پیاده سازی</a:t>
            </a:r>
            <a:endParaRPr lang="en-US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0206A8A-CBD9-4AE8-8474-50A0625119C2}"/>
              </a:ext>
            </a:extLst>
          </p:cNvPr>
          <p:cNvSpPr txBox="1"/>
          <p:nvPr/>
        </p:nvSpPr>
        <p:spPr>
          <a:xfrm>
            <a:off x="1682158" y="5638748"/>
            <a:ext cx="112562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3.a. </a:t>
            </a:r>
            <a:r>
              <a:rPr lang="prs-AF" dirty="0"/>
              <a:t>نظارت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0102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2743200"/>
            <a:ext cx="7845552" cy="1371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a" sz="8800" b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prs-AF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2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تشکر از </a:t>
            </a:r>
            <a:r>
              <a:rPr lang="fa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prs-AF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1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توجه شما</a:t>
            </a:r>
            <a:endParaRPr lang="fa" sz="8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1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762000" y="1524000"/>
            <a:ext cx="7620000" cy="47244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buFontTx/>
              <a:buNone/>
              <a:defRPr/>
            </a:pPr>
            <a:r>
              <a:rPr lang="fa" altLang="en-US" sz="2400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گزارش سالانه</a:t>
            </a:r>
          </a:p>
          <a:p>
            <a:pPr marL="57150" indent="-57150" algn="r" rtl="1">
              <a:buFontTx/>
              <a:buNone/>
              <a:defRPr/>
            </a:pPr>
            <a:r>
              <a:rPr lang="fa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گزارش داوطلبانه صادر شده توسط یک بنیاد یا شرکت برای ارائه </a:t>
            </a:r>
            <a:r>
              <a:rPr lang="prs-AF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اطلاعات</a:t>
            </a:r>
            <a:r>
              <a:rPr lang="fa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مالی و شرح فعالیت های اعطای کمک مالی آن.</a:t>
            </a:r>
            <a:endParaRPr lang="en-US" altLang="en-US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  <a:defRPr/>
            </a:pPr>
            <a:r>
              <a:rPr lang="fa" altLang="en-US" sz="2400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دارایی های</a:t>
            </a:r>
          </a:p>
          <a:p>
            <a:pPr marL="0" indent="0" algn="r" rtl="1">
              <a:buNone/>
              <a:defRPr/>
            </a:pPr>
            <a:r>
              <a:rPr lang="fa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مقدار سرمایه یا اصل - پول، سهام، اوراق قرضه، املاک یا سایر منابع - که توسط یک بنیاد یا برنامه </a:t>
            </a:r>
            <a:r>
              <a:rPr lang="prs-AF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اهدایی</a:t>
            </a:r>
            <a:r>
              <a:rPr lang="fa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شرکت کنترل می شود.</a:t>
            </a:r>
          </a:p>
          <a:p>
            <a:pPr algn="r" rtl="1">
              <a:buFontTx/>
              <a:buNone/>
              <a:defRPr/>
            </a:pPr>
            <a:r>
              <a:rPr lang="fa" altLang="en-US" sz="2400" b="1" u="sng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چاپ پروپوزال تجاری</a:t>
            </a:r>
          </a:p>
          <a:p>
            <a:pPr marL="0" indent="0" algn="r" rtl="1">
              <a:buNone/>
              <a:defRPr/>
            </a:pPr>
            <a:r>
              <a:rPr lang="fa" altLang="en-US" sz="24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عمل تهیه یک درخواست (پیشنهاد) در زمینه مرتبط با تجارت.</a:t>
            </a:r>
          </a:p>
          <a:p>
            <a:pPr marL="0" indent="0" algn="just">
              <a:buNone/>
              <a:defRPr/>
            </a:pP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  <a:defRPr/>
            </a:pPr>
            <a:endParaRPr lang="en-US" altLang="en-US" sz="2400" b="1" dirty="0">
              <a:solidFill>
                <a:srgbClr val="863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  <a:defRPr/>
            </a:pPr>
            <a:endParaRPr lang="en-US" altLang="en-US" sz="2400" b="1" dirty="0">
              <a:solidFill>
                <a:srgbClr val="863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990600" y="533400"/>
            <a:ext cx="7315200" cy="5143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a" altLang="en-US" sz="3600" dirty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برخی از اصطلاحات مهم</a:t>
            </a:r>
          </a:p>
        </p:txBody>
      </p:sp>
    </p:spTree>
    <p:extLst>
      <p:ext uri="{BB962C8B-B14F-4D97-AF65-F5344CB8AC3E}">
        <p14:creationId xmlns:p14="http://schemas.microsoft.com/office/powerpoint/2010/main" val="1667750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 bwMode="auto">
          <a:xfrm>
            <a:off x="800100" y="1600200"/>
            <a:ext cx="7543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63774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63774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63774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 rtl="1">
              <a:buNone/>
              <a:defRPr/>
            </a:pPr>
            <a:r>
              <a:rPr lang="prs-AF" altLang="en-US" sz="2400" b="1" u="sng" kern="0" dirty="0">
                <a:solidFill>
                  <a:prstClr val="black"/>
                </a:solidFill>
                <a:latin typeface="Times New Roman"/>
              </a:rPr>
              <a:t>مستفید</a:t>
            </a:r>
            <a:endParaRPr lang="fa" altLang="en-US" sz="2400" b="1" u="sng" kern="0" dirty="0">
              <a:solidFill>
                <a:prstClr val="black"/>
              </a:solidFill>
              <a:latin typeface="Times New Roman"/>
            </a:endParaRPr>
          </a:p>
          <a:p>
            <a:pPr marL="0" indent="0" algn="r" rtl="1">
              <a:buNone/>
              <a:defRPr/>
            </a:pPr>
            <a:r>
              <a:rPr lang="fa" altLang="en-US" sz="2400" kern="0" dirty="0">
                <a:solidFill>
                  <a:prstClr val="black"/>
                </a:solidFill>
                <a:latin typeface="Times New Roman"/>
              </a:rPr>
              <a:t>در اصطلاح بشردوستانه، دریافت کننده کمک</a:t>
            </a:r>
            <a:r>
              <a:rPr lang="prs-AF" altLang="en-US" sz="2400" kern="0" dirty="0">
                <a:solidFill>
                  <a:prstClr val="black"/>
                </a:solidFill>
                <a:latin typeface="Times New Roman"/>
              </a:rPr>
              <a:t> </a:t>
            </a:r>
            <a:r>
              <a:rPr lang="fa" altLang="en-US" sz="2400" kern="0" dirty="0">
                <a:solidFill>
                  <a:prstClr val="black"/>
                </a:solidFill>
                <a:latin typeface="Times New Roman"/>
              </a:rPr>
              <a:t>مالی که از یک بنیاد یا برنامه </a:t>
            </a:r>
            <a:r>
              <a:rPr lang="prs-AF" altLang="en-US" sz="2400" kern="0" dirty="0">
                <a:solidFill>
                  <a:prstClr val="black"/>
                </a:solidFill>
                <a:latin typeface="Times New Roman"/>
              </a:rPr>
              <a:t>اهدای</a:t>
            </a:r>
            <a:r>
              <a:rPr lang="fa" altLang="en-US" sz="2400" kern="0" dirty="0">
                <a:solidFill>
                  <a:prstClr val="black"/>
                </a:solidFill>
                <a:latin typeface="Times New Roman"/>
              </a:rPr>
              <a:t> شرکتی </a:t>
            </a:r>
            <a:r>
              <a:rPr lang="prs-AF" altLang="en-US" sz="2400" kern="0" dirty="0">
                <a:solidFill>
                  <a:prstClr val="black"/>
                </a:solidFill>
                <a:latin typeface="Times New Roman"/>
              </a:rPr>
              <a:t>کمک</a:t>
            </a:r>
            <a:r>
              <a:rPr lang="fa" altLang="en-US" sz="2400" kern="0" dirty="0">
                <a:solidFill>
                  <a:prstClr val="black"/>
                </a:solidFill>
                <a:latin typeface="Times New Roman"/>
              </a:rPr>
              <a:t> دریافت می کند، </a:t>
            </a:r>
            <a:r>
              <a:rPr lang="prs-AF" altLang="en-US" sz="2400" kern="0" dirty="0">
                <a:solidFill>
                  <a:prstClr val="black"/>
                </a:solidFill>
                <a:latin typeface="Times New Roman"/>
              </a:rPr>
              <a:t>مسفید</a:t>
            </a:r>
            <a:r>
              <a:rPr lang="fa" altLang="en-US" sz="2400" kern="0" dirty="0">
                <a:solidFill>
                  <a:prstClr val="black"/>
                </a:solidFill>
                <a:latin typeface="Times New Roman"/>
              </a:rPr>
              <a:t> است، اگرچه جامعه نیز از آن سود می برد.</a:t>
            </a:r>
            <a:endParaRPr lang="en-US" altLang="en-US" sz="2400" b="1" kern="0" dirty="0">
              <a:solidFill>
                <a:prstClr val="black"/>
              </a:solidFill>
              <a:latin typeface="Times New Roman"/>
            </a:endParaRPr>
          </a:p>
          <a:p>
            <a:pPr marL="0" indent="0" algn="r" rtl="1">
              <a:buNone/>
              <a:defRPr/>
            </a:pPr>
            <a:r>
              <a:rPr lang="prs-AF" altLang="en-US" sz="2400" b="1" u="sng" kern="0" dirty="0">
                <a:solidFill>
                  <a:prstClr val="black"/>
                </a:solidFill>
                <a:latin typeface="Times New Roman"/>
              </a:rPr>
              <a:t>قسمت‌های استاندارد</a:t>
            </a:r>
            <a:endParaRPr lang="en-US" altLang="en-US" sz="2400" b="1" u="sng" kern="0" dirty="0">
              <a:solidFill>
                <a:prstClr val="black"/>
              </a:solidFill>
              <a:latin typeface="Times New Roman"/>
            </a:endParaRPr>
          </a:p>
          <a:p>
            <a:pPr marL="0" indent="0" algn="r" rtl="1">
              <a:buNone/>
              <a:defRPr/>
            </a:pPr>
            <a:r>
              <a:rPr lang="prs-AF" altLang="en-US" sz="2400" kern="0" dirty="0">
                <a:solidFill>
                  <a:prstClr val="black"/>
                </a:solidFill>
                <a:latin typeface="Times New Roman"/>
              </a:rPr>
              <a:t>آن بخش‌های یک پیشنهاد که استاندارد بوده و از یک سند دیگر گرفته شده</a:t>
            </a:r>
            <a:r>
              <a:rPr lang="en-US" altLang="en-US" sz="2400" kern="0" dirty="0">
                <a:solidFill>
                  <a:prstClr val="black"/>
                </a:solidFill>
                <a:latin typeface="Times New Roman"/>
              </a:rPr>
              <a:t> </a:t>
            </a:r>
            <a:r>
              <a:rPr lang="prs-AF" altLang="en-US" sz="2400" kern="0" dirty="0">
                <a:solidFill>
                  <a:prstClr val="black"/>
                </a:solidFill>
                <a:latin typeface="Times New Roman"/>
              </a:rPr>
              <a:t>‌اند، مانند بیانیه</a:t>
            </a:r>
            <a:r>
              <a:rPr lang="ps-PK" altLang="en-US" sz="2400" kern="0" dirty="0">
                <a:solidFill>
                  <a:prstClr val="black"/>
                </a:solidFill>
                <a:latin typeface="Times New Roman"/>
              </a:rPr>
              <a:t> ای </a:t>
            </a:r>
            <a:r>
              <a:rPr lang="prs-AF" altLang="en-US" sz="2400" kern="0" dirty="0">
                <a:solidFill>
                  <a:prstClr val="black"/>
                </a:solidFill>
                <a:latin typeface="Times New Roman"/>
              </a:rPr>
              <a:t>اقدام مثبت، مشخصات نهادی، هزینه‌های غیرمستقیم مذاکره شده</a:t>
            </a:r>
            <a:r>
              <a:rPr lang="fa" altLang="en-US" sz="2400" kern="0" dirty="0">
                <a:solidFill>
                  <a:prstClr val="black"/>
                </a:solidFill>
                <a:latin typeface="Times New Roman"/>
              </a:rPr>
              <a:t>.</a:t>
            </a:r>
            <a:endParaRPr lang="en-US" altLang="en-US" sz="2400" b="1" kern="0" dirty="0">
              <a:solidFill>
                <a:prstClr val="black"/>
              </a:solidFill>
              <a:latin typeface="Times New Roman"/>
            </a:endParaRPr>
          </a:p>
          <a:p>
            <a:pPr algn="r" rtl="1">
              <a:buFontTx/>
              <a:buNone/>
              <a:defRPr/>
            </a:pPr>
            <a:r>
              <a:rPr lang="fa" altLang="en-US" sz="2400" b="1" u="sng" kern="0" dirty="0">
                <a:solidFill>
                  <a:prstClr val="black"/>
                </a:solidFill>
                <a:latin typeface="Times New Roman"/>
              </a:rPr>
              <a:t>قرارداد</a:t>
            </a:r>
          </a:p>
          <a:p>
            <a:pPr marL="0" indent="0" algn="r" rtl="1">
              <a:buNone/>
              <a:defRPr/>
            </a:pPr>
            <a:r>
              <a:rPr lang="prs-AF" altLang="en-US" sz="2400" kern="0" dirty="0">
                <a:solidFill>
                  <a:prstClr val="black"/>
                </a:solidFill>
                <a:latin typeface="Times New Roman"/>
              </a:rPr>
              <a:t>یک توافق ملزم بین دو یا چند طرف (یا افراد)؛ یک توافق تدارکاتی</a:t>
            </a:r>
            <a:endParaRPr lang="en-US" sz="2400" kern="0" dirty="0">
              <a:solidFill>
                <a:prstClr val="black"/>
              </a:solidFill>
              <a:latin typeface="Times New Roman"/>
            </a:endParaRPr>
          </a:p>
          <a:p>
            <a:pPr marL="0" indent="0" algn="justLow">
              <a:buNone/>
              <a:defRPr/>
            </a:pPr>
            <a:endParaRPr lang="en-US" sz="2400" kern="0" dirty="0">
              <a:solidFill>
                <a:prstClr val="black"/>
              </a:solidFill>
              <a:latin typeface="Times New Roman"/>
            </a:endParaRPr>
          </a:p>
          <a:p>
            <a:pPr algn="justLow">
              <a:defRPr/>
            </a:pPr>
            <a:endParaRPr lang="en-US" sz="2400" kern="0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219200" y="381000"/>
            <a:ext cx="7239000" cy="5143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a" altLang="en-US" sz="3600" dirty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برخی از اصطلاحات مهم</a:t>
            </a:r>
          </a:p>
        </p:txBody>
      </p:sp>
    </p:spTree>
    <p:extLst>
      <p:ext uri="{BB962C8B-B14F-4D97-AF65-F5344CB8AC3E}">
        <p14:creationId xmlns:p14="http://schemas.microsoft.com/office/powerpoint/2010/main" val="3007043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 bwMode="auto">
          <a:xfrm>
            <a:off x="685800" y="1447801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63774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63774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63774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r" rtl="1">
              <a:buFontTx/>
              <a:buNone/>
              <a:defRPr/>
            </a:pPr>
            <a:r>
              <a:rPr lang="prs-AF" altLang="en-US" sz="2400" b="1" u="sng" kern="0" dirty="0">
                <a:solidFill>
                  <a:prstClr val="black"/>
                </a:solidFill>
                <a:latin typeface="Times New Roman"/>
              </a:rPr>
              <a:t>هزینه-منافع</a:t>
            </a:r>
            <a:endParaRPr lang="ps-PK" altLang="en-US" sz="2400" b="1" u="sng" kern="0" dirty="0">
              <a:solidFill>
                <a:prstClr val="black"/>
              </a:solidFill>
              <a:latin typeface="Times New Roman"/>
            </a:endParaRPr>
          </a:p>
          <a:p>
            <a:pPr algn="r" rtl="1">
              <a:buFontTx/>
              <a:buNone/>
              <a:defRPr/>
            </a:pPr>
            <a:r>
              <a:rPr lang="prs-AF" altLang="en-US" sz="2400" kern="0" dirty="0">
                <a:solidFill>
                  <a:prstClr val="black"/>
                </a:solidFill>
                <a:latin typeface="Times New Roman"/>
              </a:rPr>
              <a:t>در ساده ترین حالت، این به معنی نگرانی برای بدست آوردن بیشترین و بهترین خدمات با کمترین هزینه است</a:t>
            </a:r>
            <a:r>
              <a:rPr lang="fa" altLang="en-US" sz="2400" kern="0" dirty="0">
                <a:solidFill>
                  <a:prstClr val="black"/>
                </a:solidFill>
                <a:latin typeface="Times New Roman"/>
              </a:rPr>
              <a:t>.</a:t>
            </a:r>
            <a:endParaRPr lang="en-US" altLang="en-US" sz="2400" b="1" kern="0" dirty="0">
              <a:solidFill>
                <a:prstClr val="black"/>
              </a:solidFill>
              <a:latin typeface="Times New Roman"/>
            </a:endParaRPr>
          </a:p>
          <a:p>
            <a:pPr marL="0" indent="0" algn="r" rtl="1">
              <a:buNone/>
              <a:defRPr/>
            </a:pPr>
            <a:r>
              <a:rPr lang="fa" altLang="en-US" sz="2400" b="1" u="sng" kern="0" dirty="0">
                <a:solidFill>
                  <a:prstClr val="black"/>
                </a:solidFill>
                <a:latin typeface="Times New Roman"/>
              </a:rPr>
              <a:t>محصول</a:t>
            </a:r>
          </a:p>
          <a:p>
            <a:pPr marL="0" lvl="1" indent="0" algn="r" rtl="1">
              <a:buNone/>
              <a:defRPr/>
            </a:pPr>
            <a:r>
              <a:rPr lang="fa" altLang="en-US" sz="2400" kern="0" dirty="0">
                <a:solidFill>
                  <a:prstClr val="black"/>
                </a:solidFill>
                <a:latin typeface="Times New Roman"/>
              </a:rPr>
              <a:t>C = زمینه</a:t>
            </a:r>
          </a:p>
          <a:p>
            <a:pPr marL="0" lvl="1" indent="0" algn="r" rtl="1">
              <a:buNone/>
              <a:defRPr/>
            </a:pPr>
            <a:r>
              <a:rPr lang="fa" altLang="en-US" sz="2400" kern="0" dirty="0">
                <a:solidFill>
                  <a:prstClr val="black"/>
                </a:solidFill>
                <a:latin typeface="Times New Roman"/>
              </a:rPr>
              <a:t>R = </a:t>
            </a:r>
            <a:r>
              <a:rPr lang="prs-AF" altLang="en-US" sz="2400" kern="0" dirty="0">
                <a:solidFill>
                  <a:prstClr val="black"/>
                </a:solidFill>
                <a:latin typeface="Times New Roman"/>
              </a:rPr>
              <a:t>مرتبط بودن (</a:t>
            </a:r>
            <a:r>
              <a:rPr lang="ps-PK" altLang="en-US" sz="2400" kern="0" dirty="0">
                <a:solidFill>
                  <a:prstClr val="black"/>
                </a:solidFill>
                <a:latin typeface="Times New Roman"/>
              </a:rPr>
              <a:t>زمینه</a:t>
            </a:r>
            <a:r>
              <a:rPr lang="prs-AF" altLang="en-US" sz="2400" kern="0" dirty="0">
                <a:solidFill>
                  <a:prstClr val="black"/>
                </a:solidFill>
                <a:latin typeface="Times New Roman"/>
              </a:rPr>
              <a:t> برای شما و اهدا کننده)</a:t>
            </a:r>
            <a:r>
              <a:rPr lang="ps-PK" altLang="en-US" sz="2400" kern="0" dirty="0">
                <a:solidFill>
                  <a:prstClr val="black"/>
                </a:solidFill>
                <a:latin typeface="Times New Roman"/>
              </a:rPr>
              <a:t>.</a:t>
            </a:r>
            <a:endParaRPr lang="fa" altLang="en-US" sz="2400" kern="0" dirty="0">
              <a:solidFill>
                <a:prstClr val="black"/>
              </a:solidFill>
              <a:latin typeface="Times New Roman"/>
            </a:endParaRPr>
          </a:p>
          <a:p>
            <a:pPr marL="0" lvl="1" indent="0" algn="r" rtl="1">
              <a:buNone/>
              <a:defRPr/>
            </a:pPr>
            <a:r>
              <a:rPr lang="fa" altLang="en-US" sz="2400" kern="0" dirty="0">
                <a:solidFill>
                  <a:prstClr val="black"/>
                </a:solidFill>
                <a:latin typeface="Times New Roman"/>
              </a:rPr>
              <a:t>O = اهداف</a:t>
            </a:r>
          </a:p>
          <a:p>
            <a:pPr marL="0" lvl="1" indent="0" algn="r" rtl="1">
              <a:buNone/>
              <a:defRPr/>
            </a:pPr>
            <a:r>
              <a:rPr lang="fa" altLang="en-US" sz="2400" kern="0" dirty="0">
                <a:solidFill>
                  <a:prstClr val="black"/>
                </a:solidFill>
                <a:latin typeface="Times New Roman"/>
              </a:rPr>
              <a:t>P = </a:t>
            </a:r>
            <a:r>
              <a:rPr lang="prs-AF" altLang="en-US" sz="2400" kern="0" dirty="0">
                <a:solidFill>
                  <a:prstClr val="black"/>
                </a:solidFill>
                <a:latin typeface="Times New Roman"/>
              </a:rPr>
              <a:t>روند</a:t>
            </a:r>
            <a:endParaRPr lang="ps-PK" altLang="en-US" sz="2400" kern="0" dirty="0">
              <a:solidFill>
                <a:prstClr val="black"/>
              </a:solidFill>
              <a:latin typeface="Times New Roman"/>
            </a:endParaRPr>
          </a:p>
          <a:p>
            <a:pPr marL="0" lvl="1" indent="0" algn="r" rtl="1">
              <a:buNone/>
              <a:defRPr/>
            </a:pPr>
            <a:r>
              <a:rPr lang="fa" altLang="en-US" sz="2400" b="1" u="sng" kern="0" dirty="0">
                <a:solidFill>
                  <a:prstClr val="black"/>
                </a:solidFill>
                <a:latin typeface="Times New Roman"/>
              </a:rPr>
              <a:t>پشتیبانی سرمایه</a:t>
            </a:r>
          </a:p>
          <a:p>
            <a:pPr marL="0" lvl="1" indent="0" algn="r" rtl="1">
              <a:buNone/>
              <a:defRPr/>
            </a:pPr>
            <a:r>
              <a:rPr lang="fa" altLang="en-US" sz="2400" kern="0" dirty="0">
                <a:solidFill>
                  <a:prstClr val="black"/>
                </a:solidFill>
                <a:latin typeface="Times New Roman"/>
              </a:rPr>
              <a:t>وجوهی که برای مقاصد وقفی، ساختمان ها، ساخت و سازها یا تجهیزات فراهم می شود.</a:t>
            </a:r>
            <a:endParaRPr lang="en-US" sz="1800" kern="0" dirty="0">
              <a:solidFill>
                <a:prstClr val="black"/>
              </a:solidFill>
              <a:latin typeface="Times New Roman"/>
            </a:endParaRPr>
          </a:p>
          <a:p>
            <a:pPr marL="0" lvl="1" indent="0" algn="just">
              <a:buNone/>
              <a:defRPr/>
            </a:pPr>
            <a:endParaRPr lang="en-US" sz="1800" kern="0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295400" y="381000"/>
            <a:ext cx="7467600" cy="5143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a" altLang="en-US" dirty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برخی از اصطلاحات مهم</a:t>
            </a:r>
          </a:p>
        </p:txBody>
      </p:sp>
    </p:spTree>
    <p:extLst>
      <p:ext uri="{BB962C8B-B14F-4D97-AF65-F5344CB8AC3E}">
        <p14:creationId xmlns:p14="http://schemas.microsoft.com/office/powerpoint/2010/main" val="2296044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 bwMode="auto">
          <a:xfrm>
            <a:off x="990600" y="1676400"/>
            <a:ext cx="76200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63774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63774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63774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 rtl="1">
              <a:buNone/>
              <a:defRPr/>
            </a:pPr>
            <a:r>
              <a:rPr lang="prs-AF" altLang="en-US" sz="2400" b="1" u="sng" kern="0" dirty="0">
                <a:solidFill>
                  <a:prstClr val="black"/>
                </a:solidFill>
                <a:latin typeface="Times New Roman"/>
              </a:rPr>
              <a:t>بودجه های احتمالی</a:t>
            </a:r>
            <a:endParaRPr lang="ps-PK" altLang="en-US" sz="2400" b="1" u="sng" kern="0" dirty="0">
              <a:solidFill>
                <a:prstClr val="black"/>
              </a:solidFill>
              <a:latin typeface="Times New Roman"/>
            </a:endParaRPr>
          </a:p>
          <a:p>
            <a:pPr marL="0" indent="0" algn="r" rtl="1">
              <a:buNone/>
              <a:defRPr/>
            </a:pPr>
            <a:r>
              <a:rPr lang="ps-PK" altLang="en-US" sz="2400" kern="0" dirty="0">
                <a:solidFill>
                  <a:prstClr val="black"/>
                </a:solidFill>
                <a:latin typeface="Times New Roman"/>
              </a:rPr>
              <a:t>کمک مالی</a:t>
            </a:r>
            <a:r>
              <a:rPr lang="prs-AF" altLang="en-US" sz="2400" kern="0" dirty="0">
                <a:solidFill>
                  <a:prstClr val="black"/>
                </a:solidFill>
                <a:latin typeface="Times New Roman"/>
              </a:rPr>
              <a:t> ب</a:t>
            </a:r>
            <a:r>
              <a:rPr lang="ps-PK" altLang="en-US" sz="2400" kern="0" dirty="0">
                <a:solidFill>
                  <a:prstClr val="black"/>
                </a:solidFill>
                <a:latin typeface="Times New Roman"/>
              </a:rPr>
              <a:t>ه</a:t>
            </a:r>
            <a:r>
              <a:rPr lang="prs-AF" altLang="en-US" sz="2400" kern="0" dirty="0">
                <a:solidFill>
                  <a:prstClr val="black"/>
                </a:solidFill>
                <a:latin typeface="Times New Roman"/>
              </a:rPr>
              <a:t> یک شرط ارائه م</a:t>
            </a:r>
            <a:r>
              <a:rPr lang="ps-PK" altLang="en-US" sz="2400" kern="0" dirty="0">
                <a:solidFill>
                  <a:prstClr val="black"/>
                </a:solidFill>
                <a:latin typeface="Times New Roman"/>
              </a:rPr>
              <a:t>یشود</a:t>
            </a:r>
            <a:r>
              <a:rPr lang="prs-AF" altLang="en-US" sz="2400" kern="0" dirty="0">
                <a:solidFill>
                  <a:prstClr val="black"/>
                </a:solidFill>
                <a:latin typeface="Times New Roman"/>
              </a:rPr>
              <a:t> - باید قبل از واجد شرایط شدن برای پول، مقررات معینی را رعایت کنید</a:t>
            </a:r>
            <a:r>
              <a:rPr lang="fa" altLang="en-US" sz="2400" kern="0" dirty="0">
                <a:solidFill>
                  <a:prstClr val="black"/>
                </a:solidFill>
                <a:latin typeface="Times New Roman"/>
              </a:rPr>
              <a:t>.</a:t>
            </a:r>
          </a:p>
          <a:p>
            <a:pPr marL="0" indent="0" algn="r" rtl="1">
              <a:buNone/>
              <a:defRPr/>
            </a:pPr>
            <a:endParaRPr lang="en-US" sz="1400" b="1" u="sng" kern="0" dirty="0">
              <a:solidFill>
                <a:prstClr val="black"/>
              </a:solidFill>
              <a:latin typeface="Times New Roman"/>
            </a:endParaRPr>
          </a:p>
          <a:p>
            <a:pPr marL="0" indent="0" algn="r" rtl="1">
              <a:buNone/>
              <a:defRPr/>
            </a:pPr>
            <a:r>
              <a:rPr lang="fa" sz="2400" b="1" u="sng" kern="0" dirty="0">
                <a:solidFill>
                  <a:prstClr val="black"/>
                </a:solidFill>
                <a:latin typeface="Times New Roman"/>
              </a:rPr>
              <a:t>مقاله مفهومی</a:t>
            </a:r>
            <a:r>
              <a:rPr lang="en-US" sz="2400" b="1" u="sng" kern="0" dirty="0">
                <a:solidFill>
                  <a:prstClr val="black"/>
                </a:solidFill>
                <a:latin typeface="Times New Roman"/>
              </a:rPr>
              <a:t>(Concept Paper)</a:t>
            </a:r>
            <a:endParaRPr lang="fa" sz="2400" b="1" u="sng" kern="0" dirty="0">
              <a:solidFill>
                <a:prstClr val="black"/>
              </a:solidFill>
              <a:latin typeface="Times New Roman"/>
            </a:endParaRPr>
          </a:p>
          <a:p>
            <a:pPr marL="0" indent="0" algn="r" rtl="1">
              <a:buNone/>
              <a:defRPr/>
            </a:pPr>
            <a:r>
              <a:rPr lang="fa" sz="2400" b="1" kern="0" dirty="0">
                <a:solidFill>
                  <a:prstClr val="black"/>
                </a:solidFill>
                <a:latin typeface="Times New Roman"/>
              </a:rPr>
              <a:t> </a:t>
            </a:r>
            <a:r>
              <a:rPr lang="prs-AF" sz="2400" kern="0" dirty="0">
                <a:solidFill>
                  <a:prstClr val="black"/>
                </a:solidFill>
                <a:latin typeface="Times New Roman"/>
              </a:rPr>
              <a:t>یک نسخه اولیه و کوتاه از پیشنهاد پروژه شما، مشابه یک پیشنهاد اولیه</a:t>
            </a:r>
            <a:r>
              <a:rPr lang="en-US" sz="2400" kern="0" dirty="0">
                <a:solidFill>
                  <a:prstClr val="black"/>
                </a:solidFill>
                <a:latin typeface="Times New Roman"/>
              </a:rPr>
              <a:t>.</a:t>
            </a:r>
            <a:endParaRPr lang="fa" sz="2400" kern="0" dirty="0">
              <a:solidFill>
                <a:prstClr val="black"/>
              </a:solidFill>
              <a:latin typeface="Times New Roman"/>
            </a:endParaRPr>
          </a:p>
          <a:p>
            <a:pPr marL="0" indent="0" algn="r" rtl="1">
              <a:lnSpc>
                <a:spcPct val="150000"/>
              </a:lnSpc>
              <a:buNone/>
              <a:defRPr/>
            </a:pPr>
            <a:endParaRPr lang="en-US" sz="900" b="1" u="sng" kern="0" dirty="0">
              <a:solidFill>
                <a:prstClr val="black"/>
              </a:solidFill>
              <a:latin typeface="Times New Roman"/>
            </a:endParaRPr>
          </a:p>
          <a:p>
            <a:pPr marL="0" indent="0" algn="r" rtl="1">
              <a:buNone/>
              <a:defRPr/>
            </a:pPr>
            <a:r>
              <a:rPr lang="prs-AF" sz="2400" b="1" u="sng" kern="0" dirty="0">
                <a:solidFill>
                  <a:prstClr val="black"/>
                </a:solidFill>
                <a:latin typeface="Times New Roman"/>
              </a:rPr>
              <a:t>هزینه‌های مشترک</a:t>
            </a:r>
            <a:endParaRPr lang="en-US" sz="2400" b="1" u="sng" kern="0" dirty="0">
              <a:solidFill>
                <a:prstClr val="black"/>
              </a:solidFill>
              <a:latin typeface="Times New Roman"/>
            </a:endParaRPr>
          </a:p>
          <a:p>
            <a:pPr marL="0" indent="0" algn="r" rtl="1">
              <a:buNone/>
              <a:defRPr/>
            </a:pPr>
            <a:r>
              <a:rPr lang="prs-AF" sz="2400" kern="0" dirty="0">
                <a:solidFill>
                  <a:prstClr val="black"/>
                </a:solidFill>
                <a:latin typeface="Times New Roman"/>
              </a:rPr>
              <a:t>کمک مالی یک نهاد به پروژه ای که عمدتاً از طریق کمک مالی یا قرارداد حمایت می شود</a:t>
            </a:r>
            <a:r>
              <a:rPr lang="fa" sz="2400" kern="0" dirty="0">
                <a:solidFill>
                  <a:prstClr val="black"/>
                </a:solidFill>
                <a:latin typeface="Times New Roman"/>
              </a:rPr>
              <a:t>.</a:t>
            </a:r>
          </a:p>
          <a:p>
            <a:pPr>
              <a:defRPr/>
            </a:pPr>
            <a:endParaRPr lang="en-US" sz="2400" kern="0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990600" y="381000"/>
            <a:ext cx="7315200" cy="5143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a" altLang="en-US" sz="3600" dirty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برخی از اصطلاحات مهم</a:t>
            </a:r>
          </a:p>
        </p:txBody>
      </p:sp>
    </p:spTree>
    <p:extLst>
      <p:ext uri="{BB962C8B-B14F-4D97-AF65-F5344CB8AC3E}">
        <p14:creationId xmlns:p14="http://schemas.microsoft.com/office/powerpoint/2010/main" val="406011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 bwMode="auto">
          <a:xfrm>
            <a:off x="609600" y="1447800"/>
            <a:ext cx="8155822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63774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63774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63774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r" rtl="1">
              <a:lnSpc>
                <a:spcPct val="150000"/>
              </a:lnSpc>
              <a:buFontTx/>
              <a:buNone/>
              <a:defRPr/>
            </a:pPr>
            <a:r>
              <a:rPr lang="ps-PK" sz="2400" b="1" u="sng" kern="0" dirty="0">
                <a:solidFill>
                  <a:prstClr val="black"/>
                </a:solidFill>
                <a:latin typeface="Times New Roman"/>
              </a:rPr>
              <a:t>مهلت</a:t>
            </a:r>
            <a:endParaRPr lang="fa" sz="2400" b="1" u="sng" kern="0" dirty="0">
              <a:solidFill>
                <a:prstClr val="black"/>
              </a:solidFill>
              <a:latin typeface="Times New Roman"/>
            </a:endParaRPr>
          </a:p>
          <a:p>
            <a:pPr algn="r" rtl="1">
              <a:buFontTx/>
              <a:buNone/>
              <a:defRPr/>
            </a:pPr>
            <a:r>
              <a:rPr lang="prs-AF" sz="2400" kern="0" dirty="0">
                <a:solidFill>
                  <a:prstClr val="black"/>
                </a:solidFill>
                <a:latin typeface="Times New Roman"/>
              </a:rPr>
              <a:t>تاریخ مقرر یک پیشنهاد</a:t>
            </a:r>
            <a:r>
              <a:rPr lang="fa" sz="2400" kern="0" dirty="0">
                <a:solidFill>
                  <a:prstClr val="black"/>
                </a:solidFill>
                <a:latin typeface="Times New Roman"/>
              </a:rPr>
              <a:t>.</a:t>
            </a:r>
          </a:p>
          <a:p>
            <a:pPr marL="0" lvl="1" indent="0" algn="r" rtl="1">
              <a:buNone/>
              <a:defRPr/>
            </a:pPr>
            <a:r>
              <a:rPr lang="prs-AF" sz="2400" kern="0" dirty="0">
                <a:solidFill>
                  <a:prstClr val="black"/>
                </a:solidFill>
                <a:latin typeface="Times New Roman"/>
              </a:rPr>
              <a:t>تاریخ مهلت به دو شکل است</a:t>
            </a:r>
            <a:r>
              <a:rPr lang="fa" sz="2400" kern="0" dirty="0">
                <a:solidFill>
                  <a:prstClr val="black"/>
                </a:solidFill>
                <a:latin typeface="Times New Roman"/>
              </a:rPr>
              <a:t>. یک مهلت رسید و یک مهلت </a:t>
            </a:r>
            <a:r>
              <a:rPr lang="prs-AF" sz="2400" kern="0" dirty="0">
                <a:solidFill>
                  <a:prstClr val="black"/>
                </a:solidFill>
                <a:latin typeface="Times New Roman"/>
              </a:rPr>
              <a:t>ارسال</a:t>
            </a:r>
            <a:r>
              <a:rPr lang="fa" sz="2400" kern="0" dirty="0">
                <a:solidFill>
                  <a:prstClr val="black"/>
                </a:solidFill>
                <a:latin typeface="Times New Roman"/>
              </a:rPr>
              <a:t>. </a:t>
            </a:r>
            <a:r>
              <a:rPr lang="ps-AF" sz="2400" kern="0" dirty="0">
                <a:solidFill>
                  <a:prstClr val="black"/>
                </a:solidFill>
                <a:latin typeface="Times New Roman"/>
              </a:rPr>
              <a:t>مطمئن شوید که کدام یک از این دو نوع مهلت را باید رعایت کنید</a:t>
            </a:r>
            <a:endParaRPr lang="en-US" sz="2400" kern="0" dirty="0">
              <a:solidFill>
                <a:prstClr val="black"/>
              </a:solidFill>
              <a:latin typeface="Times New Roman"/>
            </a:endParaRPr>
          </a:p>
          <a:p>
            <a:pPr marL="0" indent="0" algn="r" rtl="1">
              <a:buNone/>
              <a:defRPr/>
            </a:pPr>
            <a:r>
              <a:rPr lang="prs-AF" sz="2400" b="1" u="sng" kern="0" dirty="0">
                <a:solidFill>
                  <a:prstClr val="black"/>
                </a:solidFill>
                <a:latin typeface="Times New Roman"/>
              </a:rPr>
              <a:t>هزینه های مستقیم</a:t>
            </a:r>
            <a:endParaRPr lang="en-US" sz="2400" b="1" u="sng" kern="0" dirty="0">
              <a:solidFill>
                <a:prstClr val="black"/>
              </a:solidFill>
              <a:latin typeface="Times New Roman"/>
            </a:endParaRPr>
          </a:p>
          <a:p>
            <a:pPr marL="0" indent="0" algn="r" rtl="1">
              <a:buNone/>
              <a:defRPr/>
            </a:pPr>
            <a:r>
              <a:rPr lang="prs-AF" sz="2400" kern="0" dirty="0">
                <a:solidFill>
                  <a:prstClr val="black"/>
                </a:solidFill>
                <a:latin typeface="Times New Roman"/>
              </a:rPr>
              <a:t>هزینه‌های تولید شده توسط یک پروژه قراردادی،</a:t>
            </a:r>
            <a:r>
              <a:rPr lang="en-US" sz="2400" kern="0" dirty="0">
                <a:solidFill>
                  <a:prstClr val="black"/>
                </a:solidFill>
                <a:latin typeface="Times New Roman"/>
              </a:rPr>
              <a:t> </a:t>
            </a:r>
            <a:r>
              <a:rPr lang="prs-AF" sz="2400" kern="0" dirty="0">
                <a:solidFill>
                  <a:prstClr val="black"/>
                </a:solidFill>
                <a:latin typeface="Times New Roman"/>
              </a:rPr>
              <a:t>شامل حقوق ها</a:t>
            </a:r>
            <a:r>
              <a:rPr lang="fa" sz="2400" kern="0" dirty="0">
                <a:solidFill>
                  <a:prstClr val="black"/>
                </a:solidFill>
                <a:latin typeface="Times New Roman"/>
              </a:rPr>
              <a:t>، </a:t>
            </a:r>
            <a:r>
              <a:rPr lang="prs-AF" sz="2400" kern="0" dirty="0">
                <a:solidFill>
                  <a:prstClr val="black"/>
                </a:solidFill>
                <a:latin typeface="Times New Roman"/>
              </a:rPr>
              <a:t>اجاره ها</a:t>
            </a:r>
            <a:r>
              <a:rPr lang="fa" sz="2400" kern="0" dirty="0">
                <a:solidFill>
                  <a:prstClr val="black"/>
                </a:solidFill>
                <a:latin typeface="Times New Roman"/>
              </a:rPr>
              <a:t>، هزینه مواد برای پروژه، سفر، </a:t>
            </a:r>
            <a:r>
              <a:rPr lang="prs-AF" sz="2400" kern="0" dirty="0">
                <a:solidFill>
                  <a:prstClr val="black"/>
                </a:solidFill>
                <a:latin typeface="Times New Roman"/>
              </a:rPr>
              <a:t>زمان کامپیوتری</a:t>
            </a:r>
            <a:r>
              <a:rPr lang="en-US" sz="2400" kern="0" dirty="0">
                <a:solidFill>
                  <a:prstClr val="black"/>
                </a:solidFill>
                <a:latin typeface="Times New Roman"/>
              </a:rPr>
              <a:t> </a:t>
            </a:r>
            <a:r>
              <a:rPr lang="fa" sz="2400" kern="0" dirty="0">
                <a:solidFill>
                  <a:prstClr val="black"/>
                </a:solidFill>
                <a:latin typeface="Times New Roman"/>
              </a:rPr>
              <a:t>و غیره.</a:t>
            </a:r>
          </a:p>
          <a:p>
            <a:pPr marL="0" indent="0" algn="r" rtl="1">
              <a:buNone/>
              <a:defRPr/>
            </a:pPr>
            <a:r>
              <a:rPr lang="prs-AF" altLang="en-US" sz="2400" b="1" u="sng" kern="0" dirty="0">
                <a:solidFill>
                  <a:prstClr val="black"/>
                </a:solidFill>
                <a:latin typeface="Times New Roman"/>
              </a:rPr>
              <a:t>روش های جمع آوری اطلاعات</a:t>
            </a:r>
          </a:p>
          <a:p>
            <a:pPr marL="0" indent="0" algn="r" rtl="1">
              <a:buNone/>
              <a:defRPr/>
            </a:pPr>
            <a:r>
              <a:rPr lang="prs-AF" altLang="en-US" sz="2400" kern="0" dirty="0">
                <a:solidFill>
                  <a:prstClr val="black"/>
                </a:solidFill>
                <a:latin typeface="Times New Roman"/>
              </a:rPr>
              <a:t>سیستم هایی که معمولاً در ابتدای یک پروژه برای پیگیری عملیات پروژه ایجاد می شود تا بتوان بعد از آن</a:t>
            </a:r>
            <a:r>
              <a:rPr lang="en-US" altLang="en-US" sz="2400" kern="0" dirty="0">
                <a:solidFill>
                  <a:prstClr val="black"/>
                </a:solidFill>
                <a:latin typeface="Times New Roman"/>
              </a:rPr>
              <a:t> </a:t>
            </a:r>
            <a:r>
              <a:rPr lang="prs-AF" altLang="en-US" sz="2400" kern="0" dirty="0">
                <a:solidFill>
                  <a:prstClr val="black"/>
                </a:solidFill>
                <a:latin typeface="Times New Roman"/>
              </a:rPr>
              <a:t>تاثیر گذاری و کارایی آن را تحلیل کرد.</a:t>
            </a:r>
          </a:p>
          <a:p>
            <a:pPr marL="0" indent="0" algn="r" rtl="1">
              <a:buNone/>
              <a:defRPr/>
            </a:pPr>
            <a:r>
              <a:rPr lang="fa" altLang="en-US" sz="2400" kern="0" dirty="0">
                <a:solidFill>
                  <a:prstClr val="black"/>
                </a:solidFill>
                <a:latin typeface="Times New Roman"/>
              </a:rPr>
              <a:t>.</a:t>
            </a:r>
          </a:p>
          <a:p>
            <a:pPr marL="0" indent="0" algn="r" rtl="1">
              <a:buNone/>
              <a:defRPr/>
            </a:pPr>
            <a:endParaRPr lang="en-US" sz="2400" kern="0" dirty="0">
              <a:solidFill>
                <a:prstClr val="black"/>
              </a:solidFill>
              <a:latin typeface="Times New Roman"/>
            </a:endParaRPr>
          </a:p>
          <a:p>
            <a:pPr marL="0" indent="0" algn="r" rtl="1">
              <a:buNone/>
              <a:defRPr/>
            </a:pPr>
            <a:endParaRPr lang="en-US" sz="2400" kern="0" dirty="0">
              <a:solidFill>
                <a:prstClr val="black"/>
              </a:solidFill>
              <a:latin typeface="Times New Roman"/>
            </a:endParaRPr>
          </a:p>
          <a:p>
            <a:pPr marL="0" indent="0" algn="r" rtl="1">
              <a:buNone/>
              <a:defRPr/>
            </a:pPr>
            <a:endParaRPr lang="en-US" sz="2400" kern="0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371600" y="381000"/>
            <a:ext cx="7162800" cy="5143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a" altLang="en-US" dirty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برخی از اصطلاحات مهم</a:t>
            </a:r>
          </a:p>
        </p:txBody>
      </p:sp>
    </p:spTree>
    <p:extLst>
      <p:ext uri="{BB962C8B-B14F-4D97-AF65-F5344CB8AC3E}">
        <p14:creationId xmlns:p14="http://schemas.microsoft.com/office/powerpoint/2010/main" val="1707658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762000" y="1447800"/>
            <a:ext cx="745807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63774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63774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63774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r" rtl="1">
              <a:lnSpc>
                <a:spcPct val="150000"/>
              </a:lnSpc>
              <a:buFontTx/>
              <a:buNone/>
              <a:defRPr/>
            </a:pPr>
            <a:r>
              <a:rPr lang="fa" altLang="en-US" sz="2400" b="1" u="sng" kern="0" dirty="0">
                <a:solidFill>
                  <a:prstClr val="black"/>
                </a:solidFill>
                <a:latin typeface="Times New Roman"/>
              </a:rPr>
              <a:t>هزینه</a:t>
            </a:r>
            <a:r>
              <a:rPr lang="en-US" altLang="en-US" sz="2400" b="1" u="sng" kern="0" dirty="0">
                <a:solidFill>
                  <a:prstClr val="black"/>
                </a:solidFill>
                <a:latin typeface="Times New Roman"/>
              </a:rPr>
              <a:t> </a:t>
            </a:r>
            <a:r>
              <a:rPr lang="fa" altLang="en-US" sz="2400" b="1" u="sng" kern="0" dirty="0">
                <a:solidFill>
                  <a:prstClr val="black"/>
                </a:solidFill>
                <a:latin typeface="Times New Roman"/>
              </a:rPr>
              <a:t>های مستقیم</a:t>
            </a:r>
          </a:p>
          <a:p>
            <a:pPr marL="0" indent="0" algn="r" rtl="1">
              <a:buNone/>
              <a:defRPr/>
            </a:pPr>
            <a:r>
              <a:rPr lang="fa" altLang="en-US" sz="2400" kern="0" dirty="0">
                <a:solidFill>
                  <a:prstClr val="black"/>
                </a:solidFill>
                <a:latin typeface="Times New Roman"/>
              </a:rPr>
              <a:t>هزینه‌های مشخص و قابل شناسایی</a:t>
            </a:r>
            <a:r>
              <a:rPr lang="en-US" altLang="en-US" sz="2400" kern="0" dirty="0">
                <a:solidFill>
                  <a:prstClr val="black"/>
                </a:solidFill>
                <a:latin typeface="Times New Roman"/>
              </a:rPr>
              <a:t> </a:t>
            </a:r>
            <a:r>
              <a:rPr lang="ps-PK" altLang="en-US" sz="2400" kern="0" dirty="0">
                <a:solidFill>
                  <a:prstClr val="black"/>
                </a:solidFill>
                <a:latin typeface="Times New Roman"/>
              </a:rPr>
              <a:t>برای</a:t>
            </a:r>
            <a:r>
              <a:rPr lang="fa" altLang="en-US" sz="2400" kern="0" dirty="0">
                <a:solidFill>
                  <a:prstClr val="black"/>
                </a:solidFill>
                <a:latin typeface="Times New Roman"/>
              </a:rPr>
              <a:t> اجرای یک پروژه با حمایت مالی مانند </a:t>
            </a:r>
            <a:r>
              <a:rPr lang="prs-AF" altLang="en-US" sz="2400" kern="0" dirty="0">
                <a:solidFill>
                  <a:prstClr val="black"/>
                </a:solidFill>
                <a:latin typeface="Times New Roman"/>
              </a:rPr>
              <a:t>کارمندان</a:t>
            </a:r>
            <a:r>
              <a:rPr lang="fa" altLang="en-US" sz="2400" kern="0" dirty="0">
                <a:solidFill>
                  <a:prstClr val="black"/>
                </a:solidFill>
                <a:latin typeface="Times New Roman"/>
              </a:rPr>
              <a:t>، سفر، خرید و اجاره تجهیزات، لوازم مصرفی و اجا</a:t>
            </a:r>
            <a:r>
              <a:rPr lang="prs-AF" altLang="en-US" sz="2400" kern="0" dirty="0">
                <a:solidFill>
                  <a:prstClr val="black"/>
                </a:solidFill>
                <a:latin typeface="Times New Roman"/>
              </a:rPr>
              <a:t>ریی نیاز است</a:t>
            </a:r>
            <a:r>
              <a:rPr lang="fa" altLang="en-US" sz="2400" kern="0" dirty="0">
                <a:solidFill>
                  <a:prstClr val="black"/>
                </a:solidFill>
                <a:latin typeface="Times New Roman"/>
              </a:rPr>
              <a:t>.</a:t>
            </a:r>
            <a:endParaRPr lang="en-US" altLang="en-US" sz="2400" b="1" kern="0" dirty="0">
              <a:solidFill>
                <a:prstClr val="black"/>
              </a:solidFill>
              <a:latin typeface="Times New Roman"/>
            </a:endParaRPr>
          </a:p>
          <a:p>
            <a:pPr marL="0" indent="0" algn="r" rtl="1">
              <a:lnSpc>
                <a:spcPct val="150000"/>
              </a:lnSpc>
              <a:buNone/>
              <a:defRPr/>
            </a:pPr>
            <a:r>
              <a:rPr lang="prs-AF" altLang="en-US" sz="2400" b="1" u="sng" kern="0" dirty="0">
                <a:solidFill>
                  <a:prstClr val="black"/>
                </a:solidFill>
                <a:latin typeface="Times New Roman"/>
              </a:rPr>
              <a:t>بودجه</a:t>
            </a:r>
            <a:r>
              <a:rPr lang="fa" altLang="en-US" sz="2400" b="1" u="sng" kern="0" dirty="0">
                <a:solidFill>
                  <a:prstClr val="black"/>
                </a:solidFill>
                <a:latin typeface="Times New Roman"/>
              </a:rPr>
              <a:t> اختیاری</a:t>
            </a:r>
          </a:p>
          <a:p>
            <a:pPr marL="0" indent="0" algn="r" rtl="1">
              <a:buNone/>
              <a:defRPr/>
            </a:pPr>
            <a:r>
              <a:rPr lang="fa" altLang="en-US" sz="2400" kern="0" dirty="0">
                <a:solidFill>
                  <a:prstClr val="black"/>
                </a:solidFill>
                <a:latin typeface="Times New Roman"/>
              </a:rPr>
              <a:t>کمک‌های </a:t>
            </a:r>
            <a:r>
              <a:rPr lang="prs-AF" altLang="en-US" sz="2400" kern="0" dirty="0">
                <a:solidFill>
                  <a:prstClr val="black"/>
                </a:solidFill>
                <a:latin typeface="Times New Roman"/>
              </a:rPr>
              <a:t>مالی</a:t>
            </a:r>
            <a:r>
              <a:rPr lang="fa" altLang="en-US" sz="2400" kern="0" dirty="0">
                <a:solidFill>
                  <a:prstClr val="black"/>
                </a:solidFill>
                <a:latin typeface="Times New Roman"/>
              </a:rPr>
              <a:t> که بر اساس قضاوت سرمایه‌گذار تخصیص می‌یابد نه بر اساس دستورالعمل‌های از پیش تعیین‌شده یا مجموعه‌ای از معیارها.</a:t>
            </a:r>
          </a:p>
          <a:p>
            <a:pPr marL="0" indent="0" algn="r" rtl="1">
              <a:buNone/>
              <a:defRPr/>
            </a:pPr>
            <a:r>
              <a:rPr lang="ps-PK" altLang="en-US" sz="2400" b="1" u="sng" kern="0" dirty="0">
                <a:solidFill>
                  <a:prstClr val="black"/>
                </a:solidFill>
                <a:latin typeface="Times New Roman"/>
              </a:rPr>
              <a:t>هزینه ها</a:t>
            </a:r>
            <a:endParaRPr lang="en-US" altLang="en-US" sz="2400" b="1" u="sng" kern="0" dirty="0">
              <a:solidFill>
                <a:prstClr val="black"/>
              </a:solidFill>
              <a:latin typeface="Times New Roman"/>
            </a:endParaRPr>
          </a:p>
          <a:p>
            <a:pPr marL="0" indent="0" algn="r" rtl="1">
              <a:buNone/>
              <a:defRPr/>
            </a:pPr>
            <a:r>
              <a:rPr lang="fa" altLang="en-US" sz="2400" b="1" kern="0" dirty="0">
                <a:solidFill>
                  <a:prstClr val="black"/>
                </a:solidFill>
                <a:latin typeface="Times New Roman"/>
              </a:rPr>
              <a:t> </a:t>
            </a:r>
            <a:r>
              <a:rPr lang="fa" altLang="en-US" sz="2400" kern="0" dirty="0">
                <a:solidFill>
                  <a:prstClr val="black"/>
                </a:solidFill>
                <a:latin typeface="Times New Roman"/>
              </a:rPr>
              <a:t>همچنین به عنوان مقاله بحث، پیشنهاد یا پیش درخواست نیز شناخته می شود.</a:t>
            </a:r>
          </a:p>
          <a:p>
            <a:pPr marL="0" indent="0" algn="r" rtl="1">
              <a:buNone/>
              <a:defRPr/>
            </a:pPr>
            <a:endParaRPr lang="en-US" altLang="en-US" sz="2400" kern="0" dirty="0">
              <a:solidFill>
                <a:prstClr val="black"/>
              </a:solidFill>
              <a:latin typeface="Times New Roman"/>
            </a:endParaRPr>
          </a:p>
          <a:p>
            <a:pPr marL="0" indent="0" algn="r" rtl="1">
              <a:buNone/>
              <a:defRPr/>
            </a:pPr>
            <a:endParaRPr lang="en-US" altLang="en-US" sz="2400" kern="0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95400" y="457200"/>
            <a:ext cx="7229475" cy="5143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a" altLang="en-US" sz="3600" dirty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برخی از اصطلاحات مهم</a:t>
            </a:r>
          </a:p>
        </p:txBody>
      </p:sp>
    </p:spTree>
    <p:extLst>
      <p:ext uri="{BB962C8B-B14F-4D97-AF65-F5344CB8AC3E}">
        <p14:creationId xmlns:p14="http://schemas.microsoft.com/office/powerpoint/2010/main" val="3320449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 bwMode="auto">
          <a:xfrm>
            <a:off x="609600" y="1447800"/>
            <a:ext cx="7565433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63774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63774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63774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 rtl="1">
              <a:buNone/>
              <a:defRPr/>
            </a:pPr>
            <a:r>
              <a:rPr lang="fa" altLang="en-US" sz="2400" b="1" u="sng" kern="0" dirty="0">
                <a:solidFill>
                  <a:prstClr val="black"/>
                </a:solidFill>
                <a:latin typeface="Times New Roman"/>
              </a:rPr>
              <a:t>هزینه های غیرمستقیم</a:t>
            </a:r>
          </a:p>
          <a:p>
            <a:pPr marL="0" indent="0" algn="r" rtl="1">
              <a:buNone/>
              <a:defRPr/>
            </a:pPr>
            <a:r>
              <a:rPr lang="fa" altLang="en-US" sz="2400" kern="0" dirty="0">
                <a:solidFill>
                  <a:prstClr val="black"/>
                </a:solidFill>
                <a:latin typeface="Times New Roman"/>
              </a:rPr>
              <a:t>دسته بندی بودجه ای که هزینه های اداری عمومی مانند اجاره ساختمان و سفرهای عمومی محلی را پوشش می دهد.</a:t>
            </a:r>
          </a:p>
          <a:p>
            <a:pPr marL="0" lvl="1" indent="0" algn="r" rtl="1">
              <a:buNone/>
              <a:defRPr/>
            </a:pPr>
            <a:r>
              <a:rPr lang="fa" altLang="en-US" sz="2400" kern="0" dirty="0">
                <a:solidFill>
                  <a:prstClr val="black"/>
                </a:solidFill>
                <a:latin typeface="Times New Roman"/>
              </a:rPr>
              <a:t>هزینه های غیرمستقیم معمولاً به عنوان </a:t>
            </a:r>
            <a:r>
              <a:rPr lang="prs-AF" altLang="en-US" sz="2400" kern="0" dirty="0">
                <a:solidFill>
                  <a:prstClr val="black"/>
                </a:solidFill>
                <a:latin typeface="Times New Roman"/>
              </a:rPr>
              <a:t>یک</a:t>
            </a:r>
            <a:r>
              <a:rPr lang="en-US" altLang="en-US" sz="2400" kern="0" dirty="0">
                <a:solidFill>
                  <a:prstClr val="black"/>
                </a:solidFill>
                <a:latin typeface="Times New Roman"/>
              </a:rPr>
              <a:t> </a:t>
            </a:r>
            <a:r>
              <a:rPr lang="fa" altLang="en-US" sz="2400" kern="0" dirty="0">
                <a:solidFill>
                  <a:prstClr val="black"/>
                </a:solidFill>
                <a:latin typeface="Times New Roman"/>
              </a:rPr>
              <a:t>درصد ثابتی از بودجه یا دسته </a:t>
            </a:r>
            <a:r>
              <a:rPr lang="prs-AF" altLang="en-US" sz="2400" kern="0" dirty="0">
                <a:solidFill>
                  <a:prstClr val="black"/>
                </a:solidFill>
                <a:latin typeface="Times New Roman"/>
              </a:rPr>
              <a:t>کارمندان</a:t>
            </a:r>
            <a:r>
              <a:rPr lang="en-US" altLang="en-US" sz="2400" kern="0" dirty="0">
                <a:solidFill>
                  <a:prstClr val="black"/>
                </a:solidFill>
                <a:latin typeface="Times New Roman"/>
              </a:rPr>
              <a:t> </a:t>
            </a:r>
            <a:r>
              <a:rPr lang="fa" altLang="en-US" sz="2400" kern="0" dirty="0">
                <a:solidFill>
                  <a:prstClr val="black"/>
                </a:solidFill>
                <a:latin typeface="Times New Roman"/>
              </a:rPr>
              <a:t>به تنهایی محاسبه می شود.</a:t>
            </a:r>
            <a:endParaRPr lang="en-US" altLang="en-US" sz="2400" b="1" kern="0" dirty="0">
              <a:solidFill>
                <a:prstClr val="black"/>
              </a:solidFill>
              <a:latin typeface="Times New Roman"/>
            </a:endParaRPr>
          </a:p>
          <a:p>
            <a:pPr marL="0" indent="0" algn="r" rtl="1">
              <a:lnSpc>
                <a:spcPct val="150000"/>
              </a:lnSpc>
              <a:buNone/>
              <a:defRPr/>
            </a:pPr>
            <a:r>
              <a:rPr lang="fa" altLang="en-US" sz="2400" b="1" u="sng" kern="0" dirty="0">
                <a:solidFill>
                  <a:prstClr val="black"/>
                </a:solidFill>
                <a:latin typeface="Times New Roman"/>
              </a:rPr>
              <a:t>شاخص ها</a:t>
            </a:r>
          </a:p>
          <a:p>
            <a:pPr marL="0" indent="0" algn="r" rtl="1">
              <a:buNone/>
              <a:defRPr/>
            </a:pPr>
            <a:r>
              <a:rPr lang="fa" altLang="en-US" sz="2400" kern="0" dirty="0">
                <a:solidFill>
                  <a:prstClr val="black"/>
                </a:solidFill>
                <a:latin typeface="Times New Roman"/>
              </a:rPr>
              <a:t>شاخص ها نشانه ها یا معیارهایی هستند که بر اساس آنها می توان پیشرفت را ارزیابی کرد.</a:t>
            </a:r>
            <a:endParaRPr lang="en-US" sz="2400" b="1" kern="0" dirty="0">
              <a:solidFill>
                <a:prstClr val="black"/>
              </a:solidFill>
              <a:latin typeface="Times New Roman"/>
            </a:endParaRPr>
          </a:p>
          <a:p>
            <a:pPr marL="0" indent="0" algn="r" rtl="1">
              <a:lnSpc>
                <a:spcPct val="150000"/>
              </a:lnSpc>
              <a:buNone/>
              <a:defRPr/>
            </a:pPr>
            <a:r>
              <a:rPr lang="prs-AF" altLang="en-US" sz="2400" b="1" u="sng" kern="0" dirty="0">
                <a:solidFill>
                  <a:prstClr val="black"/>
                </a:solidFill>
                <a:latin typeface="Times New Roman"/>
              </a:rPr>
              <a:t>غیر نقدی</a:t>
            </a:r>
            <a:endParaRPr lang="fa" altLang="en-US" sz="2400" b="1" u="sng" kern="0" dirty="0">
              <a:solidFill>
                <a:prstClr val="black"/>
              </a:solidFill>
              <a:latin typeface="Times New Roman"/>
            </a:endParaRPr>
          </a:p>
          <a:p>
            <a:pPr marL="0" indent="0" algn="r" rtl="1">
              <a:buNone/>
              <a:defRPr/>
            </a:pPr>
            <a:r>
              <a:rPr lang="prs-AF" altLang="en-US" sz="2400" kern="0" dirty="0">
                <a:solidFill>
                  <a:prstClr val="black"/>
                </a:solidFill>
                <a:latin typeface="Times New Roman"/>
              </a:rPr>
              <a:t>توصیف مشارکت‌های غیر از پول، معمولاً خدمات، امکانات یا تجهیزات است</a:t>
            </a:r>
            <a:r>
              <a:rPr lang="fa" altLang="en-US" sz="2400" kern="0" dirty="0">
                <a:solidFill>
                  <a:prstClr val="black"/>
                </a:solidFill>
                <a:latin typeface="Times New Roman"/>
              </a:rPr>
              <a:t>.</a:t>
            </a:r>
          </a:p>
          <a:p>
            <a:pPr marL="0" indent="0" algn="r" rtl="1">
              <a:buNone/>
              <a:defRPr/>
            </a:pPr>
            <a:endParaRPr lang="en-US" altLang="en-US" sz="2400" kern="0" dirty="0">
              <a:solidFill>
                <a:prstClr val="black"/>
              </a:solidFill>
              <a:latin typeface="Times New Roman"/>
            </a:endParaRPr>
          </a:p>
          <a:p>
            <a:pPr marL="0" indent="0" algn="r" rtl="1">
              <a:buNone/>
              <a:defRPr/>
            </a:pPr>
            <a:endParaRPr lang="en-US" altLang="en-US" sz="2400" kern="0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219200" y="381000"/>
            <a:ext cx="7467600" cy="5143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a" altLang="en-US" sz="3600" dirty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برخی از اصطلاحات مهم</a:t>
            </a:r>
          </a:p>
        </p:txBody>
      </p:sp>
    </p:spTree>
    <p:extLst>
      <p:ext uri="{BB962C8B-B14F-4D97-AF65-F5344CB8AC3E}">
        <p14:creationId xmlns:p14="http://schemas.microsoft.com/office/powerpoint/2010/main" val="24656601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2308</TotalTime>
  <Words>1854</Words>
  <Application>Microsoft Office PowerPoint</Application>
  <PresentationFormat>On-screen Show (4:3)</PresentationFormat>
  <Paragraphs>337</Paragraphs>
  <Slides>22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3" baseType="lpstr">
      <vt:lpstr>Aptos</vt:lpstr>
      <vt:lpstr>Arial</vt:lpstr>
      <vt:lpstr>Times New Roman</vt:lpstr>
      <vt:lpstr>Trebuchet MS</vt:lpstr>
      <vt:lpstr>Tw Cen MT</vt:lpstr>
      <vt:lpstr>Tw Cen MT Condensed</vt:lpstr>
      <vt:lpstr>Wingdings</vt:lpstr>
      <vt:lpstr>Wingdings 2</vt:lpstr>
      <vt:lpstr>Wingdings 3</vt:lpstr>
      <vt:lpstr>Median</vt:lpstr>
      <vt:lpstr>Integral</vt:lpstr>
      <vt:lpstr>معرفی پیشنهاد/پروپوزال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اهدا کننده را بشناسید</vt:lpstr>
      <vt:lpstr>الزامات اهداکنندگان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Recruitment and selection Process in India</dc:title>
  <dc:creator>V J</dc:creator>
  <cp:lastModifiedBy>PPC</cp:lastModifiedBy>
  <cp:revision>89</cp:revision>
  <dcterms:created xsi:type="dcterms:W3CDTF">2006-08-16T00:00:00Z</dcterms:created>
  <dcterms:modified xsi:type="dcterms:W3CDTF">2024-06-03T05:54:44Z</dcterms:modified>
</cp:coreProperties>
</file>