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683" r:id="rId2"/>
    <p:sldId id="256" r:id="rId3"/>
    <p:sldId id="258" r:id="rId4"/>
    <p:sldId id="305" r:id="rId5"/>
    <p:sldId id="287" r:id="rId6"/>
    <p:sldId id="295" r:id="rId7"/>
    <p:sldId id="296" r:id="rId8"/>
    <p:sldId id="297" r:id="rId9"/>
    <p:sldId id="306" r:id="rId10"/>
    <p:sldId id="684" r:id="rId11"/>
    <p:sldId id="685" r:id="rId12"/>
    <p:sldId id="27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BB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90" autoAdjust="0"/>
    <p:restoredTop sz="94660"/>
  </p:normalViewPr>
  <p:slideViewPr>
    <p:cSldViewPr>
      <p:cViewPr varScale="1">
        <p:scale>
          <a:sx n="75" d="100"/>
          <a:sy n="75" d="100"/>
        </p:scale>
        <p:origin x="1666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08972-CFCB-491A-8B9F-0C6D6D37D2BE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1966A-52ED-4D0D-8ACA-4F011D81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845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7/7/2024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7/7/2024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7/7/2024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7/7/2024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191000"/>
            <a:ext cx="6705600" cy="2544837"/>
          </a:xfrm>
        </p:spPr>
        <p:txBody>
          <a:bodyPr/>
          <a:lstStyle/>
          <a:p>
            <a:endParaRPr lang="en-US" dirty="0"/>
          </a:p>
          <a:p>
            <a:r>
              <a:rPr lang="ps" dirty="0"/>
              <a:t>                          </a:t>
            </a:r>
          </a:p>
          <a:p>
            <a:r>
              <a:rPr lang="ps" dirty="0"/>
              <a:t>                      </a:t>
            </a:r>
          </a:p>
        </p:txBody>
      </p:sp>
      <p:pic>
        <p:nvPicPr>
          <p:cNvPr id="5" name="Picture 4" descr="A black and white text&#10;&#10;Description automatically generated">
            <a:extLst>
              <a:ext uri="{FF2B5EF4-FFF2-40B4-BE49-F238E27FC236}">
                <a16:creationId xmlns:a16="http://schemas.microsoft.com/office/drawing/2014/main" id="{AF49E9BC-0679-50DC-10FD-9BE466C943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9144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008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76400"/>
            <a:ext cx="8991600" cy="44958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en-US" sz="2700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algn="r" rtl="1">
              <a:buFont typeface="Wingdings" panose="05000000000000000000" pitchFamily="2" charset="2"/>
              <a:buChar char="q"/>
            </a:pPr>
            <a:r>
              <a:rPr lang="en-US" sz="2700" b="1" dirty="0">
                <a:latin typeface="Bahij Mitra" panose="02040503050201020203" pitchFamily="18" charset="-78"/>
                <a:cs typeface="Bahij Mitra" panose="02040503050201020203" pitchFamily="18" charset="-78"/>
              </a:rPr>
              <a:t>  </a:t>
            </a:r>
            <a:r>
              <a:rPr lang="ps-AF" sz="2800" dirty="0"/>
              <a:t>درک و شناسای نیازهای کارکنان جهت انکشاف اګیزه و رضایت از کار</a:t>
            </a:r>
          </a:p>
          <a:p>
            <a:pPr marL="0" lvl="0" indent="0" algn="r" rtl="1">
              <a:buNone/>
            </a:pPr>
            <a:endParaRPr lang="en-US" sz="2700" b="1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algn="r" rtl="1">
              <a:buFont typeface="Wingdings" panose="05000000000000000000" pitchFamily="2" charset="2"/>
              <a:buChar char="q"/>
            </a:pPr>
            <a:r>
              <a:rPr lang="en-US" sz="2800" dirty="0"/>
              <a:t> </a:t>
            </a:r>
            <a:r>
              <a:rPr lang="ps-AF" sz="2800" dirty="0"/>
              <a:t>انکشاف محید مثبت از تریق باداش تقدیر و رشد فرصت ها </a:t>
            </a:r>
          </a:p>
          <a:p>
            <a:pPr lvl="0" algn="r" rtl="1">
              <a:buFont typeface="Wingdings" panose="05000000000000000000" pitchFamily="2" charset="2"/>
              <a:buChar char="q"/>
            </a:pPr>
            <a:endParaRPr lang="en-US" sz="2700" b="1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lvl="0" algn="r" rtl="1">
              <a:buFont typeface="Wingdings" panose="05000000000000000000" pitchFamily="2" charset="2"/>
              <a:buChar char="q"/>
            </a:pPr>
            <a:r>
              <a:rPr lang="ps-AF" sz="2800" dirty="0"/>
              <a:t>ت</a:t>
            </a:r>
            <a:r>
              <a:rPr lang="fa-IR" sz="2800" dirty="0"/>
              <a:t>طبیق سیستم موثر جهت تنظیم اهداف سازمان </a:t>
            </a:r>
          </a:p>
          <a:p>
            <a:pPr lvl="0" algn="r" rtl="1">
              <a:buFont typeface="Wingdings" panose="05000000000000000000" pitchFamily="2" charset="2"/>
              <a:buChar char="q"/>
            </a:pPr>
            <a:endParaRPr lang="en-US" sz="2700" b="1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algn="r" rtl="1">
              <a:buFont typeface="Wingdings" panose="05000000000000000000" pitchFamily="2" charset="2"/>
              <a:buChar char="q"/>
            </a:pPr>
            <a:r>
              <a:rPr lang="en-US" sz="2700" b="1" dirty="0">
                <a:latin typeface="Bahij Mitra" panose="02040503050201020203" pitchFamily="18" charset="-78"/>
                <a:cs typeface="Bahij Mitra" panose="02040503050201020203" pitchFamily="18" charset="-78"/>
              </a:rPr>
              <a:t>  </a:t>
            </a:r>
            <a:r>
              <a:rPr lang="fa-IR" sz="2800" dirty="0"/>
              <a:t>ایجاد یک سیسم شفاف، محیط گفتگو، همکاری های تیمی </a:t>
            </a:r>
            <a:endParaRPr lang="en-US" sz="2800" dirty="0"/>
          </a:p>
          <a:p>
            <a:pPr marL="0" lvl="0" indent="0" algn="r" rtl="1">
              <a:buNone/>
            </a:pPr>
            <a:endParaRPr lang="en-US" sz="2700" b="1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marL="657225" indent="-285750" algn="r">
              <a:buFont typeface="Wingdings" panose="05000000000000000000" pitchFamily="2" charset="2"/>
              <a:buChar char="v"/>
            </a:pPr>
            <a:endParaRPr lang="en-US" sz="1800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algn="r">
              <a:buFont typeface="Wingdings" panose="05000000000000000000" pitchFamily="2" charset="2"/>
              <a:buChar char="v"/>
            </a:pPr>
            <a:endParaRPr lang="en-US" sz="1800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algn="r">
              <a:buFont typeface="Wingdings" panose="05000000000000000000" pitchFamily="2" charset="2"/>
              <a:buChar char="v"/>
            </a:pPr>
            <a:endParaRPr lang="en-US" sz="1800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8B10D3A-5CA8-BE7F-AAFA-0F1D16DC7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pPr algn="r"/>
            <a:r>
              <a:rPr lang="ps-AF" b="1" dirty="0"/>
              <a:t>عملکرد انګیزه بخشی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4420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76400"/>
            <a:ext cx="8991600" cy="4495800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endParaRPr lang="en-US" sz="2700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algn="r" rtl="1">
              <a:buFont typeface="Wingdings" panose="05000000000000000000" pitchFamily="2" charset="2"/>
              <a:buChar char="q"/>
            </a:pPr>
            <a:r>
              <a:rPr lang="en-US" sz="2700" b="1" dirty="0">
                <a:latin typeface="Bahij Mitra" panose="02040503050201020203" pitchFamily="18" charset="-78"/>
                <a:cs typeface="Bahij Mitra" panose="02040503050201020203" pitchFamily="18" charset="-78"/>
              </a:rPr>
              <a:t>  </a:t>
            </a:r>
            <a:r>
              <a:rPr lang="fa-IR" sz="2800" b="1" dirty="0"/>
              <a:t>سلامتی</a:t>
            </a:r>
            <a:endParaRPr lang="ps-AF" sz="2800" b="1" dirty="0"/>
          </a:p>
          <a:p>
            <a:pPr marL="0" lvl="0" indent="0" algn="r" rtl="1">
              <a:buNone/>
            </a:pPr>
            <a:endParaRPr lang="en-US" sz="2700" b="1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algn="r" rtl="1">
              <a:buFont typeface="Wingdings" panose="05000000000000000000" pitchFamily="2" charset="2"/>
              <a:buChar char="q"/>
            </a:pPr>
            <a:r>
              <a:rPr lang="en-US" sz="2800" dirty="0"/>
              <a:t>  </a:t>
            </a:r>
            <a:r>
              <a:rPr lang="fa-IR" sz="2800" b="1" dirty="0"/>
              <a:t>صحت</a:t>
            </a:r>
            <a:r>
              <a:rPr lang="ps-AF" sz="2800" dirty="0"/>
              <a:t> </a:t>
            </a:r>
          </a:p>
          <a:p>
            <a:pPr lvl="0" algn="r" rtl="1">
              <a:buFont typeface="Wingdings" panose="05000000000000000000" pitchFamily="2" charset="2"/>
              <a:buChar char="q"/>
            </a:pPr>
            <a:endParaRPr lang="en-US" sz="2700" b="1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lvl="0" algn="r" rtl="1">
              <a:buFont typeface="Wingdings" panose="05000000000000000000" pitchFamily="2" charset="2"/>
              <a:buChar char="q"/>
            </a:pPr>
            <a:r>
              <a:rPr lang="en-US" sz="2800" dirty="0"/>
              <a:t>  </a:t>
            </a:r>
            <a:r>
              <a:rPr lang="fa-IR" sz="2800" b="1" dirty="0"/>
              <a:t>گفتگو</a:t>
            </a:r>
          </a:p>
          <a:p>
            <a:pPr lvl="0" algn="r" rtl="1">
              <a:buFont typeface="Wingdings" panose="05000000000000000000" pitchFamily="2" charset="2"/>
              <a:buChar char="q"/>
            </a:pPr>
            <a:endParaRPr lang="en-US" sz="2700" b="1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algn="r" rtl="1">
              <a:buFont typeface="Wingdings" panose="05000000000000000000" pitchFamily="2" charset="2"/>
              <a:buChar char="q"/>
            </a:pPr>
            <a:r>
              <a:rPr lang="en-US" sz="2800" dirty="0"/>
              <a:t>  </a:t>
            </a:r>
            <a:r>
              <a:rPr lang="fa-IR" sz="2800" b="1" dirty="0"/>
              <a:t>برنامه های همکاری و حمایت از کارکنان</a:t>
            </a:r>
            <a:endParaRPr lang="en-US" sz="2800" b="1" dirty="0"/>
          </a:p>
          <a:p>
            <a:pPr marL="0" indent="0" algn="r" rtl="1">
              <a:buNone/>
            </a:pPr>
            <a:r>
              <a:rPr lang="fa-IR" sz="2800" dirty="0"/>
              <a:t> </a:t>
            </a:r>
            <a:endParaRPr lang="en-US" sz="2800" dirty="0"/>
          </a:p>
          <a:p>
            <a:pPr marL="0" lvl="0" indent="0" algn="r" rtl="1">
              <a:buNone/>
            </a:pPr>
            <a:endParaRPr lang="en-US" sz="2700" b="1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marL="657225" indent="-285750" algn="r">
              <a:buFont typeface="Wingdings" panose="05000000000000000000" pitchFamily="2" charset="2"/>
              <a:buChar char="v"/>
            </a:pPr>
            <a:endParaRPr lang="en-US" sz="1800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algn="r">
              <a:buFont typeface="Wingdings" panose="05000000000000000000" pitchFamily="2" charset="2"/>
              <a:buChar char="v"/>
            </a:pPr>
            <a:endParaRPr lang="en-US" sz="1800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algn="r">
              <a:buFont typeface="Wingdings" panose="05000000000000000000" pitchFamily="2" charset="2"/>
              <a:buChar char="v"/>
            </a:pPr>
            <a:endParaRPr lang="en-US" sz="1800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8B10D3A-5CA8-BE7F-AAFA-0F1D16DC7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pPr algn="r"/>
            <a:r>
              <a:rPr lang="ps-AF" dirty="0"/>
              <a:t>عملکرد </a:t>
            </a:r>
            <a:r>
              <a:rPr lang="fa-IR" dirty="0"/>
              <a:t>حفاظت و نگهداری کارکنان</a:t>
            </a:r>
            <a:r>
              <a:rPr lang="ps-AF" dirty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452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02486" y="2971800"/>
            <a:ext cx="6115050" cy="10287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rs-AF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تشکر از توجه شما</a:t>
            </a:r>
            <a:endParaRPr lang="en-US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2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23" y="2133600"/>
            <a:ext cx="8991600" cy="1905000"/>
          </a:xfrm>
        </p:spPr>
        <p:txBody>
          <a:bodyPr>
            <a:noAutofit/>
          </a:bodyPr>
          <a:lstStyle/>
          <a:p>
            <a:pPr algn="ctr"/>
            <a:r>
              <a:rPr lang="fa-IR" sz="7200" dirty="0">
                <a:solidFill>
                  <a:schemeClr val="tx1"/>
                </a:solidFill>
                <a:latin typeface="Bahij Mitra" panose="02040503050201020203" pitchFamily="18" charset="-78"/>
                <a:cs typeface="Bahij Mitra" panose="02040503050201020203" pitchFamily="18" charset="-78"/>
              </a:rPr>
              <a:t>مدیریت منابع بشری</a:t>
            </a:r>
            <a:br>
              <a:rPr lang="fa-IR" sz="5400" dirty="0">
                <a:latin typeface="Bahij Mitra" panose="02040503050201020203" pitchFamily="18" charset="-78"/>
                <a:cs typeface="Bahij Mitra" panose="02040503050201020203" pitchFamily="18" charset="-78"/>
              </a:rPr>
            </a:br>
            <a:r>
              <a:rPr lang="en-US" sz="5400" dirty="0">
                <a:solidFill>
                  <a:schemeClr val="tx1"/>
                </a:solidFill>
                <a:latin typeface="Bahij Mitra" panose="02040503050201020203" pitchFamily="18" charset="-78"/>
                <a:cs typeface="Bahij Mitra" panose="02040503050201020203" pitchFamily="18" charset="-78"/>
              </a:rPr>
              <a:t>Human Resources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191000"/>
            <a:ext cx="6705600" cy="2544837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                          </a:t>
            </a:r>
          </a:p>
          <a:p>
            <a:r>
              <a:rPr lang="en-US" dirty="0"/>
              <a:t>                 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62484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Bahij Mitra" panose="02040503050201020203" pitchFamily="18" charset="-78"/>
                <a:cs typeface="Bahij Mitra" panose="02040503050201020203" pitchFamily="18" charset="-78"/>
              </a:rPr>
              <a:t>ثور- 1403</a:t>
            </a:r>
            <a:endParaRPr lang="en-US" sz="2800" dirty="0">
              <a:solidFill>
                <a:schemeClr val="bg1">
                  <a:lumMod val="95000"/>
                  <a:lumOff val="5000"/>
                </a:schemeClr>
              </a:solidFill>
              <a:latin typeface="Bahij Mitra" panose="02040503050201020203" pitchFamily="18" charset="-78"/>
              <a:cs typeface="Bahij Mitra" panose="02040503050201020203" pitchFamily="18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716833" cy="990600"/>
          </a:xfrm>
        </p:spPr>
        <p:txBody>
          <a:bodyPr>
            <a:normAutofit/>
          </a:bodyPr>
          <a:lstStyle/>
          <a:p>
            <a:pPr algn="ctr"/>
            <a:r>
              <a:rPr lang="fa-IR" sz="4000" b="1" dirty="0">
                <a:latin typeface="Bahij Mitra" panose="02040503050201020203" pitchFamily="18" charset="-78"/>
                <a:cs typeface="Bahij Mitra" panose="02040503050201020203" pitchFamily="18" charset="-78"/>
              </a:rPr>
              <a:t>تاریخچه مدیریت منابع بشری</a:t>
            </a:r>
            <a:endParaRPr lang="en-US" sz="4000" b="1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905000"/>
            <a:ext cx="8613648" cy="4953000"/>
          </a:xfrm>
        </p:spPr>
        <p:txBody>
          <a:bodyPr>
            <a:normAutofit fontScale="92500" lnSpcReduction="20000"/>
          </a:bodyPr>
          <a:lstStyle/>
          <a:p>
            <a:pPr lvl="1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s-AF" sz="2700" b="1" dirty="0">
                <a:latin typeface="Bahij Mitra" panose="02040503050201020203" pitchFamily="18" charset="-78"/>
                <a:cs typeface="Bahij Mitra" panose="02040503050201020203" pitchFamily="18" charset="-78"/>
              </a:rPr>
              <a:t>تاریخچه مدیریت – انقلاب صنعتی </a:t>
            </a:r>
            <a:r>
              <a:rPr lang="en-US" sz="2700" b="1" dirty="0">
                <a:latin typeface="Bahij Mitra" panose="02040503050201020203" pitchFamily="18" charset="-78"/>
                <a:cs typeface="Bahij Mitra" panose="02040503050201020203" pitchFamily="18" charset="-78"/>
              </a:rPr>
              <a:t>1750 </a:t>
            </a:r>
            <a:r>
              <a:rPr lang="ps-AF" sz="2700" b="1" dirty="0">
                <a:latin typeface="Bahij Mitra" panose="02040503050201020203" pitchFamily="18" charset="-78"/>
                <a:cs typeface="Bahij Mitra" panose="02040503050201020203" pitchFamily="18" charset="-78"/>
              </a:rPr>
              <a:t>در اروی غربی – لشکر – مذهب </a:t>
            </a:r>
            <a:endParaRPr lang="en-US" sz="2700" b="1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lvl="1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1600" b="1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lvl="1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700" b="1" dirty="0">
                <a:latin typeface="Bahij Mitra" panose="02040503050201020203" pitchFamily="18" charset="-78"/>
                <a:cs typeface="Bahij Mitra" panose="02040503050201020203" pitchFamily="18" charset="-78"/>
              </a:rPr>
              <a:t>قبل از سال 1960 شعبه پرسونل: </a:t>
            </a:r>
            <a:r>
              <a:rPr lang="fa-IR" sz="2700" dirty="0">
                <a:latin typeface="Bahij Mitra" panose="02040503050201020203" pitchFamily="18" charset="-78"/>
                <a:cs typeface="Bahij Mitra" panose="02040503050201020203" pitchFamily="18" charset="-78"/>
              </a:rPr>
              <a:t>مراقبت از صحت و رفاه کارمندان – مسئولیت های برنامه ریزی تعطیلات کارکنان و اداره، بازنشتگی (تقاعد) </a:t>
            </a:r>
            <a:endParaRPr lang="en-US" sz="2700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lvl="1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1300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lvl="1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700" b="1" dirty="0">
                <a:latin typeface="Bahij Mitra" panose="02040503050201020203" pitchFamily="18" charset="-78"/>
                <a:cs typeface="Bahij Mitra" panose="02040503050201020203" pitchFamily="18" charset="-78"/>
              </a:rPr>
              <a:t>در سال 1980 تغیر در ذهنیت: </a:t>
            </a:r>
            <a:r>
              <a:rPr lang="fa-IR" sz="2700" dirty="0">
                <a:latin typeface="Bahij Mitra" panose="02040503050201020203" pitchFamily="18" charset="-78"/>
                <a:cs typeface="Bahij Mitra" panose="02040503050201020203" pitchFamily="18" charset="-78"/>
              </a:rPr>
              <a:t>همکاری در قسمت رسیدن به اهداف حیاتی سازمان، سرمایه سازمان- تغیر اسم به مدیریت منابع بشری- گسترش فعالیت های شعبه جدید از شکل سنی و به شکل مدرن یا عصری (استخدام، آموزش و انکشاف، مدیرت اجراأت، پاداش و خدمات، رفاه و صحت و ... </a:t>
            </a:r>
            <a:endParaRPr lang="en-US" sz="2700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>
              <a:lnSpc>
                <a:spcPct val="150000"/>
              </a:lnSpc>
              <a:buFont typeface="Calibri" panose="020F0502020204030204" pitchFamily="34" charset="0"/>
              <a:buChar char="→"/>
            </a:pPr>
            <a:endParaRPr lang="en-US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69" y="533400"/>
            <a:ext cx="8730879" cy="533400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sz="3900" b="1" dirty="0">
                <a:latin typeface="Bahij Mitra" panose="02040503050201020203" pitchFamily="18" charset="-78"/>
                <a:cs typeface="Bahij Mitra" panose="02040503050201020203" pitchFamily="18" charset="-78"/>
              </a:rPr>
              <a:t>مدیریت منابع بشری چیست؟</a:t>
            </a:r>
            <a:br>
              <a:rPr lang="en-US" sz="3200" dirty="0">
                <a:latin typeface="Bahij Mitra" panose="02040503050201020203" pitchFamily="18" charset="-78"/>
                <a:cs typeface="Bahij Mitra" panose="02040503050201020203" pitchFamily="18" charset="-78"/>
              </a:rPr>
            </a:br>
            <a:endParaRPr lang="en-US" sz="3200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981200"/>
            <a:ext cx="8613648" cy="4800600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sz="3000" dirty="0">
                <a:latin typeface="Bahij Mitra" panose="02040503050201020203" pitchFamily="18" charset="-78"/>
                <a:cs typeface="Bahij Mitra" panose="02040503050201020203" pitchFamily="18" charset="-78"/>
              </a:rPr>
              <a:t>عبارت از مدیرت افراد در داخل سازمان با در نظر داشت فعالیت های ...</a:t>
            </a:r>
          </a:p>
          <a:p>
            <a:pPr algn="r" rtl="1">
              <a:lnSpc>
                <a:spcPct val="150000"/>
              </a:lnSpc>
            </a:pPr>
            <a:r>
              <a:rPr lang="ar-SA" sz="3000" dirty="0">
                <a:latin typeface="Bahij Mitra" panose="02040503050201020203" pitchFamily="18" charset="-78"/>
                <a:cs typeface="Bahij Mitra" panose="02040503050201020203" pitchFamily="18" charset="-78"/>
              </a:rPr>
              <a:t>مدیریت منابع بشری یک عملکرد مدیریتی به منظور استخدام</a:t>
            </a:r>
            <a:r>
              <a:rPr lang="en-US" sz="3000" dirty="0">
                <a:latin typeface="Bahij Mitra" panose="02040503050201020203" pitchFamily="18" charset="-78"/>
                <a:cs typeface="Bahij Mitra" panose="02040503050201020203" pitchFamily="18" charset="-78"/>
              </a:rPr>
              <a:t>… </a:t>
            </a:r>
          </a:p>
          <a:p>
            <a:pPr algn="r" rtl="1">
              <a:lnSpc>
                <a:spcPct val="150000"/>
              </a:lnSpc>
            </a:pPr>
            <a:r>
              <a:rPr lang="fa-IR" sz="3000" dirty="0">
                <a:latin typeface="Bahij Mitra" panose="02040503050201020203" pitchFamily="18" charset="-78"/>
                <a:cs typeface="Bahij Mitra" panose="02040503050201020203" pitchFamily="18" charset="-78"/>
              </a:rPr>
              <a:t>طراح سیستم های مدیریتی </a:t>
            </a:r>
            <a:r>
              <a:rPr lang="ar-SA" sz="3000" dirty="0">
                <a:latin typeface="Bahij Mitra" panose="02040503050201020203" pitchFamily="18" charset="-78"/>
                <a:cs typeface="Bahij Mitra" panose="02040503050201020203" pitchFamily="18" charset="-78"/>
              </a:rPr>
              <a:t>تا اطمینان حاصل شود که استعدادهای بشری به طور موثر و کارآمد برای تحقق اهداف سازمانی استفاده می شود</a:t>
            </a:r>
            <a:r>
              <a:rPr lang="en-US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002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b="1" dirty="0">
                <a:latin typeface="Bahij Mitra" panose="02040503050201020203" pitchFamily="18" charset="-78"/>
                <a:cs typeface="Bahij Mitra" panose="02040503050201020203" pitchFamily="18" charset="-78"/>
              </a:rPr>
              <a:t>چرا مدیریت منابع بشری؟</a:t>
            </a:r>
            <a:endParaRPr lang="en-US" sz="4000" b="1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00200"/>
            <a:ext cx="8991600" cy="5181600"/>
          </a:xfrm>
        </p:spPr>
        <p:txBody>
          <a:bodyPr>
            <a:noAutofit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ar-SA" sz="3000" dirty="0">
                <a:latin typeface="Bahij Mitra" panose="02040503050201020203" pitchFamily="18" charset="-78"/>
                <a:cs typeface="Bahij Mitra" panose="02040503050201020203" pitchFamily="18" charset="-78"/>
              </a:rPr>
              <a:t>فرد نامناسبی را استخدام میکند:</a:t>
            </a:r>
            <a:endParaRPr lang="fa-IR" sz="3000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ar-SA" sz="3000" dirty="0">
                <a:latin typeface="Bahij Mitra" panose="02040503050201020203" pitchFamily="18" charset="-78"/>
                <a:cs typeface="Bahij Mitra" panose="02040503050201020203" pitchFamily="18" charset="-78"/>
              </a:rPr>
              <a:t>تغیر و تبدیل یا ترک وظیفه</a:t>
            </a:r>
            <a:r>
              <a:rPr lang="fa-IR" sz="3000" dirty="0">
                <a:latin typeface="Bahij Mitra" panose="02040503050201020203" pitchFamily="18" charset="-78"/>
                <a:cs typeface="Bahij Mitra" panose="02040503050201020203" pitchFamily="18" charset="-78"/>
              </a:rPr>
              <a:t>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sz="3000" dirty="0">
                <a:latin typeface="Bahij Mitra" panose="02040503050201020203" pitchFamily="18" charset="-78"/>
                <a:cs typeface="Bahij Mitra" panose="02040503050201020203" pitchFamily="18" charset="-78"/>
              </a:rPr>
              <a:t>عملکرد غیر موثر کارکنان:</a:t>
            </a:r>
            <a:endParaRPr lang="fa-IR" sz="3000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ar-SA" sz="3000" dirty="0">
                <a:latin typeface="Bahij Mitra" panose="02040503050201020203" pitchFamily="18" charset="-78"/>
                <a:cs typeface="Bahij Mitra" panose="02040503050201020203" pitchFamily="18" charset="-78"/>
              </a:rPr>
              <a:t>ضیاع وقت برای فعالیت های غیر ضروری:</a:t>
            </a:r>
            <a:endParaRPr lang="fa-IR" sz="3000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ar-SA" sz="3000" dirty="0">
                <a:latin typeface="Bahij Mitra" panose="02040503050201020203" pitchFamily="18" charset="-78"/>
                <a:cs typeface="Bahij Mitra" panose="02040503050201020203" pitchFamily="18" charset="-78"/>
              </a:rPr>
              <a:t>اقدامات تبعیض آمیز ایجاد میشود</a:t>
            </a:r>
            <a:r>
              <a:rPr lang="fa-IR" sz="3000" dirty="0">
                <a:latin typeface="Bahij Mitra" panose="02040503050201020203" pitchFamily="18" charset="-78"/>
                <a:cs typeface="Bahij Mitra" panose="02040503050201020203" pitchFamily="18" charset="-78"/>
              </a:rPr>
              <a:t>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sz="3000" dirty="0">
                <a:latin typeface="Bahij Mitra" panose="02040503050201020203" pitchFamily="18" charset="-78"/>
                <a:cs typeface="Bahij Mitra" panose="02040503050201020203" pitchFamily="18" charset="-78"/>
              </a:rPr>
              <a:t>نادیده گرفتن ایمنی کارکنان</a:t>
            </a:r>
            <a:r>
              <a:rPr lang="fa-IR" sz="3000" dirty="0">
                <a:latin typeface="Bahij Mitra" panose="02040503050201020203" pitchFamily="18" charset="-78"/>
                <a:cs typeface="Bahij Mitra" panose="02040503050201020203" pitchFamily="18" charset="-78"/>
              </a:rPr>
              <a:t>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sz="3000" dirty="0">
                <a:latin typeface="Bahij Mitra" panose="02040503050201020203" pitchFamily="18" charset="-78"/>
                <a:cs typeface="Bahij Mitra" panose="02040503050201020203" pitchFamily="18" charset="-78"/>
              </a:rPr>
              <a:t>(شیوه های پاداش دهی غیر عادلانه: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sz="3000" dirty="0">
                <a:latin typeface="Bahij Mitra" panose="02040503050201020203" pitchFamily="18" charset="-78"/>
                <a:cs typeface="Bahij Mitra" panose="02040503050201020203" pitchFamily="18" charset="-78"/>
              </a:rPr>
              <a:t>توسعه ناکافی کارکنان:</a:t>
            </a:r>
            <a:endParaRPr lang="fa-IR" sz="3000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ar-SA" sz="3000" dirty="0">
                <a:latin typeface="Bahij Mitra" panose="02040503050201020203" pitchFamily="18" charset="-78"/>
                <a:cs typeface="Bahij Mitra" panose="02040503050201020203" pitchFamily="18" charset="-78"/>
              </a:rPr>
              <a:t>کاهش انگیزه کارکنان:</a:t>
            </a:r>
            <a:endParaRPr lang="en-US" sz="3000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0799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b="1" dirty="0">
                <a:latin typeface="Bahij Mitra" panose="02040503050201020203" pitchFamily="18" charset="-78"/>
                <a:cs typeface="Bahij Mitra" panose="02040503050201020203" pitchFamily="18" charset="-78"/>
              </a:rPr>
              <a:t>مسئولیت های اصلی منابع بشری</a:t>
            </a:r>
            <a:endParaRPr lang="en-US" sz="4000" b="1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6538" y="1676400"/>
            <a:ext cx="8991600" cy="4953000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q"/>
            </a:pPr>
            <a:r>
              <a:rPr lang="en-US" dirty="0">
                <a:latin typeface="Bahij Mitra" panose="02040503050201020203" pitchFamily="18" charset="-78"/>
                <a:cs typeface="Bahij Mitra" panose="02040503050201020203" pitchFamily="18" charset="-78"/>
              </a:rPr>
              <a:t>  </a:t>
            </a:r>
            <a:r>
              <a:rPr lang="ar-SA" dirty="0">
                <a:latin typeface="Bahij Mitra" panose="02040503050201020203" pitchFamily="18" charset="-78"/>
                <a:cs typeface="Bahij Mitra" panose="02040503050201020203" pitchFamily="18" charset="-78"/>
              </a:rPr>
              <a:t>جذب یا استخدام افراد شایسته:</a:t>
            </a:r>
            <a:endParaRPr lang="en-US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algn="r" rtl="1">
              <a:buFont typeface="Wingdings" panose="05000000000000000000" pitchFamily="2" charset="2"/>
              <a:buChar char="q"/>
            </a:pPr>
            <a:endParaRPr lang="fa-IR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algn="r" rtl="1">
              <a:buFont typeface="Wingdings" panose="05000000000000000000" pitchFamily="2" charset="2"/>
              <a:buChar char="q"/>
            </a:pPr>
            <a:r>
              <a:rPr lang="en-US" dirty="0">
                <a:latin typeface="Bahij Mitra" panose="02040503050201020203" pitchFamily="18" charset="-78"/>
                <a:cs typeface="Bahij Mitra" panose="02040503050201020203" pitchFamily="18" charset="-78"/>
              </a:rPr>
              <a:t>  </a:t>
            </a:r>
            <a:r>
              <a:rPr lang="ar-SA" dirty="0">
                <a:latin typeface="Bahij Mitra" panose="02040503050201020203" pitchFamily="18" charset="-78"/>
                <a:cs typeface="Bahij Mitra" panose="02040503050201020203" pitchFamily="18" charset="-78"/>
              </a:rPr>
              <a:t>آموزش و توسعه منابع بشری:</a:t>
            </a:r>
            <a:endParaRPr lang="en-US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algn="r" rtl="1">
              <a:buFont typeface="Wingdings" panose="05000000000000000000" pitchFamily="2" charset="2"/>
              <a:buChar char="q"/>
            </a:pPr>
            <a:endParaRPr lang="fa-IR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algn="r" rtl="1">
              <a:buFont typeface="Wingdings" panose="05000000000000000000" pitchFamily="2" charset="2"/>
              <a:buChar char="q"/>
            </a:pPr>
            <a:r>
              <a:rPr lang="en-US" dirty="0">
                <a:latin typeface="Bahij Mitra" panose="02040503050201020203" pitchFamily="18" charset="-78"/>
                <a:cs typeface="Bahij Mitra" panose="02040503050201020203" pitchFamily="18" charset="-78"/>
              </a:rPr>
              <a:t>  </a:t>
            </a:r>
            <a:r>
              <a:rPr lang="ar-SA" dirty="0">
                <a:latin typeface="Bahij Mitra" panose="02040503050201020203" pitchFamily="18" charset="-78"/>
                <a:cs typeface="Bahij Mitra" panose="02040503050201020203" pitchFamily="18" charset="-78"/>
              </a:rPr>
              <a:t>ایجاد انگیزه در آنها برای عملکرد در سطوح تلاش بالا  مدیریت منابع بشری:</a:t>
            </a:r>
            <a:endParaRPr lang="en-US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algn="r" rtl="1">
              <a:buFont typeface="Wingdings" panose="05000000000000000000" pitchFamily="2" charset="2"/>
              <a:buChar char="q"/>
            </a:pPr>
            <a:endParaRPr lang="fa-IR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algn="r" rtl="1">
              <a:buFont typeface="Wingdings" panose="05000000000000000000" pitchFamily="2" charset="2"/>
              <a:buChar char="q"/>
            </a:pPr>
            <a:r>
              <a:rPr lang="en-US" dirty="0">
                <a:latin typeface="Bahij Mitra" panose="02040503050201020203" pitchFamily="18" charset="-78"/>
                <a:cs typeface="Bahij Mitra" panose="02040503050201020203" pitchFamily="18" charset="-78"/>
              </a:rPr>
              <a:t>  </a:t>
            </a:r>
            <a:r>
              <a:rPr lang="ar-SA" dirty="0">
                <a:latin typeface="Bahij Mitra" panose="02040503050201020203" pitchFamily="18" charset="-78"/>
                <a:cs typeface="Bahij Mitra" panose="02040503050201020203" pitchFamily="18" charset="-78"/>
              </a:rPr>
              <a:t>ارائه شیوه های کاری برای اطمینان از </a:t>
            </a:r>
            <a:r>
              <a:rPr lang="fa-IR" dirty="0">
                <a:latin typeface="Bahij Mitra" panose="02040503050201020203" pitchFamily="18" charset="-78"/>
                <a:cs typeface="Bahij Mitra" panose="02040503050201020203" pitchFamily="18" charset="-78"/>
              </a:rPr>
              <a:t>مفید</a:t>
            </a:r>
            <a:r>
              <a:rPr lang="ar-SA" dirty="0">
                <a:latin typeface="Bahij Mitra" panose="02040503050201020203" pitchFamily="18" charset="-78"/>
                <a:cs typeface="Bahij Mitra" panose="02040503050201020203" pitchFamily="18" charset="-78"/>
              </a:rPr>
              <a:t> بخش بودن فعالیت های کارکنان</a:t>
            </a:r>
            <a:r>
              <a:rPr lang="fa-IR" dirty="0">
                <a:latin typeface="Bahij Mitra" panose="02040503050201020203" pitchFamily="18" charset="-78"/>
                <a:cs typeface="Bahij Mitra" panose="02040503050201020203" pitchFamily="18" charset="-78"/>
              </a:rPr>
              <a:t> </a:t>
            </a:r>
            <a:r>
              <a:rPr lang="ar-SA" dirty="0">
                <a:latin typeface="Bahij Mitra" panose="02040503050201020203" pitchFamily="18" charset="-78"/>
                <a:cs typeface="Bahij Mitra" panose="02040503050201020203" pitchFamily="18" charset="-78"/>
              </a:rPr>
              <a:t>و ارتباط (آنها) کارکنان با اداره</a:t>
            </a:r>
            <a:r>
              <a:rPr lang="en-US" dirty="0">
                <a:latin typeface="Bahij Mitra" panose="02040503050201020203" pitchFamily="18" charset="-78"/>
                <a:cs typeface="Bahij Mitra" panose="02040503050201020203" pitchFamily="18" charset="-78"/>
              </a:rPr>
              <a:t>:</a:t>
            </a:r>
          </a:p>
          <a:p>
            <a:pPr algn="r"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47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>
                <a:latin typeface="Bahij Mitra" panose="02040503050201020203" pitchFamily="18" charset="-78"/>
                <a:cs typeface="Bahij Mitra" panose="02040503050201020203" pitchFamily="18" charset="-78"/>
              </a:rPr>
              <a:t>عملکرد </a:t>
            </a:r>
            <a:r>
              <a:rPr lang="fa-IR" dirty="0">
                <a:latin typeface="Bahij Mitra" panose="02040503050201020203" pitchFamily="18" charset="-78"/>
                <a:cs typeface="Bahij Mitra" panose="02040503050201020203" pitchFamily="18" charset="-78"/>
              </a:rPr>
              <a:t>های </a:t>
            </a:r>
            <a:r>
              <a:rPr lang="ar-SA" dirty="0">
                <a:latin typeface="Bahij Mitra" panose="02040503050201020203" pitchFamily="18" charset="-78"/>
                <a:cs typeface="Bahij Mitra" panose="02040503050201020203" pitchFamily="18" charset="-78"/>
              </a:rPr>
              <a:t>اساسی  مدیریت منابع بشری</a:t>
            </a:r>
            <a:endParaRPr lang="en-US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76400"/>
            <a:ext cx="8991600" cy="4495800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SA" sz="2700" dirty="0">
                <a:latin typeface="Bahij Mitra" panose="02040503050201020203" pitchFamily="18" charset="-78"/>
                <a:cs typeface="Bahij Mitra" panose="02040503050201020203" pitchFamily="18" charset="-78"/>
              </a:rPr>
              <a:t>مدیریت منابع بشری دارای چهار عملکرد اساسی است که به شرح زیر است</a:t>
            </a:r>
            <a:endParaRPr lang="en-US" sz="2700" b="1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marL="0" indent="0" algn="r" rtl="1">
              <a:buNone/>
            </a:pPr>
            <a:endParaRPr lang="en-US" sz="2700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lvl="0" algn="r" rtl="1">
              <a:buFont typeface="Wingdings" panose="05000000000000000000" pitchFamily="2" charset="2"/>
              <a:buChar char="q"/>
            </a:pPr>
            <a:r>
              <a:rPr lang="en-US" sz="2700" b="1" dirty="0">
                <a:latin typeface="Bahij Mitra" panose="02040503050201020203" pitchFamily="18" charset="-78"/>
                <a:cs typeface="Bahij Mitra" panose="02040503050201020203" pitchFamily="18" charset="-78"/>
              </a:rPr>
              <a:t>  </a:t>
            </a:r>
            <a:r>
              <a:rPr lang="ar-SA" sz="2700" b="1" dirty="0">
                <a:latin typeface="Bahij Mitra" panose="02040503050201020203" pitchFamily="18" charset="-78"/>
                <a:cs typeface="Bahij Mitra" panose="02040503050201020203" pitchFamily="18" charset="-78"/>
              </a:rPr>
              <a:t>کارمند یابی </a:t>
            </a:r>
            <a:r>
              <a:rPr lang="fa-IR" sz="2700" b="1" dirty="0">
                <a:latin typeface="Bahij Mitra" panose="02040503050201020203" pitchFamily="18" charset="-78"/>
                <a:cs typeface="Bahij Mitra" panose="02040503050201020203" pitchFamily="18" charset="-78"/>
              </a:rPr>
              <a:t>(نیرویابی)</a:t>
            </a:r>
            <a:endParaRPr lang="en-US" sz="2700" b="1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lvl="0" algn="r" rtl="1">
              <a:buFont typeface="Wingdings" panose="05000000000000000000" pitchFamily="2" charset="2"/>
              <a:buChar char="q"/>
            </a:pPr>
            <a:endParaRPr lang="en-US" sz="2700" b="1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lvl="0" algn="r" rtl="1">
              <a:buFont typeface="Wingdings" panose="05000000000000000000" pitchFamily="2" charset="2"/>
              <a:buChar char="q"/>
            </a:pPr>
            <a:r>
              <a:rPr lang="en-US" sz="2700" b="1" dirty="0">
                <a:latin typeface="Bahij Mitra" panose="02040503050201020203" pitchFamily="18" charset="-78"/>
                <a:cs typeface="Bahij Mitra" panose="02040503050201020203" pitchFamily="18" charset="-78"/>
              </a:rPr>
              <a:t>  </a:t>
            </a:r>
            <a:r>
              <a:rPr lang="ar-SA" sz="2700" b="1" dirty="0">
                <a:latin typeface="Bahij Mitra" panose="02040503050201020203" pitchFamily="18" charset="-78"/>
                <a:cs typeface="Bahij Mitra" panose="02040503050201020203" pitchFamily="18" charset="-78"/>
              </a:rPr>
              <a:t>آموزش و </a:t>
            </a:r>
            <a:r>
              <a:rPr lang="fa-IR" sz="2700" b="1" dirty="0">
                <a:latin typeface="Bahij Mitra" panose="02040503050201020203" pitchFamily="18" charset="-78"/>
                <a:cs typeface="Bahij Mitra" panose="02040503050201020203" pitchFamily="18" charset="-78"/>
              </a:rPr>
              <a:t>انکشاف</a:t>
            </a:r>
            <a:endParaRPr lang="en-US" sz="2700" b="1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lvl="0" algn="r" rtl="1">
              <a:buFont typeface="Wingdings" panose="05000000000000000000" pitchFamily="2" charset="2"/>
              <a:buChar char="q"/>
            </a:pPr>
            <a:endParaRPr lang="en-US" sz="2700" b="1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lvl="0" algn="r" rtl="1">
              <a:buFont typeface="Wingdings" panose="05000000000000000000" pitchFamily="2" charset="2"/>
              <a:buChar char="q"/>
            </a:pPr>
            <a:r>
              <a:rPr lang="en-US" sz="2700" b="1" dirty="0">
                <a:latin typeface="Bahij Mitra" panose="02040503050201020203" pitchFamily="18" charset="-78"/>
                <a:cs typeface="Bahij Mitra" panose="02040503050201020203" pitchFamily="18" charset="-78"/>
              </a:rPr>
              <a:t>  </a:t>
            </a:r>
            <a:r>
              <a:rPr lang="ar-SA" sz="2700" b="1" dirty="0">
                <a:latin typeface="Bahij Mitra" panose="02040503050201020203" pitchFamily="18" charset="-78"/>
                <a:cs typeface="Bahij Mitra" panose="02040503050201020203" pitchFamily="18" charset="-78"/>
              </a:rPr>
              <a:t>انگیزه بخشی</a:t>
            </a:r>
            <a:endParaRPr lang="en-US" sz="2700" b="1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lvl="0" algn="r" rtl="1">
              <a:buFont typeface="Wingdings" panose="05000000000000000000" pitchFamily="2" charset="2"/>
              <a:buChar char="q"/>
            </a:pPr>
            <a:endParaRPr lang="en-US" sz="2700" b="1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lvl="0" algn="r" rtl="1">
              <a:buFont typeface="Wingdings" panose="05000000000000000000" pitchFamily="2" charset="2"/>
              <a:buChar char="q"/>
            </a:pPr>
            <a:r>
              <a:rPr lang="en-US" sz="2700" b="1" dirty="0">
                <a:latin typeface="Bahij Mitra" panose="02040503050201020203" pitchFamily="18" charset="-78"/>
                <a:cs typeface="Bahij Mitra" panose="02040503050201020203" pitchFamily="18" charset="-78"/>
              </a:rPr>
              <a:t>  </a:t>
            </a:r>
            <a:r>
              <a:rPr lang="ar-SA" sz="2700" b="1" dirty="0">
                <a:latin typeface="Bahij Mitra" panose="02040503050201020203" pitchFamily="18" charset="-78"/>
                <a:cs typeface="Bahij Mitra" panose="02040503050201020203" pitchFamily="18" charset="-78"/>
              </a:rPr>
              <a:t>حفاظت از کارکنان</a:t>
            </a:r>
            <a:r>
              <a:rPr lang="fa-IR" sz="2700" b="1" dirty="0">
                <a:latin typeface="Bahij Mitra" panose="02040503050201020203" pitchFamily="18" charset="-78"/>
                <a:cs typeface="Bahij Mitra" panose="02040503050201020203" pitchFamily="18" charset="-78"/>
              </a:rPr>
              <a:t> </a:t>
            </a:r>
            <a:endParaRPr lang="en-US" sz="2700" b="1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marL="657225" indent="-285750" algn="r">
              <a:buFont typeface="Wingdings" panose="05000000000000000000" pitchFamily="2" charset="2"/>
              <a:buChar char="v"/>
            </a:pPr>
            <a:endParaRPr lang="en-US" sz="1800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algn="r">
              <a:buFont typeface="Wingdings" panose="05000000000000000000" pitchFamily="2" charset="2"/>
              <a:buChar char="v"/>
            </a:pPr>
            <a:endParaRPr lang="en-US" sz="1800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algn="r">
              <a:buFont typeface="Wingdings" panose="05000000000000000000" pitchFamily="2" charset="2"/>
              <a:buChar char="v"/>
            </a:pPr>
            <a:endParaRPr lang="en-US" sz="1800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1496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304800"/>
            <a:ext cx="6251448" cy="990600"/>
          </a:xfrm>
        </p:spPr>
        <p:txBody>
          <a:bodyPr>
            <a:normAutofit/>
          </a:bodyPr>
          <a:lstStyle/>
          <a:p>
            <a:pPr algn="r"/>
            <a:r>
              <a:rPr lang="fa-IR" sz="4000" b="1" dirty="0">
                <a:latin typeface="Bahij Mitra" panose="02040503050201020203" pitchFamily="18" charset="-78"/>
                <a:cs typeface="Bahij Mitra" panose="02040503050201020203" pitchFamily="18" charset="-78"/>
              </a:rPr>
              <a:t>کارمندن یابی (نیرو یابی)</a:t>
            </a:r>
            <a:endParaRPr lang="en-US" sz="4000" b="1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76400"/>
            <a:ext cx="8991600" cy="5638800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SA" sz="2700" b="1" dirty="0">
                <a:latin typeface="Bahij Mitra" panose="02040503050201020203" pitchFamily="18" charset="-78"/>
                <a:cs typeface="Bahij Mitra" panose="02040503050201020203" pitchFamily="18" charset="-78"/>
              </a:rPr>
              <a:t>برنامه ریزی اشتغال</a:t>
            </a:r>
            <a:r>
              <a:rPr lang="en-US" sz="2700" b="1" dirty="0">
                <a:latin typeface="Bahij Mitra" panose="02040503050201020203" pitchFamily="18" charset="-78"/>
                <a:cs typeface="Bahij Mitra" panose="02040503050201020203" pitchFamily="18" charset="-78"/>
              </a:rPr>
              <a:t>:</a:t>
            </a:r>
            <a:endParaRPr lang="fa-IR" sz="2700" b="1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SA" sz="2700" dirty="0">
                <a:latin typeface="Bahij Mitra" panose="02040503050201020203" pitchFamily="18" charset="-78"/>
                <a:cs typeface="Bahij Mitra" panose="02040503050201020203" pitchFamily="18" charset="-78"/>
              </a:rPr>
              <a:t>ارزیابی نیازهای نیروی کار فعلی و آینده اداره:</a:t>
            </a:r>
            <a:endParaRPr lang="fa-IR" sz="2700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SA" sz="2700" dirty="0">
                <a:latin typeface="Bahij Mitra" panose="02040503050201020203" pitchFamily="18" charset="-78"/>
                <a:cs typeface="Bahij Mitra" panose="02040503050201020203" pitchFamily="18" charset="-78"/>
              </a:rPr>
              <a:t>تشخیص </a:t>
            </a:r>
            <a:r>
              <a:rPr lang="fa-IR" sz="2700" dirty="0">
                <a:latin typeface="Bahij Mitra" panose="02040503050201020203" pitchFamily="18" charset="-78"/>
                <a:cs typeface="Bahij Mitra" panose="02040503050201020203" pitchFamily="18" charset="-78"/>
              </a:rPr>
              <a:t>نیازهای کارمند یابی </a:t>
            </a:r>
            <a:r>
              <a:rPr lang="ar-SA" sz="2700" dirty="0">
                <a:latin typeface="Bahij Mitra" panose="02040503050201020203" pitchFamily="18" charset="-78"/>
                <a:cs typeface="Bahij Mitra" panose="02040503050201020203" pitchFamily="18" charset="-78"/>
              </a:rPr>
              <a:t>بر اساس تقاضا و اهداف سازمانی:</a:t>
            </a:r>
            <a:endParaRPr lang="en-US" sz="2700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SA" sz="2700" dirty="0">
                <a:latin typeface="Bahij Mitra" panose="02040503050201020203" pitchFamily="18" charset="-78"/>
                <a:cs typeface="Bahij Mitra" panose="02040503050201020203" pitchFamily="18" charset="-78"/>
              </a:rPr>
              <a:t>برنامه ریزی برای برآوردن نیازهای کارکن یابی</a:t>
            </a:r>
            <a:r>
              <a:rPr lang="fa-IR" sz="2700" dirty="0">
                <a:latin typeface="Bahij Mitra" panose="02040503050201020203" pitchFamily="18" charset="-78"/>
                <a:cs typeface="Bahij Mitra" panose="02040503050201020203" pitchFamily="18" charset="-78"/>
              </a:rPr>
              <a:t> </a:t>
            </a:r>
            <a:r>
              <a:rPr lang="ar-SA" sz="2700" dirty="0">
                <a:latin typeface="Bahij Mitra" panose="02040503050201020203" pitchFamily="18" charset="-78"/>
                <a:cs typeface="Bahij Mitra" panose="02040503050201020203" pitchFamily="18" charset="-78"/>
              </a:rPr>
              <a:t>با </a:t>
            </a:r>
            <a:r>
              <a:rPr lang="fa-IR" sz="2700" dirty="0">
                <a:latin typeface="Bahij Mitra" panose="02040503050201020203" pitchFamily="18" charset="-78"/>
                <a:cs typeface="Bahij Mitra" panose="02040503050201020203" pitchFamily="18" charset="-78"/>
              </a:rPr>
              <a:t>انتخاب </a:t>
            </a:r>
            <a:r>
              <a:rPr lang="ar-SA" sz="2700" dirty="0">
                <a:latin typeface="Bahij Mitra" panose="02040503050201020203" pitchFamily="18" charset="-78"/>
                <a:cs typeface="Bahij Mitra" panose="02040503050201020203" pitchFamily="18" charset="-78"/>
              </a:rPr>
              <a:t>تعداد و نوع مناسب کارمندان:</a:t>
            </a:r>
            <a:endParaRPr lang="fa-IR" sz="2700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marL="0" indent="0" algn="r" rtl="1">
              <a:buNone/>
            </a:pPr>
            <a:r>
              <a:rPr lang="ar-SA" sz="2700" b="1" dirty="0">
                <a:latin typeface="Bahij Mitra" panose="02040503050201020203" pitchFamily="18" charset="-78"/>
                <a:cs typeface="Bahij Mitra" panose="02040503050201020203" pitchFamily="18" charset="-78"/>
              </a:rPr>
              <a:t>تحلیل و تجزیه شغل (تحلیل وظایف) </a:t>
            </a:r>
            <a:endParaRPr lang="en-US" sz="2700" b="1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SA" sz="2700" dirty="0">
                <a:latin typeface="Bahij Mitra" panose="02040503050201020203" pitchFamily="18" charset="-78"/>
                <a:cs typeface="Bahij Mitra" panose="02040503050201020203" pitchFamily="18" charset="-78"/>
              </a:rPr>
              <a:t>تعیین مهارت ها، دانش و توانایی های خاص مورد نیاز برای شغل:</a:t>
            </a:r>
            <a:endParaRPr lang="fa-IR" sz="2700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-IR" sz="2700" dirty="0">
                <a:latin typeface="Bahij Mitra" panose="02040503050201020203" pitchFamily="18" charset="-78"/>
                <a:cs typeface="Bahij Mitra" panose="02040503050201020203" pitchFamily="18" charset="-78"/>
              </a:rPr>
              <a:t>تعریف وظایف، مسئولیت ها و فعالیت های تعین شده:</a:t>
            </a:r>
            <a:endParaRPr lang="en-US" sz="2700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marL="0" indent="0" algn="r" rtl="1">
              <a:buNone/>
            </a:pPr>
            <a:r>
              <a:rPr lang="ps-AF" sz="2700" b="1" dirty="0">
                <a:latin typeface="Bahij Mitra" panose="02040503050201020203" pitchFamily="18" charset="-78"/>
                <a:cs typeface="Bahij Mitra" panose="02040503050201020203" pitchFamily="18" charset="-78"/>
              </a:rPr>
              <a:t>استخدام</a:t>
            </a:r>
            <a:r>
              <a:rPr lang="ps-AF" sz="2700" dirty="0">
                <a:latin typeface="Bahij Mitra" panose="02040503050201020203" pitchFamily="18" charset="-78"/>
                <a:cs typeface="Bahij Mitra" panose="02040503050201020203" pitchFamily="18" charset="-78"/>
              </a:rPr>
              <a:t> – جذب نیروی با استعداد باالقوه از مجراهای های مختلف – شارلیست نمودن متقاضیان مناسب </a:t>
            </a:r>
          </a:p>
          <a:p>
            <a:pPr marL="0" indent="0" algn="r" rtl="1">
              <a:buNone/>
            </a:pPr>
            <a:r>
              <a:rPr lang="ps-AF" sz="2700" b="1" dirty="0">
                <a:latin typeface="Bahij Mitra" panose="02040503050201020203" pitchFamily="18" charset="-78"/>
                <a:cs typeface="Bahij Mitra" panose="02040503050201020203" pitchFamily="18" charset="-78"/>
              </a:rPr>
              <a:t>انتخاب </a:t>
            </a:r>
            <a:r>
              <a:rPr lang="ps-AF" sz="2700" dirty="0">
                <a:latin typeface="Bahij Mitra" panose="02040503050201020203" pitchFamily="18" charset="-78"/>
                <a:cs typeface="Bahij Mitra" panose="02040503050201020203" pitchFamily="18" charset="-78"/>
              </a:rPr>
              <a:t>– انتخاب کاندیدان که چی کسی موفق تر است – ګفتګوی رو در رو با کاندید جهت بیشنهاد وزیفه </a:t>
            </a:r>
            <a:endParaRPr lang="en-US" sz="2700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353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304800"/>
            <a:ext cx="6251448" cy="990600"/>
          </a:xfrm>
        </p:spPr>
        <p:txBody>
          <a:bodyPr>
            <a:normAutofit/>
          </a:bodyPr>
          <a:lstStyle/>
          <a:p>
            <a:pPr algn="r"/>
            <a:r>
              <a:rPr lang="ps-AF" sz="4000" b="1" dirty="0">
                <a:latin typeface="Bahij Mitra" panose="02040503050201020203" pitchFamily="18" charset="-78"/>
                <a:cs typeface="Bahij Mitra" panose="02040503050201020203" pitchFamily="18" charset="-78"/>
              </a:rPr>
              <a:t>عملکرد آموزش و انکشاف</a:t>
            </a:r>
            <a:endParaRPr lang="en-US" sz="4000" b="1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76400"/>
            <a:ext cx="8991600" cy="5638800"/>
          </a:xfrm>
        </p:spPr>
        <p:txBody>
          <a:bodyPr>
            <a:normAutofit/>
          </a:bodyPr>
          <a:lstStyle/>
          <a:p>
            <a:pPr algn="r" rtl="1"/>
            <a:r>
              <a:rPr lang="ps-AF" sz="2700" b="1" dirty="0">
                <a:latin typeface="Bahij Mitra" panose="02040503050201020203" pitchFamily="18" charset="-78"/>
                <a:cs typeface="Bahij Mitra" panose="02040503050201020203" pitchFamily="18" charset="-78"/>
              </a:rPr>
              <a:t>مجموع فعالیت های است جهت انکشاف مهارت ها</a:t>
            </a:r>
            <a:r>
              <a:rPr lang="fa-IR" sz="2700" b="1" dirty="0">
                <a:latin typeface="Bahij Mitra" panose="02040503050201020203" pitchFamily="18" charset="-78"/>
                <a:cs typeface="Bahij Mitra" panose="02040503050201020203" pitchFamily="18" charset="-78"/>
              </a:rPr>
              <a:t>،</a:t>
            </a:r>
            <a:r>
              <a:rPr lang="ps-AF" sz="2700" b="1" dirty="0">
                <a:latin typeface="Bahij Mitra" panose="02040503050201020203" pitchFamily="18" charset="-78"/>
                <a:cs typeface="Bahij Mitra" panose="02040503050201020203" pitchFamily="18" charset="-78"/>
              </a:rPr>
              <a:t> دانش ن</a:t>
            </a:r>
            <a:r>
              <a:rPr lang="fa-IR" sz="2700" b="1" dirty="0">
                <a:latin typeface="Bahij Mitra" panose="02040503050201020203" pitchFamily="18" charset="-78"/>
                <a:cs typeface="Bahij Mitra" panose="02040503050201020203" pitchFamily="18" charset="-78"/>
              </a:rPr>
              <a:t>ظری</a:t>
            </a:r>
            <a:r>
              <a:rPr lang="ps-AF" sz="2700" b="1" dirty="0">
                <a:latin typeface="Bahij Mitra" panose="02040503050201020203" pitchFamily="18" charset="-78"/>
                <a:cs typeface="Bahij Mitra" panose="02040503050201020203" pitchFamily="18" charset="-78"/>
              </a:rPr>
              <a:t>  کارکنان </a:t>
            </a:r>
          </a:p>
          <a:p>
            <a:pPr algn="r" rtl="1"/>
            <a:r>
              <a:rPr lang="ps-AF" sz="2700" b="1" dirty="0">
                <a:latin typeface="Bahij Mitra" panose="02040503050201020203" pitchFamily="18" charset="-78"/>
                <a:cs typeface="Bahij Mitra" panose="02040503050201020203" pitchFamily="18" charset="-78"/>
              </a:rPr>
              <a:t>آشنا سازی کارکناد و اجتماعی ساختن ایشان با محید اداره </a:t>
            </a:r>
            <a:endParaRPr lang="en-US" sz="2700" b="1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marL="0" indent="0" algn="r" rtl="1">
              <a:buNone/>
            </a:pPr>
            <a:endParaRPr lang="en-US" sz="2700" b="1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pPr algn="r" rtl="1">
              <a:buFontTx/>
              <a:buChar char="-"/>
            </a:pPr>
            <a:r>
              <a:rPr lang="ps-AF" sz="2700" b="1" dirty="0">
                <a:latin typeface="Bahij Mitra" panose="02040503050201020203" pitchFamily="18" charset="-78"/>
                <a:cs typeface="Bahij Mitra" panose="02040503050201020203" pitchFamily="18" charset="-78"/>
              </a:rPr>
              <a:t>چهار فاز عملکرد آموزش و انکشاف</a:t>
            </a:r>
            <a:r>
              <a:rPr lang="ps-AF" sz="2700" dirty="0">
                <a:latin typeface="Bahij Mitra" panose="02040503050201020203" pitchFamily="18" charset="-78"/>
                <a:cs typeface="Bahij Mitra" panose="02040503050201020203" pitchFamily="18" charset="-78"/>
              </a:rPr>
              <a:t> </a:t>
            </a:r>
          </a:p>
          <a:p>
            <a:pPr algn="r" rtl="1">
              <a:buFontTx/>
              <a:buChar char="-"/>
            </a:pPr>
            <a:r>
              <a:rPr lang="ps-AF" sz="2700" dirty="0">
                <a:latin typeface="Bahij Mitra" panose="02040503050201020203" pitchFamily="18" charset="-78"/>
                <a:cs typeface="Bahij Mitra" panose="02040503050201020203" pitchFamily="18" charset="-78"/>
              </a:rPr>
              <a:t>۱ آموزش کارکنان </a:t>
            </a:r>
          </a:p>
          <a:p>
            <a:pPr algn="r" rtl="1">
              <a:buFontTx/>
              <a:buChar char="-"/>
            </a:pPr>
            <a:r>
              <a:rPr lang="ps-AF" sz="2700" dirty="0">
                <a:latin typeface="Bahij Mitra" panose="02040503050201020203" pitchFamily="18" charset="-78"/>
                <a:cs typeface="Bahij Mitra" panose="02040503050201020203" pitchFamily="18" charset="-78"/>
              </a:rPr>
              <a:t>انکشاف کارکنان </a:t>
            </a:r>
          </a:p>
          <a:p>
            <a:pPr algn="r" rtl="1">
              <a:buFontTx/>
              <a:buChar char="-"/>
            </a:pPr>
            <a:r>
              <a:rPr lang="ps-AF" sz="2700" dirty="0">
                <a:latin typeface="Bahij Mitra" panose="02040503050201020203" pitchFamily="18" charset="-78"/>
                <a:cs typeface="Bahij Mitra" panose="02040503050201020203" pitchFamily="18" charset="-78"/>
              </a:rPr>
              <a:t>انکشاف اداره </a:t>
            </a:r>
          </a:p>
          <a:p>
            <a:pPr algn="r" rtl="1">
              <a:buFontTx/>
              <a:buChar char="-"/>
            </a:pPr>
            <a:r>
              <a:rPr lang="ps-AF" sz="2700" dirty="0">
                <a:latin typeface="Bahij Mitra" panose="02040503050201020203" pitchFamily="18" charset="-78"/>
                <a:cs typeface="Bahij Mitra" panose="02040503050201020203" pitchFamily="18" charset="-78"/>
              </a:rPr>
              <a:t>انکشاف دوره کاری </a:t>
            </a:r>
            <a:endParaRPr lang="en-US" sz="2700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8627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1958</TotalTime>
  <Words>548</Words>
  <Application>Microsoft Office PowerPoint</Application>
  <PresentationFormat>On-screen Show (4:3)</PresentationFormat>
  <Paragraphs>90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Aptos</vt:lpstr>
      <vt:lpstr>Bahij Mitra</vt:lpstr>
      <vt:lpstr>Calibri</vt:lpstr>
      <vt:lpstr>Tw Cen MT</vt:lpstr>
      <vt:lpstr>Wingdings</vt:lpstr>
      <vt:lpstr>Wingdings 2</vt:lpstr>
      <vt:lpstr>Median</vt:lpstr>
      <vt:lpstr>PowerPoint Presentation</vt:lpstr>
      <vt:lpstr>مدیریت منابع بشری Human Resources Management</vt:lpstr>
      <vt:lpstr>تاریخچه مدیریت منابع بشری</vt:lpstr>
      <vt:lpstr>مدیریت منابع بشری چیست؟ </vt:lpstr>
      <vt:lpstr>چرا مدیریت منابع بشری؟</vt:lpstr>
      <vt:lpstr>مسئولیت های اصلی منابع بشری</vt:lpstr>
      <vt:lpstr>عملکرد های اساسی  مدیریت منابع بشری</vt:lpstr>
      <vt:lpstr>کارمندن یابی (نیرو یابی)</vt:lpstr>
      <vt:lpstr>عملکرد آموزش و انکشاف</vt:lpstr>
      <vt:lpstr>عملکرد انګیزه بخشی </vt:lpstr>
      <vt:lpstr>عملکرد حفاظت و نگهداری کارکنان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Recruitment and selection Process in India</dc:title>
  <dc:creator>V J</dc:creator>
  <cp:lastModifiedBy>Ahmad Nabi Ahmadzai</cp:lastModifiedBy>
  <cp:revision>71</cp:revision>
  <dcterms:created xsi:type="dcterms:W3CDTF">2006-08-16T00:00:00Z</dcterms:created>
  <dcterms:modified xsi:type="dcterms:W3CDTF">2024-07-07T06:51:19Z</dcterms:modified>
</cp:coreProperties>
</file>