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683" r:id="rId2"/>
    <p:sldId id="256" r:id="rId3"/>
    <p:sldId id="258" r:id="rId4"/>
    <p:sldId id="305" r:id="rId5"/>
    <p:sldId id="287" r:id="rId6"/>
    <p:sldId id="295" r:id="rId7"/>
    <p:sldId id="296" r:id="rId8"/>
    <p:sldId id="297" r:id="rId9"/>
    <p:sldId id="306" r:id="rId10"/>
    <p:sldId id="684" r:id="rId11"/>
    <p:sldId id="685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B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60"/>
  </p:normalViewPr>
  <p:slideViewPr>
    <p:cSldViewPr>
      <p:cViewPr varScale="1">
        <p:scale>
          <a:sx n="75" d="100"/>
          <a:sy n="75" d="100"/>
        </p:scale>
        <p:origin x="166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08972-CFCB-491A-8B9F-0C6D6D37D2BE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1966A-52ED-4D0D-8ACA-4F011D81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4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8991600" cy="4495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ps-AF" sz="2800" dirty="0"/>
              <a:t>درک و شناسای نیازهای کارکنان جهت انکشاف اګیزه و رضایت از کار</a:t>
            </a:r>
          </a:p>
          <a:p>
            <a:pPr marL="0" lvl="0" indent="0" algn="r" rtl="1">
              <a:buNone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ps-AF" sz="2800" dirty="0"/>
              <a:t>انکشاف محید مثبت از تریق باداش تقدیر و رشد فرصت ها </a:t>
            </a: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r>
              <a:rPr lang="ps-AF" sz="2800" dirty="0"/>
              <a:t>ت</a:t>
            </a:r>
            <a:r>
              <a:rPr lang="fa-IR" sz="2800" dirty="0"/>
              <a:t>طبیق سیستم موثر جهت تنظیم اهداف سازمان </a:t>
            </a: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fa-IR" sz="2800" dirty="0"/>
              <a:t>ایجاد یک سیسم شفاف، محیط گفتگو، همکاری های تیمی </a:t>
            </a:r>
            <a:endParaRPr lang="en-US" sz="2800" dirty="0"/>
          </a:p>
          <a:p>
            <a:pPr marL="0" lvl="0" indent="0" algn="r" rtl="1">
              <a:buNone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657225" indent="-285750"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B10D3A-5CA8-BE7F-AAFA-0F1D16DC7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pPr algn="r"/>
            <a:r>
              <a:rPr lang="ps-AF" b="1" dirty="0"/>
              <a:t>عملکرد انګیزه بخشی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42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8991600" cy="44958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fa-IR" sz="2800" b="1" dirty="0"/>
              <a:t>سلامتی</a:t>
            </a:r>
            <a:endParaRPr lang="ps-AF" sz="2800" b="1" dirty="0"/>
          </a:p>
          <a:p>
            <a:pPr marL="0" lvl="0" indent="0" algn="r" rtl="1">
              <a:buNone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2800" dirty="0"/>
              <a:t>  </a:t>
            </a:r>
            <a:r>
              <a:rPr lang="fa-IR" sz="2800" b="1" dirty="0"/>
              <a:t>صحت</a:t>
            </a:r>
            <a:r>
              <a:rPr lang="ps-AF" sz="2800" dirty="0"/>
              <a:t> </a:t>
            </a: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r>
              <a:rPr lang="en-US" sz="2800" dirty="0"/>
              <a:t>  </a:t>
            </a:r>
            <a:r>
              <a:rPr lang="fa-IR" sz="2800" b="1" dirty="0"/>
              <a:t>گفتگو</a:t>
            </a: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2800" dirty="0"/>
              <a:t>  </a:t>
            </a:r>
            <a:r>
              <a:rPr lang="fa-IR" sz="2800" b="1" dirty="0"/>
              <a:t>برنامه های همکاری و حمایت از کارکنان</a:t>
            </a:r>
            <a:endParaRPr lang="en-US" sz="2800" b="1" dirty="0"/>
          </a:p>
          <a:p>
            <a:pPr marL="0" indent="0" algn="r" rtl="1">
              <a:buNone/>
            </a:pPr>
            <a:r>
              <a:rPr lang="fa-IR" sz="2800" dirty="0"/>
              <a:t> </a:t>
            </a:r>
            <a:endParaRPr lang="en-US" sz="2800" dirty="0"/>
          </a:p>
          <a:p>
            <a:pPr marL="0" lvl="0" indent="0" algn="r" rtl="1">
              <a:buNone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657225" indent="-285750"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B10D3A-5CA8-BE7F-AAFA-0F1D16DC7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pPr algn="r"/>
            <a:r>
              <a:rPr lang="ps-AF" dirty="0"/>
              <a:t>عملکرد </a:t>
            </a:r>
            <a:r>
              <a:rPr lang="fa-IR" dirty="0"/>
              <a:t>حفاظت و نگهداری کارکنان</a:t>
            </a:r>
            <a:r>
              <a:rPr lang="ps-AF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5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2486" y="2971800"/>
            <a:ext cx="6115050" cy="10287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23" y="2133600"/>
            <a:ext cx="8991600" cy="1905000"/>
          </a:xfrm>
        </p:spPr>
        <p:txBody>
          <a:bodyPr>
            <a:noAutofit/>
          </a:bodyPr>
          <a:lstStyle/>
          <a:p>
            <a:pPr algn="ctr"/>
            <a:r>
              <a:rPr lang="fa-IR" sz="7200" dirty="0">
                <a:solidFill>
                  <a:schemeClr val="tx1"/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مدیریت منابع بشری</a:t>
            </a:r>
            <a:br>
              <a:rPr lang="fa-IR" sz="5400" dirty="0">
                <a:latin typeface="Bahij Mitra" panose="02040503050201020203" pitchFamily="18" charset="-78"/>
                <a:cs typeface="Bahij Mitra" panose="02040503050201020203" pitchFamily="18" charset="-78"/>
              </a:rPr>
            </a:br>
            <a:r>
              <a:rPr lang="en-US" sz="5400" dirty="0">
                <a:solidFill>
                  <a:schemeClr val="tx1"/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Human Resources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                         </a:t>
            </a:r>
          </a:p>
          <a:p>
            <a:r>
              <a:rPr lang="en-US" dirty="0"/>
              <a:t>    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248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ثور- 1403</a:t>
            </a:r>
            <a:endParaRPr lang="en-US" sz="2800" dirty="0">
              <a:solidFill>
                <a:schemeClr val="bg1">
                  <a:lumMod val="95000"/>
                  <a:lumOff val="5000"/>
                </a:schemeClr>
              </a:solidFill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16833" cy="990600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تاریخچه مدیریت منابع بشری</a:t>
            </a:r>
            <a:endParaRPr lang="en-US" sz="40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905000"/>
            <a:ext cx="8613648" cy="4953000"/>
          </a:xfrm>
        </p:spPr>
        <p:txBody>
          <a:bodyPr>
            <a:normAutofit fontScale="92500" lnSpcReduction="20000"/>
          </a:bodyPr>
          <a:lstStyle/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تاریخچه مدیریت – انقلاب صنعتی </a:t>
            </a: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1750 </a:t>
            </a: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در اروی غربی – لشکر – مذهب 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6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قبل از سال 1960 شعبه پرسونل: </a:t>
            </a:r>
            <a:r>
              <a:rPr lang="fa-IR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مراقبت از صحت و رفاه کارمندان – مسئولیت های برنامه ریزی تعطیلات کارکنان و اداره، بازنشتگی (تقاعد) </a:t>
            </a: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a-IR" sz="13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1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در سال 1980 تغیر در ذهنیت: </a:t>
            </a:r>
            <a:r>
              <a:rPr lang="fa-IR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همکاری در قسمت رسیدن به اهداف حیاتی سازمان، سرمایه سازمان- تغیر اسم به مدیریت منابع بشری- گسترش فعالیت های شعبه جدید از شکل سنی و به شکل مدرن یا عصری (استخدام، آموزش و انکشاف، مدیرت اجراأت، پاداش و خدمات، رفاه و صحت و ... </a:t>
            </a: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>
              <a:lnSpc>
                <a:spcPct val="150000"/>
              </a:lnSpc>
              <a:buFont typeface="Calibri" panose="020F0502020204030204" pitchFamily="34" charset="0"/>
              <a:buChar char="→"/>
            </a:pPr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9" y="533400"/>
            <a:ext cx="8730879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39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مدیریت منابع بشری چیست؟</a:t>
            </a:r>
            <a:br>
              <a:rPr lang="en-US" sz="3200" dirty="0">
                <a:latin typeface="Bahij Mitra" panose="02040503050201020203" pitchFamily="18" charset="-78"/>
                <a:cs typeface="Bahij Mitra" panose="02040503050201020203" pitchFamily="18" charset="-78"/>
              </a:rPr>
            </a:br>
            <a:endParaRPr lang="en-US" sz="32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981200"/>
            <a:ext cx="8613648" cy="48006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عبارت از مدیرت افراد در داخل سازمان با در نظر داشت فعالیت های ...</a:t>
            </a:r>
          </a:p>
          <a:p>
            <a:pPr algn="r" rtl="1">
              <a:lnSpc>
                <a:spcPct val="150000"/>
              </a:lnSpc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مدیریت منابع بشری یک عملکرد مدیریتی به منظور استخدام</a:t>
            </a:r>
            <a:r>
              <a:rPr lang="en-US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… </a:t>
            </a:r>
          </a:p>
          <a:p>
            <a:pPr algn="r" rtl="1">
              <a:lnSpc>
                <a:spcPct val="150000"/>
              </a:lnSpc>
            </a:pPr>
            <a:r>
              <a:rPr lang="fa-IR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طراح سیستم های مدیریتی </a:t>
            </a: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تا اطمینان حاصل شود که استعدادهای بشری به طور موثر و کارآمد برای تحقق اهداف سازمانی استفاده می شود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002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چرا مدیریت منابع بشری؟</a:t>
            </a:r>
            <a:endParaRPr lang="en-US" sz="40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فرد نامناسبی را استخدام میکند:</a:t>
            </a:r>
            <a:endParaRPr lang="fa-IR" sz="30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تغیر و تبدیل یا ترک وظیفه</a:t>
            </a:r>
            <a:r>
              <a:rPr lang="fa-IR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عملکرد غیر موثر کارکنان:</a:t>
            </a:r>
            <a:endParaRPr lang="fa-IR" sz="30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ضیاع وقت برای فعالیت های غیر ضروری:</a:t>
            </a:r>
            <a:endParaRPr lang="fa-IR" sz="30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اقدامات تبعیض آمیز ایجاد میشود</a:t>
            </a:r>
            <a:r>
              <a:rPr lang="fa-IR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نادیده گرفتن ایمنی کارکنان</a:t>
            </a:r>
            <a:r>
              <a:rPr lang="fa-IR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(شیوه های پاداش دهی غیر عادلانه: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توسعه ناکافی کارکنان:</a:t>
            </a:r>
            <a:endParaRPr lang="fa-IR" sz="30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sz="3000" dirty="0">
                <a:latin typeface="Bahij Mitra" panose="02040503050201020203" pitchFamily="18" charset="-78"/>
                <a:cs typeface="Bahij Mitra" panose="02040503050201020203" pitchFamily="18" charset="-78"/>
              </a:rPr>
              <a:t>کاهش انگیزه کارکنان:</a:t>
            </a:r>
            <a:endParaRPr lang="en-US" sz="30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799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مسئولیت های اصلی منابع بشری</a:t>
            </a:r>
            <a:endParaRPr lang="en-US" sz="40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538" y="1676400"/>
            <a:ext cx="8991600" cy="495300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جذب یا استخدام افراد شایسته:</a:t>
            </a:r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fa-IR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آموزش و توسعه منابع بشری:</a:t>
            </a:r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fa-IR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ایجاد انگیزه در آنها برای عملکرد در سطوح تلاش بالا  مدیریت منابع بشری:</a:t>
            </a:r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fa-IR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ارائه شیوه های کاری برای اطمینان از </a:t>
            </a:r>
            <a:r>
              <a:rPr lang="fa-IR" dirty="0">
                <a:latin typeface="Bahij Mitra" panose="02040503050201020203" pitchFamily="18" charset="-78"/>
                <a:cs typeface="Bahij Mitra" panose="02040503050201020203" pitchFamily="18" charset="-78"/>
              </a:rPr>
              <a:t>مفید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 بخش بودن فعالیت های کارکنان</a:t>
            </a:r>
            <a:r>
              <a:rPr lang="fa-IR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و ارتباط (آنها) کارکنان با اداره</a:t>
            </a:r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:</a:t>
            </a:r>
          </a:p>
          <a:p>
            <a:pPr algn="r"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7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عملکرد </a:t>
            </a:r>
            <a:r>
              <a:rPr lang="fa-IR" dirty="0">
                <a:latin typeface="Bahij Mitra" panose="02040503050201020203" pitchFamily="18" charset="-78"/>
                <a:cs typeface="Bahij Mitra" panose="02040503050201020203" pitchFamily="18" charset="-78"/>
              </a:rPr>
              <a:t>های </a:t>
            </a:r>
            <a:r>
              <a:rPr lang="ar-SA" dirty="0">
                <a:latin typeface="Bahij Mitra" panose="02040503050201020203" pitchFamily="18" charset="-78"/>
                <a:cs typeface="Bahij Mitra" panose="02040503050201020203" pitchFamily="18" charset="-78"/>
              </a:rPr>
              <a:t>اساسی  مدیریت منابع بشری</a:t>
            </a:r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8991600" cy="44958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مدیریت منابع بشری دارای چهار عملکرد اساسی است که به شرح زیر است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0" indent="0" algn="r" rtl="1">
              <a:buNone/>
            </a:pP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کارمند یابی </a:t>
            </a: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(نیرویابی)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آموزش و </a:t>
            </a: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انکشاف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انگیزه بخشی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lvl="0" algn="r" rtl="1">
              <a:buFont typeface="Wingdings" panose="05000000000000000000" pitchFamily="2" charset="2"/>
              <a:buChar char="q"/>
            </a:pP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</a:t>
            </a:r>
            <a:r>
              <a:rPr lang="ar-SA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حفاظت از کارکنان</a:t>
            </a: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657225" indent="-285750"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US" sz="18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496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04800"/>
            <a:ext cx="6251448" cy="990600"/>
          </a:xfrm>
        </p:spPr>
        <p:txBody>
          <a:bodyPr>
            <a:normAutofit/>
          </a:bodyPr>
          <a:lstStyle/>
          <a:p>
            <a:pPr algn="r"/>
            <a:r>
              <a:rPr lang="fa-IR" sz="40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کارمندن یابی (نیرو یابی)</a:t>
            </a:r>
            <a:endParaRPr lang="en-US" sz="40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8991600" cy="56388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برنامه ریزی اشتغال</a:t>
            </a:r>
            <a:r>
              <a:rPr lang="en-US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:</a:t>
            </a:r>
            <a:endParaRPr lang="fa-IR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ارزیابی نیازهای نیروی کار فعلی و آینده اداره:</a:t>
            </a:r>
            <a:endParaRPr lang="fa-IR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تشخیص </a:t>
            </a:r>
            <a:r>
              <a:rPr lang="fa-IR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نیازهای کارمند یابی </a:t>
            </a: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بر اساس تقاضا و اهداف سازمانی:</a:t>
            </a: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برنامه ریزی برای برآوردن نیازهای کارکن یابی</a:t>
            </a:r>
            <a:r>
              <a:rPr lang="fa-IR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با </a:t>
            </a:r>
            <a:r>
              <a:rPr lang="fa-IR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انتخاب </a:t>
            </a: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تعداد و نوع مناسب کارمندان:</a:t>
            </a:r>
            <a:endParaRPr lang="fa-IR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0" indent="0" algn="r" rtl="1">
              <a:buNone/>
            </a:pPr>
            <a:r>
              <a:rPr lang="ar-SA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تحلیل و تجزیه شغل (تحلیل وظایف) 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تعیین مهارت ها، دانش و توانایی های خاص مورد نیاز برای شغل:</a:t>
            </a:r>
            <a:endParaRPr lang="fa-IR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تعریف وظایف، مسئولیت ها و فعالیت های تعین شده:</a:t>
            </a: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0" indent="0" algn="r" rtl="1">
              <a:buNone/>
            </a:pP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استخدام</a:t>
            </a: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 – جذب نیروی با استعداد باالقوه از مجراهای های مختلف – شارلیست نمودن متقاضیان مناسب </a:t>
            </a:r>
          </a:p>
          <a:p>
            <a:pPr marL="0" indent="0" algn="r" rtl="1">
              <a:buNone/>
            </a:pP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انتخاب </a:t>
            </a: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– انتخاب کاندیدان که چی کسی موفق تر است – ګفتګوی رو در رو با کاندید جهت بیشنهاد وزیفه </a:t>
            </a: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353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04800"/>
            <a:ext cx="6251448" cy="990600"/>
          </a:xfrm>
        </p:spPr>
        <p:txBody>
          <a:bodyPr>
            <a:normAutofit/>
          </a:bodyPr>
          <a:lstStyle/>
          <a:p>
            <a:pPr algn="r"/>
            <a:r>
              <a:rPr lang="ps-AF" sz="40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عملکرد آموزش و انکشاف</a:t>
            </a:r>
            <a:endParaRPr lang="en-US" sz="40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8991600" cy="5638800"/>
          </a:xfrm>
        </p:spPr>
        <p:txBody>
          <a:bodyPr>
            <a:normAutofit/>
          </a:bodyPr>
          <a:lstStyle/>
          <a:p>
            <a:pPr algn="r" rtl="1"/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مجموع فعالیت های است جهت انکشاف مهارت ها</a:t>
            </a: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،</a:t>
            </a: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دانش ن</a:t>
            </a:r>
            <a:r>
              <a:rPr lang="fa-IR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ظری</a:t>
            </a: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  کارکنان </a:t>
            </a:r>
          </a:p>
          <a:p>
            <a:pPr algn="r" rtl="1"/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آشنا سازی کارکناد و اجتماعی ساختن ایشان با محید اداره </a:t>
            </a: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marL="0" indent="0" algn="r" rtl="1">
              <a:buNone/>
            </a:pPr>
            <a:endParaRPr lang="en-US" sz="27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pPr algn="r" rtl="1">
              <a:buFontTx/>
              <a:buChar char="-"/>
            </a:pPr>
            <a:r>
              <a:rPr lang="ps-AF" sz="27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چهار فاز عملکرد آموزش و انکشاف</a:t>
            </a: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</a:p>
          <a:p>
            <a:pPr algn="r" rtl="1">
              <a:buFontTx/>
              <a:buChar char="-"/>
            </a:pP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۱ آموزش کارکنان </a:t>
            </a:r>
          </a:p>
          <a:p>
            <a:pPr algn="r" rtl="1">
              <a:buFontTx/>
              <a:buChar char="-"/>
            </a:pP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انکشاف کارکنان </a:t>
            </a:r>
          </a:p>
          <a:p>
            <a:pPr algn="r" rtl="1">
              <a:buFontTx/>
              <a:buChar char="-"/>
            </a:pP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انکشاف اداره </a:t>
            </a:r>
          </a:p>
          <a:p>
            <a:pPr algn="r" rtl="1">
              <a:buFontTx/>
              <a:buChar char="-"/>
            </a:pPr>
            <a:r>
              <a:rPr lang="ps-AF" sz="2700" dirty="0">
                <a:latin typeface="Bahij Mitra" panose="02040503050201020203" pitchFamily="18" charset="-78"/>
                <a:cs typeface="Bahij Mitra" panose="02040503050201020203" pitchFamily="18" charset="-78"/>
              </a:rPr>
              <a:t>انکشاف دوره کاری </a:t>
            </a:r>
            <a:endParaRPr lang="en-US" sz="2700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62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1958</TotalTime>
  <Words>548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Bahij Mitra</vt:lpstr>
      <vt:lpstr>Calibri</vt:lpstr>
      <vt:lpstr>Tw Cen MT</vt:lpstr>
      <vt:lpstr>Wingdings</vt:lpstr>
      <vt:lpstr>Wingdings 2</vt:lpstr>
      <vt:lpstr>Median</vt:lpstr>
      <vt:lpstr>PowerPoint Presentation</vt:lpstr>
      <vt:lpstr>مدیریت منابع بشری Human Resources Management</vt:lpstr>
      <vt:lpstr>تاریخچه مدیریت منابع بشری</vt:lpstr>
      <vt:lpstr>مدیریت منابع بشری چیست؟ </vt:lpstr>
      <vt:lpstr>چرا مدیریت منابع بشری؟</vt:lpstr>
      <vt:lpstr>مسئولیت های اصلی منابع بشری</vt:lpstr>
      <vt:lpstr>عملکرد های اساسی  مدیریت منابع بشری</vt:lpstr>
      <vt:lpstr>کارمندن یابی (نیرو یابی)</vt:lpstr>
      <vt:lpstr>عملکرد آموزش و انکشاف</vt:lpstr>
      <vt:lpstr>عملکرد انګیزه بخشی </vt:lpstr>
      <vt:lpstr>عملکرد حفاظت و نگهداری کارکنان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71</cp:revision>
  <dcterms:created xsi:type="dcterms:W3CDTF">2006-08-16T00:00:00Z</dcterms:created>
  <dcterms:modified xsi:type="dcterms:W3CDTF">2024-07-07T06:51:19Z</dcterms:modified>
</cp:coreProperties>
</file>