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683" r:id="rId2"/>
    <p:sldId id="684" r:id="rId3"/>
    <p:sldId id="280" r:id="rId4"/>
    <p:sldId id="399" r:id="rId5"/>
    <p:sldId id="400" r:id="rId6"/>
    <p:sldId id="260" r:id="rId7"/>
    <p:sldId id="401" r:id="rId8"/>
    <p:sldId id="402" r:id="rId9"/>
    <p:sldId id="403" r:id="rId10"/>
    <p:sldId id="404" r:id="rId11"/>
    <p:sldId id="407" r:id="rId12"/>
    <p:sldId id="278" r:id="rId13"/>
  </p:sldIdLst>
  <p:sldSz cx="9144000" cy="6858000" type="screen4x3"/>
  <p:notesSz cx="6858000" cy="9144000"/>
  <p:defaultTextStyle>
    <a:defPPr>
      <a:defRPr lang="f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2625"/>
    <a:srgbClr val="C4D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3" autoAdjust="0"/>
    <p:restoredTop sz="94660"/>
  </p:normalViewPr>
  <p:slideViewPr>
    <p:cSldViewPr>
      <p:cViewPr varScale="1">
        <p:scale>
          <a:sx n="75" d="100"/>
          <a:sy n="75" d="100"/>
        </p:scale>
        <p:origin x="1608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D5F61-F47C-42E4-ABD4-76D6C05E34D2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78E03-ADE4-45A2-9CFB-19F6913F4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4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191000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ps" dirty="0"/>
              <a:t>                          </a:t>
            </a:r>
          </a:p>
          <a:p>
            <a:r>
              <a:rPr lang="ps" dirty="0"/>
              <a:t>                      </a:t>
            </a:r>
          </a:p>
        </p:txBody>
      </p:sp>
      <p:pic>
        <p:nvPicPr>
          <p:cNvPr id="5" name="Picture 4" descr="A black and white text&#10;&#10;Description automatically generated">
            <a:extLst>
              <a:ext uri="{FF2B5EF4-FFF2-40B4-BE49-F238E27FC236}">
                <a16:creationId xmlns:a16="http://schemas.microsoft.com/office/drawing/2014/main" id="{AF49E9BC-0679-50DC-10FD-9BE466C94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08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BC79A353-FC03-7C25-2C2A-3F11A0805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r" rtl="1"/>
            <a:r>
              <a:rPr lang="fa" altLang="en-US" dirty="0"/>
              <a:t>نقش مدیران منابع </a:t>
            </a:r>
            <a:r>
              <a:rPr lang="fa-IR" altLang="en-US" dirty="0"/>
              <a:t>بشری</a:t>
            </a:r>
            <a:endParaRPr lang="fa" altLang="en-US" dirty="0"/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957159FE-BFEF-1502-F4C9-93888A7F21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69875" y="1752600"/>
            <a:ext cx="8839200" cy="4648200"/>
          </a:xfrm>
        </p:spPr>
        <p:txBody>
          <a:bodyPr>
            <a:normAutofit/>
          </a:bodyPr>
          <a:lstStyle/>
          <a:p>
            <a:pPr algn="r" rtl="1"/>
            <a:r>
              <a:rPr lang="fa" alt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نقش عملکردی: </a:t>
            </a:r>
            <a:r>
              <a:rPr lang="fa" sz="2400" dirty="0"/>
              <a:t>ارائه راهنمایی و پشتیبانی به مدیران در موضوعات مختلف منابع </a:t>
            </a:r>
            <a:r>
              <a:rPr lang="fa-IR" sz="2400" dirty="0"/>
              <a:t>بشری</a:t>
            </a:r>
            <a:r>
              <a:rPr lang="fa" sz="2400" dirty="0"/>
              <a:t>.</a:t>
            </a:r>
          </a:p>
          <a:p>
            <a:pPr marL="311150" indent="0" algn="r" rtl="1">
              <a:buNone/>
            </a:pPr>
            <a:endParaRPr lang="en-US" altLang="en-US" sz="1050" dirty="0"/>
          </a:p>
          <a:p>
            <a:pPr algn="r" rtl="1"/>
            <a:r>
              <a:rPr lang="fa" alt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نقش خدمات: </a:t>
            </a:r>
            <a:r>
              <a:rPr lang="fa" sz="2400" dirty="0"/>
              <a:t>انجام خدمات تخصصی </a:t>
            </a:r>
            <a:r>
              <a:rPr lang="prs-AF" sz="2400" dirty="0"/>
              <a:t>منابع بشری</a:t>
            </a:r>
            <a:r>
              <a:rPr lang="fa" sz="2400" dirty="0"/>
              <a:t> برای رفع نیازهای </a:t>
            </a:r>
            <a:r>
              <a:rPr lang="prs-AF" sz="2400" dirty="0"/>
              <a:t>کارمندا</a:t>
            </a:r>
            <a:r>
              <a:rPr lang="fa" sz="2400" dirty="0"/>
              <a:t> و اطمینان از فرآیندهای منابع </a:t>
            </a:r>
            <a:r>
              <a:rPr lang="fa-IR" sz="2400" dirty="0"/>
              <a:t>بشری</a:t>
            </a:r>
            <a:r>
              <a:rPr lang="fa" sz="2400" dirty="0"/>
              <a:t> موثر.</a:t>
            </a:r>
          </a:p>
          <a:p>
            <a:pPr marL="0" indent="0" algn="r" rtl="1">
              <a:buNone/>
            </a:pPr>
            <a:endParaRPr lang="en-US" altLang="en-US" sz="1100" dirty="0"/>
          </a:p>
          <a:p>
            <a:pPr algn="r" rtl="1"/>
            <a:r>
              <a:rPr lang="fa" alt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نقش انسان دوستانه: </a:t>
            </a:r>
            <a:r>
              <a:rPr lang="fa" altLang="en-US" sz="2400" dirty="0"/>
              <a:t>یادآوری تعهدات </a:t>
            </a:r>
            <a:r>
              <a:rPr lang="prs-AF" altLang="en-US" sz="2400" dirty="0"/>
              <a:t>رفتاری</a:t>
            </a:r>
            <a:r>
              <a:rPr lang="fa" altLang="en-US" sz="2400" dirty="0"/>
              <a:t> و اخلاقی به </a:t>
            </a:r>
            <a:r>
              <a:rPr lang="prs-AF" altLang="en-US" sz="2400" dirty="0"/>
              <a:t>کارمندان</a:t>
            </a:r>
            <a:endParaRPr lang="fa" altLang="en-US" sz="2400" dirty="0"/>
          </a:p>
          <a:p>
            <a:pPr marL="0" indent="0" algn="r" rtl="1">
              <a:buNone/>
            </a:pPr>
            <a:endParaRPr lang="en-US" altLang="en-US" sz="1100" dirty="0"/>
          </a:p>
          <a:p>
            <a:pPr algn="r" rtl="1"/>
            <a:r>
              <a:rPr lang="fa" alt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مشاور</a:t>
            </a:r>
            <a:r>
              <a:rPr lang="fa" altLang="en-US" sz="2400" b="1" dirty="0"/>
              <a:t>: </a:t>
            </a:r>
            <a:r>
              <a:rPr lang="prs-AF" altLang="en-US" sz="2400" dirty="0"/>
              <a:t>ارایه مشاوره </a:t>
            </a:r>
            <a:r>
              <a:rPr lang="fa" sz="2400" dirty="0"/>
              <a:t>برای مسائل شخصی، زناشویی، سلامتی، روانی، جسمی و شغلی، مشاوره و پشتیبانی </a:t>
            </a:r>
            <a:r>
              <a:rPr lang="ps-AF" sz="2400" dirty="0"/>
              <a:t>کارمندان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BC79A353-FC03-7C25-2C2A-3F11A0805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r" rtl="1"/>
            <a:r>
              <a:rPr lang="fa" altLang="en-US" dirty="0"/>
              <a:t>نقش مدیران منابع </a:t>
            </a:r>
            <a:r>
              <a:rPr lang="fa-IR" altLang="en-US" dirty="0"/>
              <a:t>بشری</a:t>
            </a:r>
            <a:endParaRPr lang="fa" altLang="en-US" dirty="0"/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957159FE-BFEF-1502-F4C9-93888A7F21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69875" y="1752600"/>
            <a:ext cx="8839200" cy="4648200"/>
          </a:xfrm>
        </p:spPr>
        <p:txBody>
          <a:bodyPr>
            <a:normAutofit/>
          </a:bodyPr>
          <a:lstStyle/>
          <a:p>
            <a:pPr algn="r" rtl="1"/>
            <a:r>
              <a:rPr lang="fa" alt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نقش میانجی: </a:t>
            </a:r>
            <a:r>
              <a:rPr lang="fa" altLang="en-US" sz="2400" dirty="0"/>
              <a:t>در هنگام اختلافات، درگیری‌های بین افراد و گروه‌ها و مدیریت، نقش صلح‌جو را بازی کنید.</a:t>
            </a:r>
          </a:p>
          <a:p>
            <a:pPr marL="0" indent="0" algn="r" rtl="1">
              <a:buNone/>
            </a:pPr>
            <a:endParaRPr lang="en-US" altLang="en-US" sz="1400" dirty="0"/>
          </a:p>
          <a:p>
            <a:pPr algn="r" rtl="1"/>
            <a:r>
              <a:rPr lang="fa" alt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نقش سخنگوی: </a:t>
            </a:r>
            <a:r>
              <a:rPr lang="ps-AF" sz="2400" dirty="0"/>
              <a:t>نمایندگی از سازمان به عنوان کسی که نگاه کلی به عملکرد سازمان دارد و بتواند آن را به </a:t>
            </a:r>
            <a:endParaRPr lang="fa" altLang="en-US" sz="2400" dirty="0"/>
          </a:p>
          <a:p>
            <a:pPr marL="0" indent="0" algn="r" rtl="1">
              <a:buNone/>
            </a:pPr>
            <a:endParaRPr lang="en-US" altLang="en-US" sz="1100" dirty="0"/>
          </a:p>
          <a:p>
            <a:pPr algn="r" rtl="1"/>
            <a:r>
              <a:rPr lang="fa" alt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عامل تغییر: </a:t>
            </a:r>
            <a:r>
              <a:rPr lang="fa" altLang="en-US" sz="2400" dirty="0"/>
              <a:t>معرفی و اجرای تغییرات نهادی و تسهیل و اجرای برنامه های توسعه </a:t>
            </a:r>
            <a:r>
              <a:rPr lang="ps-AF" altLang="en-US" sz="2400" dirty="0"/>
              <a:t>اداری</a:t>
            </a:r>
            <a:r>
              <a:rPr lang="fa" altLang="en-US" sz="2400" dirty="0"/>
              <a:t>.</a:t>
            </a:r>
          </a:p>
          <a:p>
            <a:pPr marL="0" indent="0" algn="r" rtl="1">
              <a:buNone/>
            </a:pPr>
            <a:endParaRPr lang="en-US" altLang="en-US" sz="1100" dirty="0"/>
          </a:p>
          <a:p>
            <a:pPr algn="r" rtl="1"/>
            <a:r>
              <a:rPr lang="fa" alt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مدیریت منابع </a:t>
            </a:r>
            <a:r>
              <a:rPr lang="fa-IR" alt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بشری</a:t>
            </a:r>
            <a:r>
              <a:rPr lang="fa" alt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a" sz="2400" dirty="0"/>
              <a:t>بر رهبری و مدیریت روابط گروهی و فردی و همچنین حفظ روابط مثبت </a:t>
            </a:r>
            <a:r>
              <a:rPr lang="ps-AF" sz="2400" dirty="0"/>
              <a:t>شغل</a:t>
            </a:r>
            <a:r>
              <a:rPr lang="fa" sz="2400" dirty="0"/>
              <a:t>مند-مدیریت تمرکز کنید 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54024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02486" y="2971800"/>
            <a:ext cx="6115050" cy="10287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rs-AF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تشکر از توجه شما</a:t>
            </a:r>
            <a:endParaRPr lang="en-US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2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23" y="2133600"/>
            <a:ext cx="8991600" cy="1905000"/>
          </a:xfrm>
        </p:spPr>
        <p:txBody>
          <a:bodyPr>
            <a:noAutofit/>
          </a:bodyPr>
          <a:lstStyle/>
          <a:p>
            <a:pPr algn="ctr"/>
            <a:r>
              <a:rPr lang="fa-IR" sz="7200" dirty="0">
                <a:solidFill>
                  <a:schemeClr val="tx1"/>
                </a:solidFill>
                <a:latin typeface="Bahij Mitra" panose="02040503050201020203" pitchFamily="18" charset="-78"/>
                <a:cs typeface="Bahij Mitra" panose="02040503050201020203" pitchFamily="18" charset="-78"/>
              </a:rPr>
              <a:t>مدیریت منابع بشری</a:t>
            </a:r>
            <a:br>
              <a:rPr lang="fa-IR" sz="5400" dirty="0">
                <a:latin typeface="Bahij Mitra" panose="02040503050201020203" pitchFamily="18" charset="-78"/>
                <a:cs typeface="Bahij Mitra" panose="02040503050201020203" pitchFamily="18" charset="-78"/>
              </a:rPr>
            </a:br>
            <a:r>
              <a:rPr lang="en-US" sz="5400" dirty="0">
                <a:solidFill>
                  <a:schemeClr val="tx1"/>
                </a:solidFill>
                <a:latin typeface="Bahij Mitra" panose="02040503050201020203" pitchFamily="18" charset="-78"/>
                <a:cs typeface="Bahij Mitra" panose="02040503050201020203" pitchFamily="18" charset="-78"/>
              </a:rPr>
              <a:t>Human Resources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191000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                          </a:t>
            </a:r>
          </a:p>
          <a:p>
            <a:r>
              <a:rPr lang="en-US" dirty="0"/>
              <a:t>               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6248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>
                <a:solidFill>
                  <a:schemeClr val="bg1">
                    <a:lumMod val="95000"/>
                    <a:lumOff val="5000"/>
                  </a:schemeClr>
                </a:solidFill>
                <a:latin typeface="Bahij Mitra" panose="02040503050201020203" pitchFamily="18" charset="-78"/>
                <a:cs typeface="Bahij Mitra" panose="02040503050201020203" pitchFamily="18" charset="-78"/>
              </a:rPr>
              <a:t>ثور- 1403</a:t>
            </a:r>
            <a:endParaRPr lang="en-US" sz="2800" dirty="0">
              <a:solidFill>
                <a:schemeClr val="bg1">
                  <a:lumMod val="95000"/>
                  <a:lumOff val="5000"/>
                </a:schemeClr>
              </a:solidFill>
              <a:latin typeface="Bahij Mitra" panose="02040503050201020203" pitchFamily="18" charset="-78"/>
              <a:cs typeface="Bahij Mitra" panose="02040503050201020203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/>
          <a:lstStyle/>
          <a:p>
            <a:pPr algn="r" rtl="1"/>
            <a:r>
              <a:rPr lang="fa" dirty="0"/>
              <a:t>اهداف </a:t>
            </a:r>
            <a:r>
              <a:rPr lang="prs-AF" dirty="0"/>
              <a:t>مدیریت منابع بشری</a:t>
            </a:r>
            <a:endParaRPr lang="f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50292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fa" dirty="0"/>
              <a:t>اهداف اجتماعی</a:t>
            </a:r>
          </a:p>
          <a:p>
            <a:pPr marL="0" indent="0" algn="r" rtl="1">
              <a:buNone/>
            </a:pPr>
            <a:endParaRPr lang="en-US" sz="800" dirty="0"/>
          </a:p>
          <a:p>
            <a:pPr marL="0" indent="0" algn="r" rtl="1">
              <a:buNone/>
            </a:pPr>
            <a:r>
              <a:rPr lang="fa" dirty="0"/>
              <a:t> </a:t>
            </a:r>
            <a:r>
              <a:rPr lang="fa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a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ترویج فرصت های برابر و رفتار عادلانه بدون توجه به</a:t>
            </a:r>
          </a:p>
          <a:p>
            <a:pPr marL="974725" indent="-233363" algn="r" rtl="1">
              <a:buFont typeface="Wingdings" panose="05000000000000000000" pitchFamily="2" charset="2"/>
              <a:buChar char="ü"/>
            </a:pPr>
            <a:r>
              <a:rPr lang="fa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جنسیت، نژاد، مذهب، قومیت و غیره</a:t>
            </a:r>
          </a:p>
          <a:p>
            <a:pPr marL="741362" indent="0" algn="r" rtl="1">
              <a:buNone/>
            </a:pPr>
            <a:endParaRPr lang="en-US" sz="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fa" dirty="0"/>
              <a:t> </a:t>
            </a:r>
            <a:r>
              <a:rPr lang="fa" sz="20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rs-AF" sz="2000" dirty="0">
                <a:latin typeface="Calibri" panose="020F0502020204030204" pitchFamily="34" charset="0"/>
                <a:cs typeface="Calibri" panose="020F0502020204030204" pitchFamily="34" charset="0"/>
              </a:rPr>
              <a:t>ت</a:t>
            </a:r>
            <a:r>
              <a:rPr lang="ps-AF" sz="2000" dirty="0">
                <a:latin typeface="Calibri" panose="020F0502020204030204" pitchFamily="34" charset="0"/>
                <a:cs typeface="Calibri" panose="020F0502020204030204" pitchFamily="34" charset="0"/>
              </a:rPr>
              <a:t>رویج تنوع و شامل‌گرایی در نیروی شغل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fa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حصول اطمینان از رعایت قوانین و مقررات </a:t>
            </a:r>
            <a:r>
              <a:rPr lang="ps-AF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شغل</a:t>
            </a:r>
            <a:r>
              <a:rPr lang="fa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برای حمایت از حقوق </a:t>
            </a:r>
            <a:r>
              <a:rPr lang="ps-AF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کارکنان</a:t>
            </a:r>
            <a:endParaRPr lang="fa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fa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مشارکت در فعالیت های مسئولیت اجتماعی </a:t>
            </a:r>
            <a:r>
              <a:rPr lang="ps-AF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اداره</a:t>
            </a:r>
            <a:endParaRPr lang="fa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fa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تشویق توسعه حرفه ای </a:t>
            </a:r>
            <a:r>
              <a:rPr lang="ps-AF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کارکنان</a:t>
            </a:r>
            <a:r>
              <a:rPr lang="fa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برای افزایش مشارکت های اجتماعی</a:t>
            </a:r>
            <a:r>
              <a:rPr lang="fa" sz="19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79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/>
          <a:lstStyle/>
          <a:p>
            <a:pPr algn="r" rtl="1"/>
            <a:r>
              <a:rPr lang="fa" dirty="0"/>
              <a:t>اهداف </a:t>
            </a:r>
            <a:r>
              <a:rPr lang="prs-AF" dirty="0"/>
              <a:t>مدیریت منابع بشری</a:t>
            </a:r>
            <a:endParaRPr lang="f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613648" cy="50292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77500" lnSpcReduction="20000"/>
          </a:bodyPr>
          <a:lstStyle/>
          <a:p>
            <a:pPr marL="396875" indent="-319088" algn="r" rtl="1"/>
            <a:r>
              <a:rPr lang="fa" dirty="0"/>
              <a:t>اهداف </a:t>
            </a:r>
            <a:r>
              <a:rPr lang="ps-AF" dirty="0"/>
              <a:t>ادار</a:t>
            </a:r>
            <a:r>
              <a:rPr lang="fa" dirty="0"/>
              <a:t>ی</a:t>
            </a:r>
          </a:p>
          <a:p>
            <a:pPr marL="0" indent="0" algn="r" rtl="1">
              <a:buNone/>
            </a:pPr>
            <a:endParaRPr lang="en-US" sz="800" dirty="0"/>
          </a:p>
          <a:p>
            <a:pPr marL="419100" indent="-342900" algn="r" rtl="1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جذب و حفظ استعدادهای برتر برای رشد و رقابت </a:t>
            </a:r>
            <a:r>
              <a:rPr lang="ps-AF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ادار</a:t>
            </a:r>
            <a:r>
              <a:rPr lang="prs-AF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ی</a:t>
            </a: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19100" indent="-342900" algn="r" rtl="1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ایجاد و حفظ نیروی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کار</a:t>
            </a: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s-AF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حرفه ای</a:t>
            </a: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و سازگار برای رفع نیازهای فعلی و آینده.</a:t>
            </a:r>
          </a:p>
          <a:p>
            <a:pPr marL="419100" indent="-342900" algn="r" rtl="1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افزایش بهره وری و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اجراآت</a:t>
            </a: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از طریق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آموزش و انکشاف</a:t>
            </a: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موثر.</a:t>
            </a:r>
          </a:p>
          <a:p>
            <a:pPr marL="419100" indent="-342900" algn="r" rtl="1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فرهنگ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کار</a:t>
            </a: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ی مثبت و فراگیر را برای مشارکت و وفاداری بالای </a:t>
            </a:r>
            <a:r>
              <a:rPr lang="ps-AF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کارکنان</a:t>
            </a: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پرورش دهید.</a:t>
            </a:r>
          </a:p>
          <a:p>
            <a:pPr marL="419100" indent="-342900" algn="r" rtl="1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تغییر و انتقال </a:t>
            </a:r>
            <a:r>
              <a:rPr lang="ps-AF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ادار</a:t>
            </a:r>
            <a:r>
              <a:rPr lang="prs-AF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ی</a:t>
            </a: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را به طور موثر مدیریت کنید.</a:t>
            </a:r>
          </a:p>
          <a:p>
            <a:pPr marL="419100" indent="-342900" algn="r" rtl="1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استراتژی های منابع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بشری</a:t>
            </a: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را با اهداف </a:t>
            </a:r>
            <a:r>
              <a:rPr lang="ps-AF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ادار</a:t>
            </a:r>
            <a:r>
              <a:rPr lang="prs-AF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ی</a:t>
            </a: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برای موفقیت کسب و </a:t>
            </a:r>
            <a:r>
              <a:rPr lang="ps-AF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شغل</a:t>
            </a:r>
            <a:r>
              <a:rPr lang="fa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هماهنگ کنید.</a:t>
            </a:r>
          </a:p>
          <a:p>
            <a:pPr marL="0" indent="0" algn="r" rtl="1">
              <a:buNone/>
            </a:pP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1362" indent="0" algn="r" rtl="1">
              <a:buNone/>
            </a:pPr>
            <a:endParaRPr lang="en-US" sz="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f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1787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/>
          <a:lstStyle/>
          <a:p>
            <a:pPr algn="r" rtl="1"/>
            <a:r>
              <a:rPr lang="fa" dirty="0"/>
              <a:t>اهداف </a:t>
            </a:r>
            <a:r>
              <a:rPr lang="ps-AF" dirty="0"/>
              <a:t>مدیریت منابع بشری</a:t>
            </a:r>
            <a:endParaRPr lang="f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613648" cy="50292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pPr algn="r" rtl="1"/>
            <a:r>
              <a:rPr lang="fa" dirty="0"/>
              <a:t>اهداف عملکردی</a:t>
            </a:r>
          </a:p>
          <a:p>
            <a:pPr marL="0" indent="0" algn="r" rtl="1">
              <a:buNone/>
            </a:pPr>
            <a:endParaRPr lang="en-US" sz="800" dirty="0"/>
          </a:p>
          <a:p>
            <a:pPr marL="690563" indent="-207963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استخدام و گزینش</a:t>
            </a:r>
          </a:p>
          <a:p>
            <a:pPr marL="690563" indent="-207963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آموزش و انکشاف</a:t>
            </a:r>
            <a:endParaRPr lang="f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90563" indent="-207963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سیستم های </a:t>
            </a:r>
            <a:r>
              <a:rPr lang="prs-AF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حقوق </a:t>
            </a:r>
            <a:r>
              <a:rPr lang="f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 </a:t>
            </a:r>
            <a:r>
              <a:rPr lang="prs-AF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امتیازات</a:t>
            </a:r>
            <a:r>
              <a:rPr lang="f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منصفانه</a:t>
            </a:r>
          </a:p>
          <a:p>
            <a:pPr marL="690563" indent="-207963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مدیریت ا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جراآت </a:t>
            </a:r>
            <a:endParaRPr lang="f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90563" indent="-207963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مدیریت استعداد</a:t>
            </a:r>
          </a:p>
          <a:p>
            <a:pPr marL="690563" indent="-207963"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پالیسی</a:t>
            </a:r>
            <a:r>
              <a:rPr lang="f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های منابع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بشری</a:t>
            </a:r>
            <a:r>
              <a:rPr lang="f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و انطباق</a:t>
            </a:r>
          </a:p>
          <a:p>
            <a:pPr marL="0" indent="0" algn="r" rtl="1">
              <a:buNone/>
            </a:pP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1362" indent="0" algn="r" rtl="1">
              <a:buNone/>
            </a:pPr>
            <a:endParaRPr lang="en-US" sz="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f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4363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990600"/>
          </a:xfrm>
        </p:spPr>
        <p:txBody>
          <a:bodyPr>
            <a:normAutofit/>
          </a:bodyPr>
          <a:lstStyle/>
          <a:p>
            <a:pPr algn="r" rtl="1"/>
            <a:r>
              <a:rPr lang="fa" sz="4400" dirty="0"/>
              <a:t>چالش های مدیریت منابع </a:t>
            </a:r>
            <a:r>
              <a:rPr lang="fa-IR" sz="4400" dirty="0"/>
              <a:t>بشری</a:t>
            </a:r>
            <a:r>
              <a:rPr lang="fa" sz="4400" dirty="0"/>
              <a:t> مدرن</a:t>
            </a:r>
            <a:endParaRPr lang="en-US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6D5E629B-EBE8-0AAA-CFF6-E7C9AC81AAC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808480"/>
            <a:ext cx="7620000" cy="4800600"/>
          </a:xfrm>
        </p:spPr>
        <p:txBody>
          <a:bodyPr>
            <a:normAutofit/>
          </a:bodyPr>
          <a:lstStyle/>
          <a:p>
            <a:pPr marL="53975" indent="0" algn="r" rtl="1">
              <a:buNone/>
            </a:pPr>
            <a:r>
              <a:rPr lang="fa" sz="2800" i="1" u="sng" dirty="0"/>
              <a:t>چالش ها:</a:t>
            </a:r>
          </a:p>
          <a:p>
            <a:pPr marL="53975" indent="0" algn="r" rtl="1">
              <a:buNone/>
            </a:pPr>
            <a:endParaRPr lang="en-US" sz="2300" i="1" u="sng" dirty="0"/>
          </a:p>
          <a:p>
            <a:pPr marL="2001838" indent="-233363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sz="2600" dirty="0"/>
              <a:t>چالش های محیطی</a:t>
            </a:r>
          </a:p>
          <a:p>
            <a:pPr marL="2001838" indent="-233363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sz="2600" dirty="0"/>
              <a:t>چالش های </a:t>
            </a:r>
            <a:r>
              <a:rPr lang="ps-AF" sz="2600" dirty="0"/>
              <a:t>ادار</a:t>
            </a:r>
            <a:r>
              <a:rPr lang="fa" sz="2600" dirty="0"/>
              <a:t>ی</a:t>
            </a:r>
          </a:p>
          <a:p>
            <a:pPr marL="2001838" indent="-233363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sz="2600" dirty="0"/>
              <a:t>چالش های فردی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32648" cy="990600"/>
          </a:xfrm>
        </p:spPr>
        <p:txBody>
          <a:bodyPr/>
          <a:lstStyle/>
          <a:p>
            <a:pPr algn="r" rtl="1"/>
            <a:r>
              <a:rPr lang="fa" dirty="0"/>
              <a:t>چالش </a:t>
            </a:r>
            <a:r>
              <a:rPr lang="prs-AF" dirty="0"/>
              <a:t>های </a:t>
            </a:r>
            <a:r>
              <a:rPr lang="fa" dirty="0"/>
              <a:t>محیطی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689848" cy="50292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endParaRPr lang="en-US" sz="800" dirty="0"/>
          </a:p>
          <a:p>
            <a:pPr marL="825500" indent="-34290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جهانی شدن:</a:t>
            </a:r>
            <a:r>
              <a:rPr lang="f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a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از جمله استعدادیابی، تنوع فرهنگی و انطباق با قوانین بین المللی </a:t>
            </a:r>
            <a:r>
              <a:rPr lang="prs-AF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شغل</a:t>
            </a:r>
            <a:r>
              <a:rPr lang="fa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82600" indent="0" algn="r" rtl="1">
              <a:lnSpc>
                <a:spcPct val="150000"/>
              </a:lnSpc>
              <a:buNone/>
            </a:pPr>
            <a:endParaRPr lang="en-US" sz="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25500" indent="-34290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پیشرفت های تکنولوژیکی: </a:t>
            </a:r>
            <a:r>
              <a:rPr lang="fa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سازگاری با تغییرات سریع تکنولوژیکی، اتوماسیون و دیجیتالی شدن</a:t>
            </a:r>
          </a:p>
          <a:p>
            <a:pPr marL="482600" indent="0" algn="r" rtl="1">
              <a:lnSpc>
                <a:spcPct val="150000"/>
              </a:lnSpc>
              <a:buNone/>
            </a:pPr>
            <a:endParaRPr lang="en-US" sz="7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25500" indent="-34290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تغییرات قانونی و </a:t>
            </a:r>
            <a:r>
              <a:rPr lang="prs-AF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نظارتی</a:t>
            </a:r>
            <a:r>
              <a:rPr lang="fa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a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مطابقت با قوانین در حال تحول استخدام، مقررات و استانداردهای ایمنی محیط </a:t>
            </a:r>
            <a:r>
              <a:rPr lang="ps-AF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شغل</a:t>
            </a:r>
            <a:endParaRPr lang="fa" sz="2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82600" indent="0" algn="r" rtl="1">
              <a:lnSpc>
                <a:spcPct val="150000"/>
              </a:lnSpc>
              <a:buNone/>
            </a:pP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25500" indent="-34290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انتظارات اجتماعی و فرهنگی: </a:t>
            </a:r>
            <a:r>
              <a:rPr lang="fa" sz="2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پاسخگویی به خواسته های جامعه برای شیوه های تجاری اخلاقی و مسئولیت پذیر اجتماعی</a:t>
            </a:r>
          </a:p>
          <a:p>
            <a:pPr marL="0" indent="0" algn="r" rtl="1">
              <a:buNone/>
            </a:pP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1362" indent="0" algn="r" rtl="1">
              <a:buNone/>
            </a:pPr>
            <a:endParaRPr lang="en-US" sz="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f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8191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32648" cy="990600"/>
          </a:xfrm>
        </p:spPr>
        <p:txBody>
          <a:bodyPr/>
          <a:lstStyle/>
          <a:p>
            <a:pPr algn="r" rtl="1"/>
            <a:r>
              <a:rPr lang="fa" dirty="0"/>
              <a:t>چالش های </a:t>
            </a:r>
            <a:r>
              <a:rPr lang="ps-AF" dirty="0"/>
              <a:t>اداری</a:t>
            </a:r>
            <a:endParaRPr lang="f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65448" y="1574800"/>
            <a:ext cx="4800600" cy="50292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en-US" sz="800" dirty="0"/>
          </a:p>
          <a:p>
            <a:pPr algn="r" rtl="1">
              <a:lnSpc>
                <a:spcPct val="150000"/>
              </a:lnSpc>
              <a:spcBef>
                <a:spcPct val="65000"/>
              </a:spcBef>
              <a:defRPr/>
            </a:pPr>
            <a:r>
              <a:rPr lang="fa" sz="2400" dirty="0"/>
              <a:t>کنترل هزینه ها</a:t>
            </a:r>
          </a:p>
          <a:p>
            <a:pPr algn="r" rtl="1">
              <a:lnSpc>
                <a:spcPct val="150000"/>
              </a:lnSpc>
              <a:spcBef>
                <a:spcPct val="65000"/>
              </a:spcBef>
              <a:defRPr/>
            </a:pPr>
            <a:r>
              <a:rPr lang="fa" sz="2400" dirty="0"/>
              <a:t>بهبود کیفیت</a:t>
            </a:r>
          </a:p>
          <a:p>
            <a:pPr algn="r" rtl="1">
              <a:lnSpc>
                <a:spcPct val="150000"/>
              </a:lnSpc>
              <a:spcBef>
                <a:spcPct val="65000"/>
              </a:spcBef>
              <a:defRPr/>
            </a:pPr>
            <a:r>
              <a:rPr lang="ar-SA" sz="2400" dirty="0"/>
              <a:t>عدم استفاده از شیوه کار با کاغذ </a:t>
            </a:r>
            <a:endParaRPr lang="prs-AF" sz="2400" dirty="0"/>
          </a:p>
          <a:p>
            <a:pPr algn="r" rtl="1">
              <a:lnSpc>
                <a:spcPct val="150000"/>
              </a:lnSpc>
              <a:spcBef>
                <a:spcPct val="65000"/>
              </a:spcBef>
              <a:defRPr/>
            </a:pPr>
            <a:r>
              <a:rPr lang="fa" sz="2400" dirty="0"/>
              <a:t>کوچک </a:t>
            </a:r>
            <a:r>
              <a:rPr lang="prs-AF" sz="2400" dirty="0"/>
              <a:t>سازی</a:t>
            </a:r>
            <a:endParaRPr lang="fa" sz="2400" dirty="0"/>
          </a:p>
          <a:p>
            <a:pPr algn="r" rtl="1">
              <a:lnSpc>
                <a:spcPct val="150000"/>
              </a:lnSpc>
              <a:spcBef>
                <a:spcPct val="60000"/>
              </a:spcBef>
              <a:defRPr/>
            </a:pPr>
            <a:r>
              <a:rPr lang="fa" sz="2400" dirty="0"/>
              <a:t>تجدید ساختار </a:t>
            </a:r>
            <a:r>
              <a:rPr lang="ps-AF" sz="2400" dirty="0"/>
              <a:t>اداری</a:t>
            </a:r>
            <a:endParaRPr lang="fa" sz="2400" dirty="0"/>
          </a:p>
          <a:p>
            <a:pPr algn="r" rtl="1">
              <a:lnSpc>
                <a:spcPct val="150000"/>
              </a:lnSpc>
              <a:spcBef>
                <a:spcPct val="60000"/>
              </a:spcBef>
              <a:defRPr/>
            </a:pPr>
            <a:r>
              <a:rPr lang="fa" sz="2400" dirty="0"/>
              <a:t>برون سپاری</a:t>
            </a:r>
          </a:p>
          <a:p>
            <a:pPr algn="r" rtl="1">
              <a:buFont typeface="Wingdings" panose="05000000000000000000" pitchFamily="2" charset="2"/>
              <a:buChar char="q"/>
            </a:pP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1362" indent="0" algn="r" rtl="1">
              <a:buNone/>
            </a:pPr>
            <a:endParaRPr lang="en-US" sz="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endParaRPr lang="fa" dirty="0"/>
          </a:p>
        </p:txBody>
      </p:sp>
    </p:spTree>
    <p:extLst>
      <p:ext uri="{BB962C8B-B14F-4D97-AF65-F5344CB8AC3E}">
        <p14:creationId xmlns:p14="http://schemas.microsoft.com/office/powerpoint/2010/main" val="1511156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32648" cy="990600"/>
          </a:xfrm>
        </p:spPr>
        <p:txBody>
          <a:bodyPr/>
          <a:lstStyle/>
          <a:p>
            <a:pPr algn="r" rtl="1"/>
            <a:r>
              <a:rPr lang="fa" dirty="0"/>
              <a:t>چالش های فردی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95600" y="1595120"/>
            <a:ext cx="5791200" cy="50292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endParaRPr lang="en-US" sz="800" dirty="0"/>
          </a:p>
          <a:p>
            <a:pPr algn="r" rtl="1">
              <a:lnSpc>
                <a:spcPct val="150000"/>
              </a:lnSpc>
              <a:spcBef>
                <a:spcPct val="65000"/>
              </a:spcBef>
              <a:defRPr/>
            </a:pPr>
            <a:r>
              <a:rPr lang="fa" sz="2400" dirty="0"/>
              <a:t>افزایش</a:t>
            </a:r>
            <a:r>
              <a:rPr lang="prs-AF" sz="2400" dirty="0"/>
              <a:t> سودمندی</a:t>
            </a:r>
            <a:endParaRPr lang="fa" sz="2400" dirty="0"/>
          </a:p>
          <a:p>
            <a:pPr algn="r" rtl="1">
              <a:lnSpc>
                <a:spcPct val="150000"/>
              </a:lnSpc>
              <a:spcBef>
                <a:spcPct val="65000"/>
              </a:spcBef>
              <a:defRPr/>
            </a:pPr>
            <a:r>
              <a:rPr lang="fa" sz="2400" dirty="0"/>
              <a:t>حل تعارض</a:t>
            </a:r>
          </a:p>
          <a:p>
            <a:pPr algn="r" rtl="1">
              <a:lnSpc>
                <a:spcPct val="150000"/>
              </a:lnSpc>
              <a:spcBef>
                <a:spcPct val="65000"/>
              </a:spcBef>
              <a:defRPr/>
            </a:pPr>
            <a:r>
              <a:rPr lang="fa" sz="2400" dirty="0"/>
              <a:t>تعادل </a:t>
            </a:r>
            <a:r>
              <a:rPr lang="prs-AF" sz="2400" dirty="0"/>
              <a:t>بین کار و زندگی</a:t>
            </a:r>
            <a:endParaRPr lang="fa" sz="2400" dirty="0"/>
          </a:p>
          <a:p>
            <a:pPr algn="r" rtl="1">
              <a:lnSpc>
                <a:spcPct val="150000"/>
              </a:lnSpc>
              <a:spcBef>
                <a:spcPct val="60000"/>
              </a:spcBef>
              <a:defRPr/>
            </a:pPr>
            <a:r>
              <a:rPr lang="fa" sz="2400" dirty="0"/>
              <a:t>مدیریت ذینفعان</a:t>
            </a:r>
          </a:p>
          <a:p>
            <a:pPr algn="r" rtl="1">
              <a:lnSpc>
                <a:spcPct val="150000"/>
              </a:lnSpc>
              <a:spcBef>
                <a:spcPct val="60000"/>
              </a:spcBef>
              <a:defRPr/>
            </a:pPr>
            <a:r>
              <a:rPr lang="fa" sz="2400" dirty="0"/>
              <a:t>یادگیری و توسعه </a:t>
            </a:r>
            <a:r>
              <a:rPr lang="prs-AF" sz="2400" dirty="0"/>
              <a:t>متداوم</a:t>
            </a:r>
            <a:endParaRPr lang="fa" sz="2400" dirty="0"/>
          </a:p>
          <a:p>
            <a:pPr algn="r" rtl="1">
              <a:lnSpc>
                <a:spcPct val="150000"/>
              </a:lnSpc>
              <a:spcBef>
                <a:spcPct val="60000"/>
              </a:spcBef>
              <a:defRPr/>
            </a:pPr>
            <a:r>
              <a:rPr lang="prs-AF" sz="2400" dirty="0"/>
              <a:t>حفظ محرمیت</a:t>
            </a:r>
            <a:r>
              <a:rPr lang="fa" sz="2400" dirty="0"/>
              <a:t> و اعتماد</a:t>
            </a:r>
          </a:p>
          <a:p>
            <a:pPr algn="r" rtl="1">
              <a:buFont typeface="Wingdings" panose="05000000000000000000" pitchFamily="2" charset="2"/>
              <a:buChar char="q"/>
            </a:pP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1362" indent="0" algn="r" rtl="1">
              <a:buNone/>
            </a:pPr>
            <a:endParaRPr lang="en-US" sz="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f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3788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1337</TotalTime>
  <Words>503</Words>
  <Application>Microsoft Office PowerPoint</Application>
  <PresentationFormat>On-screen Show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Bahij Mitra</vt:lpstr>
      <vt:lpstr>Calibri</vt:lpstr>
      <vt:lpstr>Tw Cen MT</vt:lpstr>
      <vt:lpstr>Wingdings</vt:lpstr>
      <vt:lpstr>Wingdings 2</vt:lpstr>
      <vt:lpstr>Median</vt:lpstr>
      <vt:lpstr>PowerPoint Presentation</vt:lpstr>
      <vt:lpstr>مدیریت منابع بشری Human Resources Management</vt:lpstr>
      <vt:lpstr>اهداف مدیریت منابع بشری</vt:lpstr>
      <vt:lpstr>اهداف مدیریت منابع بشری</vt:lpstr>
      <vt:lpstr>اهداف مدیریت منابع بشری</vt:lpstr>
      <vt:lpstr>چالش های مدیریت منابع بشری مدرن</vt:lpstr>
      <vt:lpstr>چالش های محیطی</vt:lpstr>
      <vt:lpstr>چالش های اداری</vt:lpstr>
      <vt:lpstr>چالش های فردی</vt:lpstr>
      <vt:lpstr>نقش مدیران منابع بشری</vt:lpstr>
      <vt:lpstr>نقش مدیران منابع بشری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and selection Process in India</dc:title>
  <dc:creator>V J</dc:creator>
  <cp:lastModifiedBy>Ahmad Nabi Ahmadzai</cp:lastModifiedBy>
  <cp:revision>62</cp:revision>
  <dcterms:created xsi:type="dcterms:W3CDTF">2006-08-16T00:00:00Z</dcterms:created>
  <dcterms:modified xsi:type="dcterms:W3CDTF">2024-06-29T17:05:35Z</dcterms:modified>
</cp:coreProperties>
</file>