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683" r:id="rId2"/>
    <p:sldId id="256" r:id="rId3"/>
    <p:sldId id="304" r:id="rId4"/>
    <p:sldId id="288" r:id="rId5"/>
    <p:sldId id="303" r:id="rId6"/>
    <p:sldId id="305" r:id="rId7"/>
    <p:sldId id="306" r:id="rId8"/>
    <p:sldId id="280" r:id="rId9"/>
    <p:sldId id="289" r:id="rId10"/>
    <p:sldId id="310" r:id="rId11"/>
    <p:sldId id="308" r:id="rId12"/>
    <p:sldId id="309" r:id="rId13"/>
    <p:sldId id="291" r:id="rId14"/>
    <p:sldId id="292" r:id="rId15"/>
    <p:sldId id="311" r:id="rId16"/>
    <p:sldId id="312" r:id="rId17"/>
    <p:sldId id="316" r:id="rId18"/>
    <p:sldId id="315" r:id="rId19"/>
    <p:sldId id="317" r:id="rId20"/>
    <p:sldId id="278" r:id="rId21"/>
  </p:sldIdLst>
  <p:sldSz cx="9144000" cy="6858000" type="screen4x3"/>
  <p:notesSz cx="6858000" cy="9144000"/>
  <p:defaultTextStyle>
    <a:defPPr>
      <a:defRPr lang="f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PC" initials="P" lastIdx="1" clrIdx="0">
    <p:extLst>
      <p:ext uri="{19B8F6BF-5375-455C-9EA6-DF929625EA0E}">
        <p15:presenceInfo xmlns:p15="http://schemas.microsoft.com/office/powerpoint/2012/main" userId="P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2EEE"/>
    <a:srgbClr val="6431FC"/>
    <a:srgbClr val="7EBB65"/>
    <a:srgbClr val="7030BE"/>
    <a:srgbClr val="F472AA"/>
    <a:srgbClr val="BA7F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033" autoAdjust="0"/>
  </p:normalViewPr>
  <p:slideViewPr>
    <p:cSldViewPr>
      <p:cViewPr varScale="1">
        <p:scale>
          <a:sx n="75" d="100"/>
          <a:sy n="75" d="100"/>
        </p:scale>
        <p:origin x="1594"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5-16T17:28:16.700" idx="1">
    <p:pos x="5760" y="912"/>
    <p:text/>
    <p:extLst>
      <p:ext uri="{C676402C-5697-4E1C-873F-D02D1690AC5C}">
        <p15:threadingInfo xmlns:p15="http://schemas.microsoft.com/office/powerpoint/2012/main" timeZoneBias="-27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D908A1-F34D-4065-A25C-B21A11A3A7A3}" type="doc">
      <dgm:prSet loTypeId="urn:microsoft.com/office/officeart/2005/8/layout/rings+Icon" loCatId="officeonline" qsTypeId="urn:microsoft.com/office/officeart/2005/8/quickstyle/simple1" qsCatId="simple" csTypeId="urn:microsoft.com/office/officeart/2005/8/colors/accent1_2" csCatId="accent1" phldr="1"/>
      <dgm:spPr/>
    </dgm:pt>
    <dgm:pt modelId="{94E22DA8-BA4F-4C97-A636-A1E7CD71DF68}">
      <dgm:prSet phldrT="[Text]"/>
      <dgm:spPr>
        <a:solidFill>
          <a:srgbClr val="7EBB65">
            <a:alpha val="49804"/>
          </a:srgbClr>
        </a:solidFill>
      </dgm:spPr>
      <dgm:t>
        <a:bodyPr/>
        <a:lstStyle/>
        <a:p>
          <a:r>
            <a:rPr lang="fa" dirty="0">
              <a:solidFill>
                <a:schemeClr val="tx1"/>
              </a:solidFill>
            </a:rPr>
            <a:t>مطلق</a:t>
          </a:r>
        </a:p>
      </dgm:t>
    </dgm:pt>
    <dgm:pt modelId="{D2E7F5C2-E4D5-4064-93C4-A00BAC8CDAEF}" type="parTrans" cxnId="{9EDE9AB8-E665-46F1-87C8-867E78C888A5}">
      <dgm:prSet/>
      <dgm:spPr/>
      <dgm:t>
        <a:bodyPr/>
        <a:lstStyle/>
        <a:p>
          <a:endParaRPr lang="en-US"/>
        </a:p>
      </dgm:t>
    </dgm:pt>
    <dgm:pt modelId="{C2F804F4-7582-4961-A979-D10A8C7BD642}" type="sibTrans" cxnId="{9EDE9AB8-E665-46F1-87C8-867E78C888A5}">
      <dgm:prSet/>
      <dgm:spPr/>
      <dgm:t>
        <a:bodyPr/>
        <a:lstStyle/>
        <a:p>
          <a:endParaRPr lang="en-US"/>
        </a:p>
      </dgm:t>
    </dgm:pt>
    <dgm:pt modelId="{D1FC0D78-B2D0-412D-98FD-7C4C744B6F08}">
      <dgm:prSet phldrT="[Text]"/>
      <dgm:spPr>
        <a:solidFill>
          <a:srgbClr val="F472AA">
            <a:alpha val="49804"/>
          </a:srgbClr>
        </a:solidFill>
      </dgm:spPr>
      <dgm:t>
        <a:bodyPr/>
        <a:lstStyle/>
        <a:p>
          <a:r>
            <a:rPr lang="fa" dirty="0"/>
            <a:t>نتیجه به دست آمده</a:t>
          </a:r>
        </a:p>
      </dgm:t>
    </dgm:pt>
    <dgm:pt modelId="{41DB8B3A-ABC3-4D26-8406-B1E79C2D4940}" type="parTrans" cxnId="{B086CEA9-2985-4656-8987-F7E5148B3A3F}">
      <dgm:prSet/>
      <dgm:spPr/>
      <dgm:t>
        <a:bodyPr/>
        <a:lstStyle/>
        <a:p>
          <a:endParaRPr lang="en-US"/>
        </a:p>
      </dgm:t>
    </dgm:pt>
    <dgm:pt modelId="{39AA3608-E331-42DB-B38B-764092192357}" type="sibTrans" cxnId="{B086CEA9-2985-4656-8987-F7E5148B3A3F}">
      <dgm:prSet/>
      <dgm:spPr/>
      <dgm:t>
        <a:bodyPr/>
        <a:lstStyle/>
        <a:p>
          <a:endParaRPr lang="en-US"/>
        </a:p>
      </dgm:t>
    </dgm:pt>
    <dgm:pt modelId="{C6EFB0D1-5D32-4405-B308-43E7DDA1E47C}">
      <dgm:prSet phldrT="[Text]"/>
      <dgm:spPr>
        <a:solidFill>
          <a:srgbClr val="7030BE">
            <a:alpha val="49804"/>
          </a:srgbClr>
        </a:solidFill>
      </dgm:spPr>
      <dgm:t>
        <a:bodyPr/>
        <a:lstStyle/>
        <a:p>
          <a:r>
            <a:rPr lang="fa-IR" dirty="0"/>
            <a:t>نسبی</a:t>
          </a:r>
          <a:endParaRPr lang="fa" dirty="0"/>
        </a:p>
      </dgm:t>
    </dgm:pt>
    <dgm:pt modelId="{C7A6FFE0-95E9-4490-A980-8E37F9EFE48C}" type="parTrans" cxnId="{27F17B15-536F-4F5B-8CDB-5F46A3399237}">
      <dgm:prSet/>
      <dgm:spPr/>
      <dgm:t>
        <a:bodyPr/>
        <a:lstStyle/>
        <a:p>
          <a:endParaRPr lang="en-US"/>
        </a:p>
      </dgm:t>
    </dgm:pt>
    <dgm:pt modelId="{6CA652F4-0B28-4770-A805-CBC074E6349B}" type="sibTrans" cxnId="{27F17B15-536F-4F5B-8CDB-5F46A3399237}">
      <dgm:prSet/>
      <dgm:spPr/>
      <dgm:t>
        <a:bodyPr/>
        <a:lstStyle/>
        <a:p>
          <a:endParaRPr lang="en-US"/>
        </a:p>
      </dgm:t>
    </dgm:pt>
    <dgm:pt modelId="{8C30CDF7-1AD5-42CD-A07B-75BEA8A8A360}" type="pres">
      <dgm:prSet presAssocID="{F6D908A1-F34D-4065-A25C-B21A11A3A7A3}" presName="Name0" presStyleCnt="0">
        <dgm:presLayoutVars>
          <dgm:chMax val="7"/>
          <dgm:dir/>
          <dgm:resizeHandles val="exact"/>
        </dgm:presLayoutVars>
      </dgm:prSet>
      <dgm:spPr/>
    </dgm:pt>
    <dgm:pt modelId="{9B5C1684-A2FD-4F2D-856C-EB6C2F8603E6}" type="pres">
      <dgm:prSet presAssocID="{F6D908A1-F34D-4065-A25C-B21A11A3A7A3}" presName="ellipse1" presStyleLbl="vennNode1" presStyleIdx="0" presStyleCnt="3">
        <dgm:presLayoutVars>
          <dgm:bulletEnabled val="1"/>
        </dgm:presLayoutVars>
      </dgm:prSet>
      <dgm:spPr/>
    </dgm:pt>
    <dgm:pt modelId="{60336291-3A21-4B43-BF45-0C1AEE899F44}" type="pres">
      <dgm:prSet presAssocID="{F6D908A1-F34D-4065-A25C-B21A11A3A7A3}" presName="ellipse2" presStyleLbl="vennNode1" presStyleIdx="1" presStyleCnt="3">
        <dgm:presLayoutVars>
          <dgm:bulletEnabled val="1"/>
        </dgm:presLayoutVars>
      </dgm:prSet>
      <dgm:spPr/>
    </dgm:pt>
    <dgm:pt modelId="{89EAD9F2-7792-4C90-98D5-3D3D7E58BF28}" type="pres">
      <dgm:prSet presAssocID="{F6D908A1-F34D-4065-A25C-B21A11A3A7A3}" presName="ellipse3" presStyleLbl="vennNode1" presStyleIdx="2" presStyleCnt="3">
        <dgm:presLayoutVars>
          <dgm:bulletEnabled val="1"/>
        </dgm:presLayoutVars>
      </dgm:prSet>
      <dgm:spPr/>
    </dgm:pt>
  </dgm:ptLst>
  <dgm:cxnLst>
    <dgm:cxn modelId="{27F17B15-536F-4F5B-8CDB-5F46A3399237}" srcId="{F6D908A1-F34D-4065-A25C-B21A11A3A7A3}" destId="{C6EFB0D1-5D32-4405-B308-43E7DDA1E47C}" srcOrd="2" destOrd="0" parTransId="{C7A6FFE0-95E9-4490-A980-8E37F9EFE48C}" sibTransId="{6CA652F4-0B28-4770-A805-CBC074E6349B}"/>
    <dgm:cxn modelId="{0DDAC66C-DE0B-4393-B084-EAB5890CB2AE}" type="presOf" srcId="{D1FC0D78-B2D0-412D-98FD-7C4C744B6F08}" destId="{60336291-3A21-4B43-BF45-0C1AEE899F44}" srcOrd="0" destOrd="0" presId="urn:microsoft.com/office/officeart/2005/8/layout/rings+Icon"/>
    <dgm:cxn modelId="{AF6A7E78-CAF3-4364-B4BB-32D4F08C772F}" type="presOf" srcId="{C6EFB0D1-5D32-4405-B308-43E7DDA1E47C}" destId="{89EAD9F2-7792-4C90-98D5-3D3D7E58BF28}" srcOrd="0" destOrd="0" presId="urn:microsoft.com/office/officeart/2005/8/layout/rings+Icon"/>
    <dgm:cxn modelId="{E558157B-BDCD-4539-A311-385481A53D76}" type="presOf" srcId="{F6D908A1-F34D-4065-A25C-B21A11A3A7A3}" destId="{8C30CDF7-1AD5-42CD-A07B-75BEA8A8A360}" srcOrd="0" destOrd="0" presId="urn:microsoft.com/office/officeart/2005/8/layout/rings+Icon"/>
    <dgm:cxn modelId="{B086CEA9-2985-4656-8987-F7E5148B3A3F}" srcId="{F6D908A1-F34D-4065-A25C-B21A11A3A7A3}" destId="{D1FC0D78-B2D0-412D-98FD-7C4C744B6F08}" srcOrd="1" destOrd="0" parTransId="{41DB8B3A-ABC3-4D26-8406-B1E79C2D4940}" sibTransId="{39AA3608-E331-42DB-B38B-764092192357}"/>
    <dgm:cxn modelId="{9EDE9AB8-E665-46F1-87C8-867E78C888A5}" srcId="{F6D908A1-F34D-4065-A25C-B21A11A3A7A3}" destId="{94E22DA8-BA4F-4C97-A636-A1E7CD71DF68}" srcOrd="0" destOrd="0" parTransId="{D2E7F5C2-E4D5-4064-93C4-A00BAC8CDAEF}" sibTransId="{C2F804F4-7582-4961-A979-D10A8C7BD642}"/>
    <dgm:cxn modelId="{689AEFFC-5766-428B-B087-0336931C4717}" type="presOf" srcId="{94E22DA8-BA4F-4C97-A636-A1E7CD71DF68}" destId="{9B5C1684-A2FD-4F2D-856C-EB6C2F8603E6}" srcOrd="0" destOrd="0" presId="urn:microsoft.com/office/officeart/2005/8/layout/rings+Icon"/>
    <dgm:cxn modelId="{F6E991D2-6044-424F-B3D4-005F0879FCC9}" type="presParOf" srcId="{8C30CDF7-1AD5-42CD-A07B-75BEA8A8A360}" destId="{9B5C1684-A2FD-4F2D-856C-EB6C2F8603E6}" srcOrd="0" destOrd="0" presId="urn:microsoft.com/office/officeart/2005/8/layout/rings+Icon"/>
    <dgm:cxn modelId="{C64D7333-9BCC-49C1-92AB-11EC09EF2F95}" type="presParOf" srcId="{8C30CDF7-1AD5-42CD-A07B-75BEA8A8A360}" destId="{60336291-3A21-4B43-BF45-0C1AEE899F44}" srcOrd="1" destOrd="0" presId="urn:microsoft.com/office/officeart/2005/8/layout/rings+Icon"/>
    <dgm:cxn modelId="{4BE52957-A879-4479-837A-2B9B1CFEB571}" type="presParOf" srcId="{8C30CDF7-1AD5-42CD-A07B-75BEA8A8A360}" destId="{89EAD9F2-7792-4C90-98D5-3D3D7E58BF28}" srcOrd="2"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5C1684-A2FD-4F2D-856C-EB6C2F8603E6}">
      <dsp:nvSpPr>
        <dsp:cNvPr id="0" name=""/>
        <dsp:cNvSpPr/>
      </dsp:nvSpPr>
      <dsp:spPr>
        <a:xfrm>
          <a:off x="368480" y="0"/>
          <a:ext cx="3017060" cy="3017017"/>
        </a:xfrm>
        <a:prstGeom prst="ellipse">
          <a:avLst/>
        </a:prstGeom>
        <a:solidFill>
          <a:srgbClr val="7EBB65">
            <a:alpha val="49804"/>
          </a:srgb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fa" sz="4500" kern="1200" dirty="0">
              <a:solidFill>
                <a:schemeClr val="tx1"/>
              </a:solidFill>
            </a:rPr>
            <a:t>مطلق</a:t>
          </a:r>
        </a:p>
      </dsp:txBody>
      <dsp:txXfrm>
        <a:off x="810318" y="441832"/>
        <a:ext cx="2133384" cy="2133353"/>
      </dsp:txXfrm>
    </dsp:sp>
    <dsp:sp modelId="{60336291-3A21-4B43-BF45-0C1AEE899F44}">
      <dsp:nvSpPr>
        <dsp:cNvPr id="0" name=""/>
        <dsp:cNvSpPr/>
      </dsp:nvSpPr>
      <dsp:spPr>
        <a:xfrm>
          <a:off x="1921388" y="2012182"/>
          <a:ext cx="3017060" cy="3017017"/>
        </a:xfrm>
        <a:prstGeom prst="ellipse">
          <a:avLst/>
        </a:prstGeom>
        <a:solidFill>
          <a:srgbClr val="F472AA">
            <a:alpha val="49804"/>
          </a:srgb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fa" sz="4500" kern="1200" dirty="0"/>
            <a:t>نتیجه به دست آمده</a:t>
          </a:r>
        </a:p>
      </dsp:txBody>
      <dsp:txXfrm>
        <a:off x="2363226" y="2454014"/>
        <a:ext cx="2133384" cy="2133353"/>
      </dsp:txXfrm>
    </dsp:sp>
    <dsp:sp modelId="{89EAD9F2-7792-4C90-98D5-3D3D7E58BF28}">
      <dsp:nvSpPr>
        <dsp:cNvPr id="0" name=""/>
        <dsp:cNvSpPr/>
      </dsp:nvSpPr>
      <dsp:spPr>
        <a:xfrm>
          <a:off x="3472459" y="0"/>
          <a:ext cx="3017060" cy="3017017"/>
        </a:xfrm>
        <a:prstGeom prst="ellipse">
          <a:avLst/>
        </a:prstGeom>
        <a:solidFill>
          <a:srgbClr val="7030BE">
            <a:alpha val="49804"/>
          </a:srgb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71450" tIns="171450" rIns="171450" bIns="171450" numCol="1" spcCol="1270" anchor="ctr" anchorCtr="0">
          <a:noAutofit/>
        </a:bodyPr>
        <a:lstStyle/>
        <a:p>
          <a:pPr marL="0" lvl="0" indent="0" algn="ctr" defTabSz="2000250">
            <a:lnSpc>
              <a:spcPct val="90000"/>
            </a:lnSpc>
            <a:spcBef>
              <a:spcPct val="0"/>
            </a:spcBef>
            <a:spcAft>
              <a:spcPct val="35000"/>
            </a:spcAft>
            <a:buNone/>
          </a:pPr>
          <a:r>
            <a:rPr lang="fa-IR" sz="4500" kern="1200" dirty="0"/>
            <a:t>نسبی</a:t>
          </a:r>
          <a:endParaRPr lang="fa" sz="4500" kern="1200" dirty="0"/>
        </a:p>
      </dsp:txBody>
      <dsp:txXfrm>
        <a:off x="3914297" y="441832"/>
        <a:ext cx="2133384" cy="2133353"/>
      </dsp:txXfrm>
    </dsp:sp>
  </dsp:spTree>
</dsp:drawing>
</file>

<file path=ppt/diagrams/layout1.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608972-CFCB-491A-8B9F-0C6D6D37D2BE}" type="datetimeFigureOut">
              <a:rPr lang="en-US" smtClean="0"/>
              <a:t>7/7/2024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11966A-52ED-4D0D-8ACA-4F011D810D4A}" type="slidenum">
              <a:rPr lang="en-US" smtClean="0"/>
              <a:t>‹#›</a:t>
            </a:fld>
            <a:endParaRPr lang="en-US"/>
          </a:p>
        </p:txBody>
      </p:sp>
    </p:spTree>
    <p:extLst>
      <p:ext uri="{BB962C8B-B14F-4D97-AF65-F5344CB8AC3E}">
        <p14:creationId xmlns:p14="http://schemas.microsoft.com/office/powerpoint/2010/main" val="3146845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7/7/2024</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7/7/2024</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pPr/>
              <a:t>7/7/2024</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7/7/2024</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7/7/2024</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pPr/>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7/7/2024</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7/7/2024</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4191000"/>
            <a:ext cx="6705600" cy="2544837"/>
          </a:xfrm>
        </p:spPr>
        <p:txBody>
          <a:bodyPr/>
          <a:lstStyle/>
          <a:p>
            <a:endParaRPr lang="en-US" dirty="0"/>
          </a:p>
          <a:p>
            <a:r>
              <a:rPr lang="ps" dirty="0"/>
              <a:t>                          </a:t>
            </a:r>
          </a:p>
          <a:p>
            <a:r>
              <a:rPr lang="ps" dirty="0"/>
              <a:t>                      </a:t>
            </a:r>
          </a:p>
        </p:txBody>
      </p:sp>
      <p:pic>
        <p:nvPicPr>
          <p:cNvPr id="5" name="Picture 4" descr="A black and white text&#10;&#10;Description automatically generated">
            <a:extLst>
              <a:ext uri="{FF2B5EF4-FFF2-40B4-BE49-F238E27FC236}">
                <a16:creationId xmlns:a16="http://schemas.microsoft.com/office/drawing/2014/main" id="{AF49E9BC-0679-50DC-10FD-9BE466C943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19200"/>
            <a:ext cx="9144000" cy="3429000"/>
          </a:xfrm>
          <a:prstGeom prst="rect">
            <a:avLst/>
          </a:prstGeom>
        </p:spPr>
      </p:pic>
    </p:spTree>
    <p:extLst>
      <p:ext uri="{BB962C8B-B14F-4D97-AF65-F5344CB8AC3E}">
        <p14:creationId xmlns:p14="http://schemas.microsoft.com/office/powerpoint/2010/main" val="1204008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576" y="152400"/>
            <a:ext cx="8308848" cy="457200"/>
          </a:xfrm>
        </p:spPr>
        <p:txBody>
          <a:bodyPr>
            <a:normAutofit fontScale="90000"/>
          </a:bodyPr>
          <a:lstStyle/>
          <a:p>
            <a:pPr algn="r" rtl="1"/>
            <a:r>
              <a:rPr lang="fa" sz="4000" dirty="0"/>
              <a:t>روش مطلق</a:t>
            </a:r>
          </a:p>
        </p:txBody>
      </p:sp>
      <p:pic>
        <p:nvPicPr>
          <p:cNvPr id="4" name="Picture 3">
            <a:extLst>
              <a:ext uri="{FF2B5EF4-FFF2-40B4-BE49-F238E27FC236}">
                <a16:creationId xmlns:a16="http://schemas.microsoft.com/office/drawing/2014/main" id="{076A2686-E7EB-4331-5F69-BC2328236386}"/>
              </a:ext>
            </a:extLst>
          </p:cNvPr>
          <p:cNvPicPr>
            <a:picLocks noChangeAspect="1"/>
          </p:cNvPicPr>
          <p:nvPr/>
        </p:nvPicPr>
        <p:blipFill>
          <a:blip r:embed="rId2"/>
          <a:stretch>
            <a:fillRect/>
          </a:stretch>
        </p:blipFill>
        <p:spPr>
          <a:xfrm>
            <a:off x="0" y="609600"/>
            <a:ext cx="9144000" cy="6248400"/>
          </a:xfrm>
          <a:prstGeom prst="rect">
            <a:avLst/>
          </a:prstGeom>
        </p:spPr>
      </p:pic>
    </p:spTree>
    <p:extLst>
      <p:ext uri="{BB962C8B-B14F-4D97-AF65-F5344CB8AC3E}">
        <p14:creationId xmlns:p14="http://schemas.microsoft.com/office/powerpoint/2010/main" val="1858626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990600"/>
          </a:xfrm>
        </p:spPr>
        <p:txBody>
          <a:bodyPr>
            <a:normAutofit/>
          </a:bodyPr>
          <a:lstStyle/>
          <a:p>
            <a:pPr algn="r" rtl="1"/>
            <a:r>
              <a:rPr lang="fa" sz="4000" dirty="0"/>
              <a:t>روش نسبی</a:t>
            </a:r>
          </a:p>
        </p:txBody>
      </p:sp>
      <p:sp>
        <p:nvSpPr>
          <p:cNvPr id="3" name="Content Placeholder 2"/>
          <p:cNvSpPr>
            <a:spLocks noGrp="1"/>
          </p:cNvSpPr>
          <p:nvPr>
            <p:ph sz="quarter" idx="1"/>
          </p:nvPr>
        </p:nvSpPr>
        <p:spPr>
          <a:xfrm>
            <a:off x="76200" y="1752600"/>
            <a:ext cx="8915400" cy="5029200"/>
          </a:xfrm>
          <a:solidFill>
            <a:schemeClr val="bg1"/>
          </a:solidFill>
          <a:ln>
            <a:solidFill>
              <a:schemeClr val="bg1"/>
            </a:solidFill>
          </a:ln>
        </p:spPr>
        <p:txBody>
          <a:bodyPr>
            <a:normAutofit/>
          </a:bodyPr>
          <a:lstStyle/>
          <a:p>
            <a:pPr algn="r" rtl="1"/>
            <a:r>
              <a:rPr lang="fa" sz="2500" b="1" dirty="0"/>
              <a:t>شامل مقایسه </a:t>
            </a:r>
            <a:r>
              <a:rPr lang="fa-IR" sz="2500" b="1" dirty="0"/>
              <a:t>اجراآت</a:t>
            </a:r>
            <a:r>
              <a:rPr lang="fa" sz="2500" b="1" dirty="0"/>
              <a:t> یک کارمند با همتایان یا همکارانش در موقعیت یا نقش مشابه است</a:t>
            </a:r>
          </a:p>
          <a:p>
            <a:pPr algn="r" rtl="1"/>
            <a:endParaRPr lang="en-US" sz="2500" b="1" dirty="0"/>
          </a:p>
          <a:p>
            <a:pPr algn="r" rtl="1"/>
            <a:r>
              <a:rPr lang="fa" sz="2500" b="1" dirty="0"/>
              <a:t>هیچ معیار یا استاندارد از پیش تعیین شده ای استفاده نمی شود</a:t>
            </a:r>
          </a:p>
          <a:p>
            <a:pPr marL="0" indent="0" algn="r" rtl="1">
              <a:buNone/>
            </a:pPr>
            <a:endParaRPr lang="en-US" sz="2500" b="1" dirty="0"/>
          </a:p>
          <a:p>
            <a:pPr algn="r" rtl="1"/>
            <a:r>
              <a:rPr lang="fa" sz="2500" b="1" dirty="0"/>
              <a:t>ابزارهای رایج مورد استفاده در این روش عبارتند از:</a:t>
            </a:r>
          </a:p>
          <a:p>
            <a:pPr marL="0" indent="0" algn="r" rtl="1">
              <a:buNone/>
            </a:pPr>
            <a:endParaRPr lang="en-US" sz="500" dirty="0"/>
          </a:p>
          <a:p>
            <a:pPr marL="630238" indent="-319088" algn="r" rtl="1">
              <a:buFont typeface="Wingdings" panose="05000000000000000000" pitchFamily="2" charset="2"/>
              <a:buChar char="ü"/>
            </a:pPr>
            <a:r>
              <a:rPr lang="fa" sz="2300" dirty="0"/>
              <a:t>رتبه بندی سفارش گروهی</a:t>
            </a:r>
            <a:endParaRPr lang="en-US" sz="2500" dirty="0"/>
          </a:p>
          <a:p>
            <a:pPr marL="630238" indent="-319088" algn="r" rtl="1">
              <a:buFont typeface="Wingdings" panose="05000000000000000000" pitchFamily="2" charset="2"/>
              <a:buChar char="ü"/>
            </a:pPr>
            <a:r>
              <a:rPr lang="fa" sz="2300" dirty="0"/>
              <a:t>رتبه بندی فردی</a:t>
            </a:r>
          </a:p>
          <a:p>
            <a:pPr marL="630238" indent="-319088" algn="r" rtl="1">
              <a:buFont typeface="Wingdings" panose="05000000000000000000" pitchFamily="2" charset="2"/>
              <a:buChar char="ü"/>
            </a:pPr>
            <a:r>
              <a:rPr lang="fa" sz="2300" dirty="0"/>
              <a:t>مقایسه </a:t>
            </a:r>
            <a:r>
              <a:rPr lang="prs-AF" sz="2300" dirty="0"/>
              <a:t>جوره ای</a:t>
            </a:r>
            <a:endParaRPr lang="en-US" sz="2500" dirty="0"/>
          </a:p>
        </p:txBody>
      </p:sp>
    </p:spTree>
    <p:extLst>
      <p:ext uri="{BB962C8B-B14F-4D97-AF65-F5344CB8AC3E}">
        <p14:creationId xmlns:p14="http://schemas.microsoft.com/office/powerpoint/2010/main" val="175581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990600"/>
          </a:xfrm>
        </p:spPr>
        <p:txBody>
          <a:bodyPr>
            <a:normAutofit/>
          </a:bodyPr>
          <a:lstStyle/>
          <a:p>
            <a:pPr algn="r" rtl="1"/>
            <a:r>
              <a:rPr lang="fa" sz="4000" dirty="0"/>
              <a:t>روش </a:t>
            </a:r>
            <a:r>
              <a:rPr lang="fa-IR" sz="4000" dirty="0"/>
              <a:t>مبنی بر نتیجه</a:t>
            </a:r>
            <a:endParaRPr lang="fa" sz="4000" dirty="0"/>
          </a:p>
        </p:txBody>
      </p:sp>
      <p:sp>
        <p:nvSpPr>
          <p:cNvPr id="3" name="Content Placeholder 2"/>
          <p:cNvSpPr>
            <a:spLocks noGrp="1"/>
          </p:cNvSpPr>
          <p:nvPr>
            <p:ph sz="quarter" idx="1"/>
          </p:nvPr>
        </p:nvSpPr>
        <p:spPr>
          <a:xfrm>
            <a:off x="76200" y="1752600"/>
            <a:ext cx="8763000" cy="5029200"/>
          </a:xfrm>
          <a:solidFill>
            <a:schemeClr val="bg1"/>
          </a:solidFill>
          <a:ln>
            <a:solidFill>
              <a:schemeClr val="bg1"/>
            </a:solidFill>
          </a:ln>
        </p:spPr>
        <p:txBody>
          <a:bodyPr>
            <a:normAutofit lnSpcReduction="10000"/>
          </a:bodyPr>
          <a:lstStyle/>
          <a:p>
            <a:pPr algn="r" rtl="1"/>
            <a:r>
              <a:rPr lang="fa" sz="2500" b="1" dirty="0"/>
              <a:t>بر ارزیابی </a:t>
            </a:r>
            <a:r>
              <a:rPr lang="fa-IR" sz="2500" b="1" dirty="0"/>
              <a:t>اجراآت</a:t>
            </a:r>
            <a:r>
              <a:rPr lang="fa" sz="2500" b="1" dirty="0"/>
              <a:t> یک کارمند بر اساس نتایج یا نتایجی که به دست آورده اند تمرکز می کند.</a:t>
            </a:r>
          </a:p>
          <a:p>
            <a:pPr marL="0" indent="0" algn="r" rtl="1">
              <a:buNone/>
            </a:pPr>
            <a:endParaRPr lang="en-US" sz="2500" b="1" dirty="0"/>
          </a:p>
          <a:p>
            <a:pPr algn="r" rtl="1"/>
            <a:r>
              <a:rPr lang="fa" sz="2500" b="1" dirty="0"/>
              <a:t>تاکید بر دستاوردها و کمک های یک کارمند</a:t>
            </a:r>
          </a:p>
          <a:p>
            <a:pPr algn="r" rtl="1"/>
            <a:endParaRPr lang="en-US" sz="2500" b="1" dirty="0"/>
          </a:p>
          <a:p>
            <a:pPr algn="r" rtl="1"/>
            <a:r>
              <a:rPr lang="fa" sz="2500" b="1" dirty="0"/>
              <a:t>ابزارهای رایج مورد استفاده در این روش عبارتند از:</a:t>
            </a:r>
          </a:p>
          <a:p>
            <a:pPr marL="0" indent="0" algn="r" rtl="1">
              <a:buNone/>
            </a:pPr>
            <a:endParaRPr lang="en-US" sz="500" dirty="0"/>
          </a:p>
          <a:p>
            <a:pPr marL="630238" indent="-319088" algn="r" rtl="1">
              <a:buFont typeface="Wingdings" panose="05000000000000000000" pitchFamily="2" charset="2"/>
              <a:buChar char="ü"/>
            </a:pPr>
            <a:r>
              <a:rPr lang="fa" sz="2300" dirty="0"/>
              <a:t>شاخص های کلیدی </a:t>
            </a:r>
            <a:r>
              <a:rPr lang="fa-IR" sz="2300" dirty="0"/>
              <a:t>اجراآت</a:t>
            </a:r>
            <a:r>
              <a:rPr lang="fa" sz="2300" dirty="0"/>
              <a:t> (KPI)</a:t>
            </a:r>
            <a:endParaRPr lang="en-US" sz="2500" dirty="0"/>
          </a:p>
          <a:p>
            <a:pPr marL="630238" indent="-319088" algn="r" rtl="1">
              <a:buFont typeface="Wingdings" panose="05000000000000000000" pitchFamily="2" charset="2"/>
              <a:buChar char="ü"/>
            </a:pPr>
            <a:r>
              <a:rPr lang="fa" sz="2300" dirty="0"/>
              <a:t>ارزیابی پروژه/هدف</a:t>
            </a:r>
            <a:r>
              <a:rPr lang="prs-AF" sz="2300" dirty="0"/>
              <a:t> کوتاه مدت</a:t>
            </a:r>
            <a:r>
              <a:rPr lang="fa" sz="2300" dirty="0"/>
              <a:t> و اهداف</a:t>
            </a:r>
            <a:r>
              <a:rPr lang="prs-AF" sz="2300" dirty="0"/>
              <a:t> بلند مدت</a:t>
            </a:r>
            <a:endParaRPr lang="fa" sz="2300" dirty="0"/>
          </a:p>
          <a:p>
            <a:pPr marL="630238" indent="-319088" algn="r" rtl="1">
              <a:buFont typeface="Wingdings" panose="05000000000000000000" pitchFamily="2" charset="2"/>
              <a:buChar char="ü"/>
            </a:pPr>
            <a:r>
              <a:rPr lang="fa" sz="2300" dirty="0"/>
              <a:t>داشبوردهای </a:t>
            </a:r>
            <a:r>
              <a:rPr lang="fa-IR" sz="2300" dirty="0"/>
              <a:t>اجراآت</a:t>
            </a:r>
            <a:endParaRPr lang="fa" sz="2300" dirty="0"/>
          </a:p>
          <a:p>
            <a:pPr marL="630238" indent="-319088" algn="r" rtl="1">
              <a:buFont typeface="Wingdings" panose="05000000000000000000" pitchFamily="2" charset="2"/>
              <a:buChar char="ü"/>
            </a:pPr>
            <a:r>
              <a:rPr lang="fa" sz="2300" dirty="0"/>
              <a:t>مدیریت بر اساس هدف</a:t>
            </a:r>
          </a:p>
          <a:p>
            <a:pPr marL="630238" indent="-319088" algn="r" rtl="1">
              <a:buFont typeface="Wingdings" panose="05000000000000000000" pitchFamily="2" charset="2"/>
              <a:buChar char="ü"/>
            </a:pPr>
            <a:r>
              <a:rPr lang="fa" sz="2300" dirty="0"/>
              <a:t>تصمیم گیری مشارکتی</a:t>
            </a:r>
            <a:endParaRPr lang="en-US" sz="2500" dirty="0"/>
          </a:p>
        </p:txBody>
      </p:sp>
    </p:spTree>
    <p:extLst>
      <p:ext uri="{BB962C8B-B14F-4D97-AF65-F5344CB8AC3E}">
        <p14:creationId xmlns:p14="http://schemas.microsoft.com/office/powerpoint/2010/main" val="1134829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990600"/>
          </a:xfrm>
        </p:spPr>
        <p:txBody>
          <a:bodyPr>
            <a:normAutofit fontScale="90000"/>
          </a:bodyPr>
          <a:lstStyle/>
          <a:p>
            <a:pPr algn="r" rtl="1"/>
            <a:r>
              <a:rPr lang="fa" sz="4000" dirty="0"/>
              <a:t>عواملی که می توانند </a:t>
            </a:r>
            <a:r>
              <a:rPr lang="fa-IR" sz="4000" dirty="0"/>
              <a:t>پروسه </a:t>
            </a:r>
            <a:r>
              <a:rPr lang="fa" sz="4000" dirty="0"/>
              <a:t>ارزیابی </a:t>
            </a:r>
            <a:r>
              <a:rPr lang="fa-IR" sz="4000" dirty="0"/>
              <a:t>اجراآت را تحریف کنند.</a:t>
            </a:r>
            <a:endParaRPr lang="fa" sz="40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47800"/>
            <a:ext cx="9144000" cy="5410200"/>
          </a:xfrm>
          <a:prstGeom prst="rect">
            <a:avLst/>
          </a:prstGeom>
        </p:spPr>
      </p:pic>
      <p:sp>
        <p:nvSpPr>
          <p:cNvPr id="4" name="TextBox 3"/>
          <p:cNvSpPr txBox="1"/>
          <p:nvPr/>
        </p:nvSpPr>
        <p:spPr>
          <a:xfrm>
            <a:off x="7315200" y="5257800"/>
            <a:ext cx="1143000" cy="369332"/>
          </a:xfrm>
          <a:prstGeom prst="rect">
            <a:avLst/>
          </a:prstGeom>
          <a:solidFill>
            <a:schemeClr val="bg1"/>
          </a:solidFill>
        </p:spPr>
        <p:txBody>
          <a:bodyPr wrap="square" rtlCol="0">
            <a:spAutoFit/>
          </a:bodyPr>
          <a:lstStyle/>
          <a:p>
            <a:r>
              <a:rPr lang="fa-IR" b="1" dirty="0"/>
              <a:t>بي نهايت</a:t>
            </a:r>
            <a:endParaRPr lang="en-US" b="1" dirty="0"/>
          </a:p>
        </p:txBody>
      </p:sp>
      <p:sp>
        <p:nvSpPr>
          <p:cNvPr id="6" name="Rectangle 5">
            <a:extLst>
              <a:ext uri="{FF2B5EF4-FFF2-40B4-BE49-F238E27FC236}">
                <a16:creationId xmlns:a16="http://schemas.microsoft.com/office/drawing/2014/main" id="{8B12CC4F-F77C-C9C3-C7B6-0F63D124160C}"/>
              </a:ext>
            </a:extLst>
          </p:cNvPr>
          <p:cNvSpPr/>
          <p:nvPr/>
        </p:nvSpPr>
        <p:spPr>
          <a:xfrm>
            <a:off x="7010400" y="2857500"/>
            <a:ext cx="1600200" cy="609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rs-AF" dirty="0"/>
              <a:t>خطای طرح (هالو)</a:t>
            </a:r>
            <a:endParaRPr lang="en-US" dirty="0"/>
          </a:p>
        </p:txBody>
      </p:sp>
    </p:spTree>
    <p:extLst>
      <p:ext uri="{BB962C8B-B14F-4D97-AF65-F5344CB8AC3E}">
        <p14:creationId xmlns:p14="http://schemas.microsoft.com/office/powerpoint/2010/main" val="1770917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990600"/>
          </a:xfrm>
        </p:spPr>
        <p:txBody>
          <a:bodyPr>
            <a:normAutofit fontScale="90000"/>
          </a:bodyPr>
          <a:lstStyle/>
          <a:p>
            <a:pPr algn="r" rtl="1"/>
            <a:r>
              <a:rPr lang="fa" sz="4000" dirty="0"/>
              <a:t>عواملی که می توانند </a:t>
            </a:r>
            <a:r>
              <a:rPr lang="fa-IR" sz="4000" dirty="0"/>
              <a:t>پروسه </a:t>
            </a:r>
            <a:r>
              <a:rPr lang="fa" sz="4000" dirty="0"/>
              <a:t>ارزیابی </a:t>
            </a:r>
            <a:r>
              <a:rPr lang="fa-IR" sz="4000" dirty="0"/>
              <a:t>اجراآت را تحریف کنند.</a:t>
            </a:r>
            <a:endParaRPr lang="fa" sz="4000" dirty="0"/>
          </a:p>
        </p:txBody>
      </p:sp>
      <p:sp>
        <p:nvSpPr>
          <p:cNvPr id="3" name="Content Placeholder 2"/>
          <p:cNvSpPr>
            <a:spLocks noGrp="1"/>
          </p:cNvSpPr>
          <p:nvPr>
            <p:ph sz="quarter" idx="1"/>
          </p:nvPr>
        </p:nvSpPr>
        <p:spPr>
          <a:xfrm>
            <a:off x="152400" y="1600200"/>
            <a:ext cx="8763000" cy="5029200"/>
          </a:xfrm>
          <a:solidFill>
            <a:schemeClr val="bg1"/>
          </a:solidFill>
          <a:ln>
            <a:solidFill>
              <a:schemeClr val="bg1"/>
            </a:solidFill>
          </a:ln>
        </p:spPr>
        <p:txBody>
          <a:bodyPr>
            <a:normAutofit lnSpcReduction="10000"/>
          </a:bodyPr>
          <a:lstStyle/>
          <a:p>
            <a:pPr algn="r" rtl="1"/>
            <a:r>
              <a:rPr lang="fa" sz="2600" b="1" dirty="0"/>
              <a:t>جایگزین های نامناسب:</a:t>
            </a:r>
            <a:endParaRPr lang="en-US" sz="2300" dirty="0"/>
          </a:p>
          <a:p>
            <a:pPr marL="0" indent="0" algn="r" rtl="1">
              <a:buNone/>
            </a:pPr>
            <a:endParaRPr lang="en-US" sz="500" dirty="0"/>
          </a:p>
          <a:p>
            <a:pPr marL="803275" indent="-173038" algn="r" rtl="1" eaLnBrk="1" fontAlgn="auto" hangingPunct="1">
              <a:spcAft>
                <a:spcPts val="0"/>
              </a:spcAft>
              <a:buFont typeface="Wingdings" panose="05000000000000000000" pitchFamily="2" charset="2"/>
              <a:buChar char="ü"/>
              <a:defRPr/>
            </a:pPr>
            <a:r>
              <a:rPr lang="fa" sz="1600" dirty="0">
                <a:solidFill>
                  <a:schemeClr val="tx1"/>
                </a:solidFill>
                <a:latin typeface="Times New Roman" pitchFamily="18" charset="0"/>
                <a:cs typeface="Times New Roman" pitchFamily="18" charset="0"/>
              </a:rPr>
              <a:t>  </a:t>
            </a:r>
            <a:r>
              <a:rPr lang="fa" sz="2300" dirty="0">
                <a:solidFill>
                  <a:schemeClr val="tx1"/>
                </a:solidFill>
                <a:latin typeface="Times New Roman" pitchFamily="18" charset="0"/>
                <a:cs typeface="Times New Roman" pitchFamily="18" charset="0"/>
              </a:rPr>
              <a:t>هنگامی </a:t>
            </a:r>
            <a:r>
              <a:rPr lang="fa" sz="2300" dirty="0"/>
              <a:t>که جنبه ها یا عوامل خاصی به عنوان جایگزینی برای ارزیابی مستقیم </a:t>
            </a:r>
            <a:r>
              <a:rPr lang="fa-IR" sz="2300" dirty="0"/>
              <a:t>اجراآت</a:t>
            </a:r>
            <a:r>
              <a:rPr lang="fa" sz="2300" dirty="0"/>
              <a:t> یک کارمند استفاده می شود.</a:t>
            </a:r>
          </a:p>
          <a:p>
            <a:pPr marL="630237" indent="0" algn="r" rtl="1" eaLnBrk="1" fontAlgn="auto" hangingPunct="1">
              <a:spcAft>
                <a:spcPts val="0"/>
              </a:spcAft>
              <a:buNone/>
              <a:defRPr/>
            </a:pPr>
            <a:endParaRPr lang="en-US" sz="800" dirty="0"/>
          </a:p>
          <a:p>
            <a:pPr marL="803275" indent="-173038" algn="r" rtl="1" eaLnBrk="1" fontAlgn="auto" hangingPunct="1">
              <a:spcAft>
                <a:spcPts val="0"/>
              </a:spcAft>
              <a:buFont typeface="Wingdings" panose="05000000000000000000" pitchFamily="2" charset="2"/>
              <a:buChar char="ü"/>
              <a:defRPr/>
            </a:pPr>
            <a:r>
              <a:rPr lang="fa" sz="2300" dirty="0"/>
              <a:t>به عنوان مثال، به جای ارزیابی </a:t>
            </a:r>
            <a:r>
              <a:rPr lang="fa-IR" sz="2300" dirty="0"/>
              <a:t>اجراآت</a:t>
            </a:r>
            <a:r>
              <a:rPr lang="fa" sz="2300" dirty="0"/>
              <a:t> واقعی شغلی یک کارمند، صرفاً بر دوست داشتنی بودن یا سابقه کار کارکنان تکیه می کند. </a:t>
            </a:r>
            <a:r>
              <a:rPr lang="fa" sz="2300" b="1" dirty="0">
                <a:solidFill>
                  <a:schemeClr val="accent2"/>
                </a:solidFill>
              </a:rPr>
              <a:t>یا</a:t>
            </a:r>
          </a:p>
          <a:p>
            <a:pPr marL="630237" indent="0" algn="r" rtl="1" eaLnBrk="1" fontAlgn="auto" hangingPunct="1">
              <a:spcAft>
                <a:spcPts val="0"/>
              </a:spcAft>
              <a:buNone/>
              <a:defRPr/>
            </a:pPr>
            <a:endParaRPr lang="en-US" sz="1200" b="1" dirty="0">
              <a:solidFill>
                <a:schemeClr val="accent2"/>
              </a:solidFill>
            </a:endParaRPr>
          </a:p>
          <a:p>
            <a:pPr marL="803275" indent="-173038" algn="r" rtl="1" eaLnBrk="1" fontAlgn="auto" hangingPunct="1">
              <a:spcAft>
                <a:spcPts val="0"/>
              </a:spcAft>
              <a:buFont typeface="Wingdings" panose="05000000000000000000" pitchFamily="2" charset="2"/>
              <a:buChar char="ü"/>
              <a:defRPr/>
            </a:pPr>
            <a:r>
              <a:rPr lang="fa" sz="2300" dirty="0"/>
              <a:t>استفاده از کمیت ساعات کار در حالی که کیفیت و اثربخشی کار انجام شده را نادیده می گیرد.</a:t>
            </a:r>
          </a:p>
          <a:p>
            <a:pPr marL="803275" indent="-173038" algn="r" rtl="1" eaLnBrk="1" fontAlgn="auto" hangingPunct="1">
              <a:spcAft>
                <a:spcPts val="0"/>
              </a:spcAft>
              <a:buFont typeface="Wingdings" panose="05000000000000000000" pitchFamily="2" charset="2"/>
              <a:buChar char="ü"/>
              <a:defRPr/>
            </a:pPr>
            <a:endParaRPr lang="en-US" sz="1100" dirty="0"/>
          </a:p>
          <a:p>
            <a:pPr algn="r" rtl="1">
              <a:tabLst>
                <a:tab pos="396875" algn="l"/>
              </a:tabLst>
            </a:pPr>
            <a:r>
              <a:rPr lang="fa" sz="2600" b="1" dirty="0"/>
              <a:t>خطای ملایمت:</a:t>
            </a:r>
          </a:p>
          <a:p>
            <a:pPr marL="630238" indent="-319088" algn="r" rtl="1">
              <a:buFont typeface="Wingdings" panose="05000000000000000000" pitchFamily="2" charset="2"/>
              <a:buChar char="ü"/>
              <a:tabLst>
                <a:tab pos="396875" algn="l"/>
              </a:tabLst>
            </a:pPr>
            <a:r>
              <a:rPr lang="fa" sz="2300" dirty="0"/>
              <a:t>زمانی اتفاق می‌افتد که یک ارزیاب بیش از حد خوب باشد و تقریباً به همه، بدون توجه به اینکه چگونه کار خود را انجام داده‌اند، رتبه‌بندی بالایی می‌دهد.</a:t>
            </a:r>
          </a:p>
          <a:p>
            <a:pPr marL="630238" indent="-319088" algn="r" rtl="1">
              <a:buFont typeface="Wingdings" panose="05000000000000000000" pitchFamily="2" charset="2"/>
              <a:buChar char="ü"/>
              <a:tabLst>
                <a:tab pos="396875" algn="l"/>
              </a:tabLst>
            </a:pPr>
            <a:endParaRPr lang="en-US" sz="2300" dirty="0"/>
          </a:p>
          <a:p>
            <a:pPr marL="568325" indent="-284163" algn="r" rtl="1">
              <a:tabLst>
                <a:tab pos="396875" algn="l"/>
              </a:tabLst>
            </a:pPr>
            <a:endParaRPr lang="en-US" sz="2300" dirty="0"/>
          </a:p>
        </p:txBody>
      </p:sp>
    </p:spTree>
    <p:extLst>
      <p:ext uri="{BB962C8B-B14F-4D97-AF65-F5344CB8AC3E}">
        <p14:creationId xmlns:p14="http://schemas.microsoft.com/office/powerpoint/2010/main" val="2364680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990600"/>
          </a:xfrm>
        </p:spPr>
        <p:txBody>
          <a:bodyPr>
            <a:normAutofit fontScale="90000"/>
          </a:bodyPr>
          <a:lstStyle/>
          <a:p>
            <a:pPr algn="r" rtl="1"/>
            <a:r>
              <a:rPr lang="fa" sz="4000" dirty="0"/>
              <a:t>عواملی که می توانند </a:t>
            </a:r>
            <a:r>
              <a:rPr lang="fa-IR" sz="4000" dirty="0"/>
              <a:t>پروسه </a:t>
            </a:r>
            <a:r>
              <a:rPr lang="fa" sz="4000" dirty="0"/>
              <a:t>ارزیابی </a:t>
            </a:r>
            <a:r>
              <a:rPr lang="fa-IR" sz="4000" dirty="0"/>
              <a:t>اجراآت را تحریف کنند.</a:t>
            </a:r>
            <a:endParaRPr lang="fa" sz="4000" dirty="0"/>
          </a:p>
        </p:txBody>
      </p:sp>
      <p:sp>
        <p:nvSpPr>
          <p:cNvPr id="3" name="Content Placeholder 2"/>
          <p:cNvSpPr>
            <a:spLocks noGrp="1"/>
          </p:cNvSpPr>
          <p:nvPr>
            <p:ph sz="quarter" idx="1"/>
          </p:nvPr>
        </p:nvSpPr>
        <p:spPr>
          <a:xfrm>
            <a:off x="152400" y="1600200"/>
            <a:ext cx="8763000" cy="5029200"/>
          </a:xfrm>
          <a:solidFill>
            <a:schemeClr val="bg1"/>
          </a:solidFill>
          <a:ln>
            <a:solidFill>
              <a:schemeClr val="bg1"/>
            </a:solidFill>
          </a:ln>
        </p:spPr>
        <p:txBody>
          <a:bodyPr>
            <a:normAutofit/>
          </a:bodyPr>
          <a:lstStyle/>
          <a:p>
            <a:pPr algn="r" rtl="1"/>
            <a:r>
              <a:rPr lang="fa" sz="2600" b="1" dirty="0"/>
              <a:t>خطا/اثر </a:t>
            </a:r>
            <a:r>
              <a:rPr lang="prs-AF" sz="2600" b="1" dirty="0"/>
              <a:t>هالو</a:t>
            </a:r>
            <a:r>
              <a:rPr lang="fa" sz="2600" b="1" dirty="0"/>
              <a:t>:</a:t>
            </a:r>
            <a:endParaRPr lang="en-US" sz="2300" dirty="0"/>
          </a:p>
          <a:p>
            <a:pPr marL="0" indent="0" algn="r" rtl="1">
              <a:buNone/>
            </a:pPr>
            <a:endParaRPr lang="en-US" sz="500" dirty="0"/>
          </a:p>
          <a:p>
            <a:pPr marL="690563" indent="-173038" algn="r" rtl="1" eaLnBrk="1" fontAlgn="auto" hangingPunct="1">
              <a:spcAft>
                <a:spcPts val="0"/>
              </a:spcAft>
              <a:buFont typeface="Wingdings" panose="05000000000000000000" pitchFamily="2" charset="2"/>
              <a:buChar char="ü"/>
              <a:defRPr/>
            </a:pPr>
            <a:r>
              <a:rPr lang="fa" sz="2300" dirty="0"/>
              <a:t>زمانی اتفاق می‌افتد که تصور یا نظر مثبت یا منفی یک ارزیاب از یک کارمند بر ارزیابی آنها از جنبه‌های </a:t>
            </a:r>
            <a:r>
              <a:rPr lang="fa-IR" sz="2300" dirty="0"/>
              <a:t>اجراآت</a:t>
            </a:r>
            <a:r>
              <a:rPr lang="fa" sz="2300" dirty="0"/>
              <a:t> خاص تأثیر بگذارد.</a:t>
            </a:r>
          </a:p>
          <a:p>
            <a:pPr marL="630237" indent="0" algn="r" rtl="1" eaLnBrk="1" fontAlgn="auto" hangingPunct="1">
              <a:spcAft>
                <a:spcPts val="0"/>
              </a:spcAft>
              <a:buNone/>
              <a:defRPr/>
            </a:pPr>
            <a:endParaRPr lang="en-US" sz="1100" dirty="0"/>
          </a:p>
          <a:p>
            <a:pPr marL="630237" indent="0" algn="r" rtl="1" eaLnBrk="1" fontAlgn="auto" hangingPunct="1">
              <a:spcAft>
                <a:spcPts val="0"/>
              </a:spcAft>
              <a:buNone/>
              <a:defRPr/>
            </a:pPr>
            <a:endParaRPr lang="en-US" sz="1100" dirty="0"/>
          </a:p>
          <a:p>
            <a:pPr algn="r" rtl="1">
              <a:tabLst>
                <a:tab pos="396875" algn="l"/>
              </a:tabLst>
            </a:pPr>
            <a:r>
              <a:rPr lang="fa" sz="2600" b="1" dirty="0"/>
              <a:t>خطا/سوگیری شباهت:</a:t>
            </a:r>
          </a:p>
          <a:p>
            <a:pPr marL="630238" indent="-319088" algn="r" rtl="1">
              <a:buFont typeface="Wingdings" panose="05000000000000000000" pitchFamily="2" charset="2"/>
              <a:buChar char="ü"/>
              <a:tabLst>
                <a:tab pos="396875" algn="l"/>
              </a:tabLst>
            </a:pPr>
            <a:r>
              <a:rPr lang="fa" sz="2300" dirty="0"/>
              <a:t>زمانی اتفاق می‌افتد که یک ارزیاب صرفاً به این دلیل که کارکنان را شبیه به هم یا دارای ویژگی‌ها یا علایق مشترک می‌دانند، به آنها امتیاز بیشتری می‌دهد.</a:t>
            </a:r>
          </a:p>
          <a:p>
            <a:pPr marL="568325" indent="-284163" algn="r" rtl="1">
              <a:tabLst>
                <a:tab pos="396875" algn="l"/>
              </a:tabLst>
            </a:pPr>
            <a:endParaRPr lang="en-US" sz="2300" dirty="0"/>
          </a:p>
        </p:txBody>
      </p:sp>
    </p:spTree>
    <p:extLst>
      <p:ext uri="{BB962C8B-B14F-4D97-AF65-F5344CB8AC3E}">
        <p14:creationId xmlns:p14="http://schemas.microsoft.com/office/powerpoint/2010/main" val="1226245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990600"/>
          </a:xfrm>
        </p:spPr>
        <p:txBody>
          <a:bodyPr>
            <a:normAutofit fontScale="90000"/>
          </a:bodyPr>
          <a:lstStyle/>
          <a:p>
            <a:pPr algn="r" rtl="1"/>
            <a:r>
              <a:rPr lang="fa" sz="4000" dirty="0"/>
              <a:t>عواملی که می توانند </a:t>
            </a:r>
            <a:r>
              <a:rPr lang="fa-IR" sz="4000" dirty="0"/>
              <a:t>پروسه </a:t>
            </a:r>
            <a:r>
              <a:rPr lang="fa" sz="4000" dirty="0"/>
              <a:t>ارزیابی </a:t>
            </a:r>
            <a:r>
              <a:rPr lang="fa-IR" sz="4000" dirty="0"/>
              <a:t>اجراآت را تحریف کنند.</a:t>
            </a:r>
            <a:endParaRPr lang="fa" sz="4000" dirty="0"/>
          </a:p>
        </p:txBody>
      </p:sp>
      <p:sp>
        <p:nvSpPr>
          <p:cNvPr id="3" name="Content Placeholder 2"/>
          <p:cNvSpPr>
            <a:spLocks noGrp="1"/>
          </p:cNvSpPr>
          <p:nvPr>
            <p:ph sz="quarter" idx="1"/>
          </p:nvPr>
        </p:nvSpPr>
        <p:spPr>
          <a:xfrm>
            <a:off x="152400" y="1600200"/>
            <a:ext cx="8763000" cy="5029200"/>
          </a:xfrm>
          <a:solidFill>
            <a:schemeClr val="bg1"/>
          </a:solidFill>
          <a:ln>
            <a:solidFill>
              <a:schemeClr val="bg1"/>
            </a:solidFill>
          </a:ln>
        </p:spPr>
        <p:txBody>
          <a:bodyPr>
            <a:normAutofit/>
          </a:bodyPr>
          <a:lstStyle/>
          <a:p>
            <a:pPr algn="r" rtl="1"/>
            <a:r>
              <a:rPr lang="fa" sz="2600" b="1" dirty="0"/>
              <a:t>گرایش مرکزی:</a:t>
            </a:r>
            <a:endParaRPr lang="en-US" sz="2300" dirty="0"/>
          </a:p>
          <a:p>
            <a:pPr marL="0" indent="0" algn="r" rtl="1">
              <a:buNone/>
            </a:pPr>
            <a:endParaRPr lang="en-US" sz="500" dirty="0"/>
          </a:p>
          <a:p>
            <a:pPr marL="690563" indent="-173038" algn="r" rtl="1" eaLnBrk="1" fontAlgn="auto" hangingPunct="1">
              <a:spcAft>
                <a:spcPts val="0"/>
              </a:spcAft>
              <a:buFont typeface="Wingdings" panose="05000000000000000000" pitchFamily="2" charset="2"/>
              <a:buChar char="ü"/>
              <a:defRPr/>
            </a:pPr>
            <a:r>
              <a:rPr lang="fa" sz="2300" dirty="0"/>
              <a:t>زمانی اتفاق می‌افتد که ارزیابان اکثر کارمندان را بدون توجه به سطح </a:t>
            </a:r>
            <a:r>
              <a:rPr lang="fa-IR" sz="2300" dirty="0"/>
              <a:t>اجراآت</a:t>
            </a:r>
            <a:r>
              <a:rPr lang="fa" sz="2300" dirty="0"/>
              <a:t> واقعی آنها، متوسط یا نزدیک به متوسط ارزیابی می‌کنند.</a:t>
            </a:r>
          </a:p>
          <a:p>
            <a:pPr marL="630237" indent="0" algn="r" rtl="1" eaLnBrk="1" fontAlgn="auto" hangingPunct="1">
              <a:spcAft>
                <a:spcPts val="0"/>
              </a:spcAft>
              <a:buNone/>
              <a:defRPr/>
            </a:pPr>
            <a:endParaRPr lang="en-US" sz="1100" dirty="0"/>
          </a:p>
          <a:p>
            <a:pPr marL="630237" indent="0" algn="r" rtl="1" eaLnBrk="1" fontAlgn="auto" hangingPunct="1">
              <a:spcAft>
                <a:spcPts val="0"/>
              </a:spcAft>
              <a:buNone/>
              <a:defRPr/>
            </a:pPr>
            <a:endParaRPr lang="en-US" sz="1100" dirty="0"/>
          </a:p>
          <a:p>
            <a:pPr algn="r" rtl="1">
              <a:tabLst>
                <a:tab pos="396875" algn="l"/>
              </a:tabLst>
            </a:pPr>
            <a:r>
              <a:rPr lang="fa" sz="2600" b="1" dirty="0"/>
              <a:t>فشار بی نهایت:</a:t>
            </a:r>
          </a:p>
          <a:p>
            <a:pPr marL="630238" indent="-319088" algn="r" rtl="1">
              <a:buFont typeface="Wingdings" panose="05000000000000000000" pitchFamily="2" charset="2"/>
              <a:buChar char="ü"/>
              <a:tabLst>
                <a:tab pos="396875" algn="l"/>
              </a:tabLst>
            </a:pPr>
            <a:r>
              <a:rPr lang="fa" sz="2300" dirty="0"/>
              <a:t>زمانی اتفاق می‌افتد که میل شدید به انصاف وجود دارد اما ترس از پیامدهای منفی وجود دارد. این بدان معنی است که کارکنان ممکن است رتبه های مشابه یا بالاتری دریافت کنند، حتی اگر سطوح </a:t>
            </a:r>
            <a:r>
              <a:rPr lang="fa-IR" sz="2300" dirty="0"/>
              <a:t>اجراآت</a:t>
            </a:r>
            <a:r>
              <a:rPr lang="fa" sz="2300" dirty="0"/>
              <a:t> آنها به طور قابل توجهی متفاوت باشد.</a:t>
            </a:r>
          </a:p>
          <a:p>
            <a:pPr marL="568325" indent="-284163" algn="r" rtl="1">
              <a:tabLst>
                <a:tab pos="396875" algn="l"/>
              </a:tabLst>
            </a:pPr>
            <a:endParaRPr lang="en-US" sz="2300" dirty="0"/>
          </a:p>
        </p:txBody>
      </p:sp>
    </p:spTree>
    <p:extLst>
      <p:ext uri="{BB962C8B-B14F-4D97-AF65-F5344CB8AC3E}">
        <p14:creationId xmlns:p14="http://schemas.microsoft.com/office/powerpoint/2010/main" val="640466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990600"/>
          </a:xfrm>
        </p:spPr>
        <p:txBody>
          <a:bodyPr>
            <a:normAutofit/>
          </a:bodyPr>
          <a:lstStyle/>
          <a:p>
            <a:pPr algn="r" rtl="1"/>
            <a:r>
              <a:rPr lang="fa-IR" sz="4000" dirty="0"/>
              <a:t>بازتاب</a:t>
            </a:r>
            <a:r>
              <a:rPr lang="prs-AF" sz="4000" dirty="0"/>
              <a:t>/فیت بک</a:t>
            </a:r>
            <a:endParaRPr lang="fa" sz="4000" dirty="0"/>
          </a:p>
        </p:txBody>
      </p:sp>
      <p:sp>
        <p:nvSpPr>
          <p:cNvPr id="3" name="Content Placeholder 2"/>
          <p:cNvSpPr>
            <a:spLocks noGrp="1"/>
          </p:cNvSpPr>
          <p:nvPr>
            <p:ph sz="quarter" idx="1"/>
          </p:nvPr>
        </p:nvSpPr>
        <p:spPr>
          <a:xfrm>
            <a:off x="-76200" y="1600200"/>
            <a:ext cx="8991600" cy="5029200"/>
          </a:xfrm>
          <a:solidFill>
            <a:schemeClr val="bg1"/>
          </a:solidFill>
          <a:ln>
            <a:solidFill>
              <a:schemeClr val="bg1"/>
            </a:solidFill>
          </a:ln>
        </p:spPr>
        <p:txBody>
          <a:bodyPr>
            <a:normAutofit/>
          </a:bodyPr>
          <a:lstStyle/>
          <a:p>
            <a:pPr marL="517525" indent="-342900" algn="r" rtl="1" eaLnBrk="1" fontAlgn="auto" hangingPunct="1">
              <a:spcAft>
                <a:spcPts val="0"/>
              </a:spcAft>
              <a:buFont typeface="Wingdings" panose="05000000000000000000" pitchFamily="2" charset="2"/>
              <a:buChar char="q"/>
              <a:defRPr/>
            </a:pPr>
            <a:endParaRPr lang="en-US" sz="2300" dirty="0">
              <a:latin typeface="Times New Roman" pitchFamily="18" charset="0"/>
              <a:cs typeface="Times New Roman" pitchFamily="18" charset="0"/>
            </a:endParaRPr>
          </a:p>
          <a:p>
            <a:pPr marL="174625" indent="0" algn="r" rtl="1" eaLnBrk="1" fontAlgn="auto" hangingPunct="1">
              <a:spcAft>
                <a:spcPts val="0"/>
              </a:spcAft>
              <a:buNone/>
              <a:defRPr/>
            </a:pPr>
            <a:endParaRPr lang="en-US" sz="1100" dirty="0">
              <a:latin typeface="Times New Roman" pitchFamily="18" charset="0"/>
              <a:cs typeface="Times New Roman" pitchFamily="18" charset="0"/>
            </a:endParaRPr>
          </a:p>
          <a:p>
            <a:pPr marL="517525" indent="-342900" algn="r" rtl="1" eaLnBrk="1" fontAlgn="auto" hangingPunct="1">
              <a:spcAft>
                <a:spcPts val="0"/>
              </a:spcAft>
              <a:buFont typeface="Wingdings" panose="05000000000000000000" pitchFamily="2" charset="2"/>
              <a:buChar char="q"/>
              <a:defRPr/>
            </a:pPr>
            <a:r>
              <a:rPr lang="fa" sz="2300" dirty="0">
                <a:latin typeface="Times New Roman" pitchFamily="18" charset="0"/>
                <a:cs typeface="Times New Roman" pitchFamily="18" charset="0"/>
              </a:rPr>
              <a:t>باز</a:t>
            </a:r>
            <a:r>
              <a:rPr lang="fa-IR" sz="2300" dirty="0">
                <a:latin typeface="Times New Roman" pitchFamily="18" charset="0"/>
                <a:cs typeface="Times New Roman" pitchFamily="18" charset="0"/>
              </a:rPr>
              <a:t>تاب</a:t>
            </a:r>
            <a:r>
              <a:rPr lang="fa" sz="2300" dirty="0">
                <a:latin typeface="Times New Roman" pitchFamily="18" charset="0"/>
                <a:cs typeface="Times New Roman" pitchFamily="18" charset="0"/>
              </a:rPr>
              <a:t> اطلاعات یا نظراتی است که در مورد </a:t>
            </a:r>
            <a:r>
              <a:rPr lang="fa-IR" sz="2300" dirty="0">
                <a:latin typeface="Times New Roman" pitchFamily="18" charset="0"/>
                <a:cs typeface="Times New Roman" pitchFamily="18" charset="0"/>
              </a:rPr>
              <a:t>اجراآت</a:t>
            </a:r>
            <a:r>
              <a:rPr lang="fa" sz="2300" dirty="0">
                <a:latin typeface="Times New Roman" pitchFamily="18" charset="0"/>
                <a:cs typeface="Times New Roman" pitchFamily="18" charset="0"/>
              </a:rPr>
              <a:t>، اعمال یا رفتار شخصی به فرد داده می شود.</a:t>
            </a:r>
          </a:p>
          <a:p>
            <a:pPr marL="174625" indent="0" algn="r" rtl="1" eaLnBrk="1" fontAlgn="auto" hangingPunct="1">
              <a:spcAft>
                <a:spcPts val="0"/>
              </a:spcAft>
              <a:buNone/>
              <a:defRPr/>
            </a:pPr>
            <a:endParaRPr lang="en-US" sz="2300" dirty="0">
              <a:latin typeface="Times New Roman" pitchFamily="18" charset="0"/>
              <a:cs typeface="Times New Roman" pitchFamily="18" charset="0"/>
            </a:endParaRPr>
          </a:p>
          <a:p>
            <a:pPr marL="517525" indent="-342900" algn="r" rtl="1" eaLnBrk="1" fontAlgn="auto" hangingPunct="1">
              <a:spcAft>
                <a:spcPts val="0"/>
              </a:spcAft>
              <a:buFont typeface="Wingdings" panose="05000000000000000000" pitchFamily="2" charset="2"/>
              <a:buChar char="q"/>
              <a:defRPr/>
            </a:pPr>
            <a:r>
              <a:rPr lang="fa" sz="2300" dirty="0">
                <a:latin typeface="Times New Roman" pitchFamily="18" charset="0"/>
                <a:cs typeface="Times New Roman" pitchFamily="18" charset="0"/>
              </a:rPr>
              <a:t>این به آن‌ها کمک می‌کند بفهمند که چگونه کار می‌کنند و راهنمایی می‌کند که چه کاری می‌توانند برای بهبود یا ادامه </a:t>
            </a:r>
            <a:r>
              <a:rPr lang="fa-IR" sz="2300" dirty="0">
                <a:latin typeface="Times New Roman" pitchFamily="18" charset="0"/>
                <a:cs typeface="Times New Roman" pitchFamily="18" charset="0"/>
              </a:rPr>
              <a:t>اجراآت</a:t>
            </a:r>
            <a:r>
              <a:rPr lang="fa" sz="2300" dirty="0">
                <a:latin typeface="Times New Roman" pitchFamily="18" charset="0"/>
                <a:cs typeface="Times New Roman" pitchFamily="18" charset="0"/>
              </a:rPr>
              <a:t> خوب انجام دهند."</a:t>
            </a:r>
          </a:p>
          <a:p>
            <a:pPr marL="517525" indent="-342900" algn="r" rtl="1" eaLnBrk="1" fontAlgn="auto" hangingPunct="1">
              <a:spcAft>
                <a:spcPts val="0"/>
              </a:spcAft>
              <a:buFont typeface="Wingdings" panose="05000000000000000000" pitchFamily="2" charset="2"/>
              <a:buChar char="q"/>
              <a:defRPr/>
            </a:pPr>
            <a:endParaRPr lang="en-US" sz="2300" dirty="0">
              <a:latin typeface="Times New Roman" pitchFamily="18" charset="0"/>
              <a:cs typeface="Times New Roman" pitchFamily="18" charset="0"/>
            </a:endParaRPr>
          </a:p>
          <a:p>
            <a:pPr marL="517525" indent="-342900" algn="r" rtl="1" eaLnBrk="1" fontAlgn="auto" hangingPunct="1">
              <a:spcAft>
                <a:spcPts val="0"/>
              </a:spcAft>
              <a:buFont typeface="Wingdings" panose="05000000000000000000" pitchFamily="2" charset="2"/>
              <a:buChar char="q"/>
              <a:defRPr/>
            </a:pPr>
            <a:r>
              <a:rPr lang="fa" sz="2300" dirty="0">
                <a:latin typeface="Times New Roman" pitchFamily="18" charset="0"/>
                <a:cs typeface="Times New Roman" pitchFamily="18" charset="0"/>
              </a:rPr>
              <a:t>بازخورد می تواند مثبت باشد، نقاط قوت و دستاوردها را برجسته کند، یا سازنده باشد و زمینه هایی را برای بهبود مشخص کند.</a:t>
            </a:r>
          </a:p>
        </p:txBody>
      </p:sp>
    </p:spTree>
    <p:extLst>
      <p:ext uri="{BB962C8B-B14F-4D97-AF65-F5344CB8AC3E}">
        <p14:creationId xmlns:p14="http://schemas.microsoft.com/office/powerpoint/2010/main" val="3614128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990600"/>
          </a:xfrm>
        </p:spPr>
        <p:txBody>
          <a:bodyPr>
            <a:normAutofit/>
          </a:bodyPr>
          <a:lstStyle/>
          <a:p>
            <a:pPr algn="r" rtl="1"/>
            <a:r>
              <a:rPr lang="fa-IR" sz="4000" dirty="0"/>
              <a:t>فیدبک دادن</a:t>
            </a:r>
            <a:endParaRPr lang="fa" sz="4000" dirty="0"/>
          </a:p>
        </p:txBody>
      </p:sp>
      <p:sp>
        <p:nvSpPr>
          <p:cNvPr id="3" name="Content Placeholder 2"/>
          <p:cNvSpPr>
            <a:spLocks noGrp="1"/>
          </p:cNvSpPr>
          <p:nvPr>
            <p:ph sz="quarter" idx="1"/>
          </p:nvPr>
        </p:nvSpPr>
        <p:spPr>
          <a:xfrm>
            <a:off x="-76200" y="1600200"/>
            <a:ext cx="8991600" cy="5029200"/>
          </a:xfrm>
          <a:solidFill>
            <a:schemeClr val="bg1"/>
          </a:solidFill>
          <a:ln>
            <a:solidFill>
              <a:schemeClr val="bg1"/>
            </a:solidFill>
          </a:ln>
        </p:spPr>
        <p:txBody>
          <a:bodyPr>
            <a:normAutofit/>
          </a:bodyPr>
          <a:lstStyle/>
          <a:p>
            <a:pPr marL="517525" indent="-342900" algn="r" rtl="1" eaLnBrk="1" fontAlgn="auto" hangingPunct="1">
              <a:spcAft>
                <a:spcPts val="0"/>
              </a:spcAft>
              <a:buFont typeface="Wingdings" panose="05000000000000000000" pitchFamily="2" charset="2"/>
              <a:buChar char="q"/>
              <a:defRPr/>
            </a:pPr>
            <a:r>
              <a:rPr lang="fa" sz="2300" dirty="0">
                <a:latin typeface="Times New Roman" pitchFamily="18" charset="0"/>
                <a:cs typeface="Times New Roman" pitchFamily="18" charset="0"/>
              </a:rPr>
              <a:t>برای ارائه بازخورد به بهترین شکل ممکن به نکات مهم زیر توجه کنید:</a:t>
            </a:r>
          </a:p>
          <a:p>
            <a:pPr marL="174625" indent="0" algn="r" rtl="1" eaLnBrk="1" fontAlgn="auto" hangingPunct="1">
              <a:spcAft>
                <a:spcPts val="0"/>
              </a:spcAft>
              <a:buNone/>
              <a:defRPr/>
            </a:pPr>
            <a:endParaRPr lang="en-US" sz="200" dirty="0">
              <a:latin typeface="Times New Roman" pitchFamily="18" charset="0"/>
              <a:cs typeface="Times New Roman" pitchFamily="18" charset="0"/>
            </a:endParaRPr>
          </a:p>
          <a:p>
            <a:pPr marL="854075" indent="-342900" algn="r" rtl="1" eaLnBrk="1" fontAlgn="auto" hangingPunct="1">
              <a:spcAft>
                <a:spcPts val="0"/>
              </a:spcAft>
              <a:buFont typeface="Wingdings" panose="05000000000000000000" pitchFamily="2" charset="2"/>
              <a:buChar char="ü"/>
              <a:defRPr/>
            </a:pPr>
            <a:r>
              <a:rPr lang="fa" sz="2000" b="1" dirty="0">
                <a:latin typeface="Times New Roman" pitchFamily="18" charset="0"/>
                <a:cs typeface="Times New Roman" pitchFamily="18" charset="0"/>
              </a:rPr>
              <a:t>مشخص باشید: </a:t>
            </a:r>
            <a:r>
              <a:rPr lang="fa" sz="1800" dirty="0">
                <a:latin typeface="Times New Roman" pitchFamily="18" charset="0"/>
                <a:cs typeface="Times New Roman" pitchFamily="18" charset="0"/>
              </a:rPr>
              <a:t>مثال های واضح و مشخصی از رفتار یا </a:t>
            </a:r>
            <a:r>
              <a:rPr lang="fa-IR" sz="1800" dirty="0">
                <a:latin typeface="Times New Roman" pitchFamily="18" charset="0"/>
                <a:cs typeface="Times New Roman" pitchFamily="18" charset="0"/>
              </a:rPr>
              <a:t>اجراآت</a:t>
            </a:r>
            <a:r>
              <a:rPr lang="fa" sz="1800" dirty="0">
                <a:latin typeface="Times New Roman" pitchFamily="18" charset="0"/>
                <a:cs typeface="Times New Roman" pitchFamily="18" charset="0"/>
              </a:rPr>
              <a:t>ی که به آن اشاره می کنید ارائه دهید. این به فرد کمک می کند تا بفهمد دقیقاً چه کاری را به خوبی انجام داده یا باید بهبود یابد.</a:t>
            </a:r>
          </a:p>
          <a:p>
            <a:pPr marL="854075" indent="-342900" algn="r" rtl="1" eaLnBrk="1" fontAlgn="auto" hangingPunct="1">
              <a:spcAft>
                <a:spcPts val="0"/>
              </a:spcAft>
              <a:buFont typeface="Wingdings" panose="05000000000000000000" pitchFamily="2" charset="2"/>
              <a:buChar char="ü"/>
              <a:defRPr/>
            </a:pPr>
            <a:r>
              <a:rPr lang="fa" sz="1800" b="1" dirty="0">
                <a:latin typeface="Times New Roman" pitchFamily="18" charset="0"/>
                <a:cs typeface="Times New Roman" pitchFamily="18" charset="0"/>
              </a:rPr>
              <a:t>از تکنیک «ساندویچ» استفاده کنید: </a:t>
            </a:r>
            <a:r>
              <a:rPr lang="fa" sz="1800" dirty="0">
                <a:latin typeface="Times New Roman" pitchFamily="18" charset="0"/>
                <a:cs typeface="Times New Roman" pitchFamily="18" charset="0"/>
              </a:rPr>
              <a:t>با یک نظر مثبت یا تأیید شروع کنید، سپس به مناطقی که برای بهبود هستند اشاره کنید و با یک یادداشت مثبت دیگر پایان دهید.</a:t>
            </a:r>
          </a:p>
          <a:p>
            <a:pPr marL="854075" indent="-342900" algn="r" rtl="1" eaLnBrk="1" fontAlgn="auto" hangingPunct="1">
              <a:spcAft>
                <a:spcPts val="0"/>
              </a:spcAft>
              <a:buFont typeface="Wingdings" panose="05000000000000000000" pitchFamily="2" charset="2"/>
              <a:buChar char="ü"/>
              <a:defRPr/>
            </a:pPr>
            <a:r>
              <a:rPr lang="fa" sz="1800" b="1" dirty="0">
                <a:latin typeface="Times New Roman" pitchFamily="18" charset="0"/>
                <a:cs typeface="Times New Roman" pitchFamily="18" charset="0"/>
              </a:rPr>
              <a:t>به موقع باشید: </a:t>
            </a:r>
            <a:r>
              <a:rPr lang="fa" sz="1800" dirty="0">
                <a:latin typeface="Times New Roman" pitchFamily="18" charset="0"/>
                <a:cs typeface="Times New Roman" pitchFamily="18" charset="0"/>
              </a:rPr>
              <a:t>بازخورد به موقع تضمین می کند که فرد می تواند آن را به رویداد مربوطه متصل کند و به سرعت اقدام کند.</a:t>
            </a:r>
          </a:p>
          <a:p>
            <a:pPr marL="854075" indent="-342900" algn="r" rtl="1" eaLnBrk="1" fontAlgn="auto" hangingPunct="1">
              <a:spcAft>
                <a:spcPts val="0"/>
              </a:spcAft>
              <a:buFont typeface="Wingdings" panose="05000000000000000000" pitchFamily="2" charset="2"/>
              <a:buChar char="ü"/>
              <a:defRPr/>
            </a:pPr>
            <a:r>
              <a:rPr lang="fa" sz="1800" b="1" dirty="0">
                <a:latin typeface="Times New Roman" pitchFamily="18" charset="0"/>
                <a:cs typeface="Times New Roman" pitchFamily="18" charset="0"/>
              </a:rPr>
              <a:t>محترمانه و با ملاحظه باشید: </a:t>
            </a:r>
            <a:r>
              <a:rPr lang="fa" sz="1800" dirty="0">
                <a:latin typeface="Times New Roman" pitchFamily="18" charset="0"/>
                <a:cs typeface="Times New Roman" pitchFamily="18" charset="0"/>
              </a:rPr>
              <a:t>بازخورد را به شیوه ای محترمانه و با ملاحظه ارائه دهید، به جای اینکه شخصاً به آنها حمله کنید یا از آنها انتقاد کنید، بر رشد و رشد فرد تمرکز کنید.</a:t>
            </a:r>
          </a:p>
          <a:p>
            <a:pPr marL="854075" indent="-342900" algn="r" rtl="1" eaLnBrk="1" fontAlgn="auto" hangingPunct="1">
              <a:spcAft>
                <a:spcPts val="0"/>
              </a:spcAft>
              <a:buFont typeface="Wingdings" panose="05000000000000000000" pitchFamily="2" charset="2"/>
              <a:buChar char="ü"/>
              <a:defRPr/>
            </a:pPr>
            <a:r>
              <a:rPr lang="fa" sz="1800" b="1" dirty="0">
                <a:latin typeface="Times New Roman" pitchFamily="18" charset="0"/>
                <a:cs typeface="Times New Roman" pitchFamily="18" charset="0"/>
              </a:rPr>
              <a:t>ارتباط دو طرفه را تشویق کنید: </a:t>
            </a:r>
            <a:r>
              <a:rPr lang="fa" sz="1800" dirty="0">
                <a:latin typeface="Times New Roman" pitchFamily="18" charset="0"/>
                <a:cs typeface="Times New Roman" pitchFamily="18" charset="0"/>
              </a:rPr>
              <a:t>با تشویق افراد برای به اشتراک گذاشتن دیدگاه و افکار خود، گفتگوی باز ایجاد کنید. فعالانه گوش دهید و پذیرای نظرات آنها باشید.</a:t>
            </a:r>
          </a:p>
          <a:p>
            <a:pPr marL="174625" indent="0" algn="r" rtl="1" eaLnBrk="1" fontAlgn="auto" hangingPunct="1">
              <a:spcAft>
                <a:spcPts val="0"/>
              </a:spcAft>
              <a:buNone/>
              <a:defRPr/>
            </a:pPr>
            <a:endParaRPr lang="en-US" sz="2300" dirty="0">
              <a:latin typeface="Times New Roman" pitchFamily="18" charset="0"/>
              <a:cs typeface="Times New Roman" pitchFamily="18" charset="0"/>
            </a:endParaRPr>
          </a:p>
        </p:txBody>
      </p:sp>
    </p:spTree>
    <p:extLst>
      <p:ext uri="{BB962C8B-B14F-4D97-AF65-F5344CB8AC3E}">
        <p14:creationId xmlns:p14="http://schemas.microsoft.com/office/powerpoint/2010/main" val="11977368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990600"/>
          </a:xfrm>
        </p:spPr>
        <p:txBody>
          <a:bodyPr>
            <a:normAutofit/>
          </a:bodyPr>
          <a:lstStyle/>
          <a:p>
            <a:pPr algn="r" rtl="1"/>
            <a:r>
              <a:rPr lang="fa-IR" sz="4000" dirty="0"/>
              <a:t>فید بک دادن</a:t>
            </a:r>
            <a:endParaRPr lang="fa" sz="4000" dirty="0"/>
          </a:p>
        </p:txBody>
      </p:sp>
      <p:sp>
        <p:nvSpPr>
          <p:cNvPr id="3" name="Content Placeholder 2"/>
          <p:cNvSpPr>
            <a:spLocks noGrp="1"/>
          </p:cNvSpPr>
          <p:nvPr>
            <p:ph sz="quarter" idx="1"/>
          </p:nvPr>
        </p:nvSpPr>
        <p:spPr>
          <a:xfrm>
            <a:off x="-76200" y="1600200"/>
            <a:ext cx="8991600" cy="5029200"/>
          </a:xfrm>
          <a:solidFill>
            <a:schemeClr val="bg1"/>
          </a:solidFill>
          <a:ln>
            <a:solidFill>
              <a:schemeClr val="bg1"/>
            </a:solidFill>
          </a:ln>
        </p:spPr>
        <p:txBody>
          <a:bodyPr>
            <a:normAutofit/>
          </a:bodyPr>
          <a:lstStyle/>
          <a:p>
            <a:pPr marL="517525" indent="-342900" algn="r" rtl="1" eaLnBrk="1" fontAlgn="auto" hangingPunct="1">
              <a:spcAft>
                <a:spcPts val="0"/>
              </a:spcAft>
              <a:buFont typeface="Wingdings" panose="05000000000000000000" pitchFamily="2" charset="2"/>
              <a:buChar char="q"/>
              <a:defRPr/>
            </a:pPr>
            <a:r>
              <a:rPr lang="fa" sz="2300" dirty="0">
                <a:latin typeface="Times New Roman" pitchFamily="18" charset="0"/>
                <a:cs typeface="Times New Roman" pitchFamily="18" charset="0"/>
              </a:rPr>
              <a:t>برای ارائه بازخورد به بهترین شکل ممکن به نکات مهم زیر توجه کنید:</a:t>
            </a:r>
          </a:p>
          <a:p>
            <a:pPr marL="174625" indent="0" algn="r" rtl="1" eaLnBrk="1" fontAlgn="auto" hangingPunct="1">
              <a:spcAft>
                <a:spcPts val="0"/>
              </a:spcAft>
              <a:buNone/>
              <a:defRPr/>
            </a:pPr>
            <a:endParaRPr lang="en-US" sz="200" dirty="0">
              <a:latin typeface="Times New Roman" pitchFamily="18" charset="0"/>
              <a:cs typeface="Times New Roman" pitchFamily="18" charset="0"/>
            </a:endParaRPr>
          </a:p>
          <a:p>
            <a:pPr marL="854075" indent="-342900" algn="r" rtl="1" eaLnBrk="1" fontAlgn="auto" hangingPunct="1">
              <a:spcAft>
                <a:spcPts val="0"/>
              </a:spcAft>
              <a:buFont typeface="Wingdings" panose="05000000000000000000" pitchFamily="2" charset="2"/>
              <a:buChar char="ü"/>
              <a:defRPr/>
            </a:pPr>
            <a:r>
              <a:rPr lang="fa" sz="2000" b="1" dirty="0">
                <a:latin typeface="Times New Roman" pitchFamily="18" charset="0"/>
                <a:cs typeface="Times New Roman" pitchFamily="18" charset="0"/>
              </a:rPr>
              <a:t>پیشنهادهایی برای بهبود ارائه دهید: </a:t>
            </a:r>
            <a:r>
              <a:rPr lang="fa" sz="1800" dirty="0">
                <a:latin typeface="Times New Roman" pitchFamily="18" charset="0"/>
                <a:cs typeface="Times New Roman" pitchFamily="18" charset="0"/>
              </a:rPr>
              <a:t>به جای اینکه فقط به نقاط ضعف اشاره کنید، پیشنهادات یا منابع خاصی را ارائه دهید که می تواند به فرد کمک کند </a:t>
            </a:r>
            <a:r>
              <a:rPr lang="fa-IR" sz="1800" dirty="0">
                <a:latin typeface="Times New Roman" pitchFamily="18" charset="0"/>
                <a:cs typeface="Times New Roman" pitchFamily="18" charset="0"/>
              </a:rPr>
              <a:t>اجراآت</a:t>
            </a:r>
            <a:r>
              <a:rPr lang="fa" sz="1800" dirty="0">
                <a:latin typeface="Times New Roman" pitchFamily="18" charset="0"/>
                <a:cs typeface="Times New Roman" pitchFamily="18" charset="0"/>
              </a:rPr>
              <a:t> خود را افزایش دهد.</a:t>
            </a:r>
          </a:p>
          <a:p>
            <a:pPr marL="854075" indent="-342900" algn="r" rtl="1" eaLnBrk="1" fontAlgn="auto" hangingPunct="1">
              <a:spcAft>
                <a:spcPts val="0"/>
              </a:spcAft>
              <a:buFont typeface="Wingdings" panose="05000000000000000000" pitchFamily="2" charset="2"/>
              <a:buChar char="ü"/>
              <a:defRPr/>
            </a:pPr>
            <a:endParaRPr lang="en-US" sz="1800" dirty="0">
              <a:latin typeface="Times New Roman" pitchFamily="18" charset="0"/>
              <a:cs typeface="Times New Roman" pitchFamily="18" charset="0"/>
            </a:endParaRPr>
          </a:p>
          <a:p>
            <a:pPr marL="854075" indent="-342900" algn="r" rtl="1" eaLnBrk="1" fontAlgn="auto" hangingPunct="1">
              <a:spcAft>
                <a:spcPts val="0"/>
              </a:spcAft>
              <a:buFont typeface="Wingdings" panose="05000000000000000000" pitchFamily="2" charset="2"/>
              <a:buChar char="ü"/>
              <a:defRPr/>
            </a:pPr>
            <a:r>
              <a:rPr lang="fa" sz="1800" b="1" dirty="0">
                <a:latin typeface="Times New Roman" pitchFamily="18" charset="0"/>
                <a:cs typeface="Times New Roman" pitchFamily="18" charset="0"/>
              </a:rPr>
              <a:t>باز</a:t>
            </a:r>
            <a:r>
              <a:rPr lang="fa-IR" sz="1800" b="1" dirty="0">
                <a:latin typeface="Times New Roman" pitchFamily="18" charset="0"/>
                <a:cs typeface="Times New Roman" pitchFamily="18" charset="0"/>
              </a:rPr>
              <a:t>تاب</a:t>
            </a:r>
            <a:r>
              <a:rPr lang="fa" sz="1800" b="1" dirty="0">
                <a:latin typeface="Times New Roman" pitchFamily="18" charset="0"/>
                <a:cs typeface="Times New Roman" pitchFamily="18" charset="0"/>
              </a:rPr>
              <a:t> مداوم ارائه دهید: </a:t>
            </a:r>
            <a:r>
              <a:rPr lang="fa" sz="1800" dirty="0">
                <a:latin typeface="Times New Roman" pitchFamily="18" charset="0"/>
                <a:cs typeface="Times New Roman" pitchFamily="18" charset="0"/>
              </a:rPr>
              <a:t>بازخورد نباید به ارزیابی های رسمی یا گفتگوهای گاه به گاه محدود شود.</a:t>
            </a:r>
          </a:p>
          <a:p>
            <a:pPr marL="854075" indent="-342900" algn="r" rtl="1" eaLnBrk="1" fontAlgn="auto" hangingPunct="1">
              <a:spcAft>
                <a:spcPts val="0"/>
              </a:spcAft>
              <a:buFont typeface="Wingdings" panose="05000000000000000000" pitchFamily="2" charset="2"/>
              <a:buChar char="ü"/>
              <a:defRPr/>
            </a:pPr>
            <a:endParaRPr lang="en-US" sz="1800" dirty="0">
              <a:latin typeface="Times New Roman" pitchFamily="18" charset="0"/>
              <a:cs typeface="Times New Roman" pitchFamily="18" charset="0"/>
            </a:endParaRPr>
          </a:p>
          <a:p>
            <a:pPr marL="854075" indent="-342900" algn="r" rtl="1" eaLnBrk="1" fontAlgn="auto" hangingPunct="1">
              <a:spcAft>
                <a:spcPts val="0"/>
              </a:spcAft>
              <a:buFont typeface="Wingdings" panose="05000000000000000000" pitchFamily="2" charset="2"/>
              <a:buChar char="ü"/>
              <a:defRPr/>
            </a:pPr>
            <a:r>
              <a:rPr lang="fa" sz="1800" b="1" dirty="0">
                <a:latin typeface="Times New Roman" pitchFamily="18" charset="0"/>
                <a:cs typeface="Times New Roman" pitchFamily="18" charset="0"/>
              </a:rPr>
              <a:t>پیگیری: </a:t>
            </a:r>
            <a:r>
              <a:rPr lang="fa" sz="1800" dirty="0">
                <a:latin typeface="Times New Roman" pitchFamily="18" charset="0"/>
                <a:cs typeface="Times New Roman" pitchFamily="18" charset="0"/>
              </a:rPr>
              <a:t>پس از ارائه بازخورد، اطمینان حاصل کنید که برای پیگیری پیشرفت و ارائه پشتیبانی مداوم، پیگیری وجود دارد. این به افراد کمک می کند تا ببینند که پیشرفت آنها ارزشمند است و تلاش های آنها به رسمیت شناخته می شود.</a:t>
            </a:r>
          </a:p>
          <a:p>
            <a:pPr marL="174625" indent="0" algn="r" rtl="1" eaLnBrk="1" fontAlgn="auto" hangingPunct="1">
              <a:spcAft>
                <a:spcPts val="0"/>
              </a:spcAft>
              <a:buNone/>
              <a:defRPr/>
            </a:pPr>
            <a:endParaRPr lang="en-US" sz="2300" dirty="0">
              <a:latin typeface="Times New Roman" pitchFamily="18" charset="0"/>
              <a:cs typeface="Times New Roman" pitchFamily="18" charset="0"/>
            </a:endParaRPr>
          </a:p>
        </p:txBody>
      </p:sp>
    </p:spTree>
    <p:extLst>
      <p:ext uri="{BB962C8B-B14F-4D97-AF65-F5344CB8AC3E}">
        <p14:creationId xmlns:p14="http://schemas.microsoft.com/office/powerpoint/2010/main" val="3195096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00"/>
            <a:ext cx="7391400" cy="1828800"/>
          </a:xfrm>
        </p:spPr>
        <p:txBody>
          <a:bodyPr>
            <a:normAutofit/>
          </a:bodyPr>
          <a:lstStyle/>
          <a:p>
            <a:pPr algn="ctr" rtl="1"/>
            <a:r>
              <a:rPr lang="fa" dirty="0"/>
              <a:t>مدیریت اجرا</a:t>
            </a:r>
            <a:r>
              <a:rPr lang="fa-IR" dirty="0"/>
              <a:t>ت</a:t>
            </a:r>
            <a:endParaRPr lang="fa" dirty="0"/>
          </a:p>
        </p:txBody>
      </p:sp>
      <p:sp>
        <p:nvSpPr>
          <p:cNvPr id="3" name="Subtitle 2"/>
          <p:cNvSpPr>
            <a:spLocks noGrp="1"/>
          </p:cNvSpPr>
          <p:nvPr>
            <p:ph type="subTitle" idx="1"/>
          </p:nvPr>
        </p:nvSpPr>
        <p:spPr>
          <a:xfrm>
            <a:off x="2362200" y="4191000"/>
            <a:ext cx="6705600" cy="2544837"/>
          </a:xfrm>
        </p:spPr>
        <p:txBody>
          <a:bodyPr/>
          <a:lstStyle/>
          <a:p>
            <a:endParaRPr lang="en-US" dirty="0"/>
          </a:p>
          <a:p>
            <a:r>
              <a:rPr lang="fa" dirty="0"/>
              <a:t>                          </a:t>
            </a:r>
          </a:p>
          <a:p>
            <a:r>
              <a:rPr lang="fa"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65200" y="2895600"/>
            <a:ext cx="8153400" cy="1371600"/>
          </a:xfrm>
        </p:spPr>
        <p:txBody>
          <a:bodyPr>
            <a:noAutofit/>
          </a:bodyPr>
          <a:lstStyle/>
          <a:p>
            <a:pPr algn="ctr" rtl="1">
              <a:buNone/>
            </a:pPr>
            <a:r>
              <a:rPr lang="fa"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r>
              <a:rPr lang="prs-AF" sz="8800" b="1" dirty="0">
                <a:ln w="17780" cmpd="sng">
                  <a:solidFill>
                    <a:srgbClr val="FFFFFF"/>
                  </a:solidFill>
                  <a:prstDash val="solid"/>
                  <a:miter lim="800000"/>
                </a:ln>
                <a:solidFill>
                  <a:schemeClr val="accent2"/>
                </a:solidFill>
                <a:effectLst>
                  <a:outerShdw blurRad="50800" algn="tl" rotWithShape="0">
                    <a:srgbClr val="000000"/>
                  </a:outerShdw>
                </a:effectLst>
              </a:rPr>
              <a:t>تشکر از توجه</a:t>
            </a:r>
            <a:r>
              <a:rPr lang="fa"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a:t>
            </a:r>
            <a:r>
              <a:rPr lang="fa" sz="8800" b="1" dirty="0">
                <a:ln w="17780" cmpd="sng">
                  <a:solidFill>
                    <a:srgbClr val="FFFFFF"/>
                  </a:solidFill>
                  <a:prstDash val="solid"/>
                  <a:miter lim="800000"/>
                </a:ln>
                <a:solidFill>
                  <a:schemeClr val="accent1"/>
                </a:solidFill>
                <a:effectLst>
                  <a:outerShdw blurRad="50800" algn="tl" rotWithShape="0">
                    <a:srgbClr val="000000"/>
                  </a:outerShdw>
                </a:effectLst>
              </a:rPr>
              <a:t>شما</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 sz="4000" dirty="0"/>
              <a:t>ارزیابی </a:t>
            </a:r>
            <a:r>
              <a:rPr lang="fa-IR" sz="4000" dirty="0"/>
              <a:t>اجراآت</a:t>
            </a:r>
            <a:endParaRPr lang="fa" sz="4000" dirty="0"/>
          </a:p>
        </p:txBody>
      </p:sp>
      <p:sp>
        <p:nvSpPr>
          <p:cNvPr id="3" name="Content Placeholder 2"/>
          <p:cNvSpPr>
            <a:spLocks noGrp="1"/>
          </p:cNvSpPr>
          <p:nvPr>
            <p:ph sz="quarter" idx="1"/>
          </p:nvPr>
        </p:nvSpPr>
        <p:spPr>
          <a:xfrm>
            <a:off x="152400" y="2590800"/>
            <a:ext cx="8613648" cy="4876800"/>
          </a:xfrm>
        </p:spPr>
        <p:txBody>
          <a:bodyPr>
            <a:normAutofit/>
          </a:bodyPr>
          <a:lstStyle/>
          <a:p>
            <a:pPr marL="0" indent="0" algn="ctr" rtl="1">
              <a:buNone/>
            </a:pPr>
            <a:r>
              <a:rPr lang="fa" sz="5000" i="1" dirty="0">
                <a:solidFill>
                  <a:schemeClr val="accent2"/>
                </a:solidFill>
              </a:rPr>
              <a:t>این </a:t>
            </a:r>
            <a:r>
              <a:rPr lang="fa" sz="3100" i="1" dirty="0"/>
              <a:t>یک بررسی منظم از </a:t>
            </a:r>
            <a:r>
              <a:rPr lang="fa-IR" sz="3100" i="1" dirty="0"/>
              <a:t>اجراآت</a:t>
            </a:r>
            <a:r>
              <a:rPr lang="fa" sz="3100" i="1" dirty="0"/>
              <a:t> شغلی یک کارمند و مشارکت کلی در </a:t>
            </a:r>
            <a:r>
              <a:rPr lang="ps-AF" sz="3100" i="1" dirty="0"/>
              <a:t>اداره</a:t>
            </a:r>
            <a:r>
              <a:rPr lang="fa" sz="3100" i="1" dirty="0"/>
              <a:t> است. </a:t>
            </a:r>
            <a:r>
              <a:rPr lang="fa" sz="3100" b="1" i="1" dirty="0">
                <a:solidFill>
                  <a:schemeClr val="accent2"/>
                </a:solidFill>
              </a:rPr>
              <a:t>”</a:t>
            </a:r>
            <a:endParaRPr lang="en-US" sz="5000" b="1" i="1" dirty="0">
              <a:solidFill>
                <a:schemeClr val="accent2"/>
              </a:solidFill>
            </a:endParaRPr>
          </a:p>
        </p:txBody>
      </p:sp>
    </p:spTree>
    <p:extLst>
      <p:ext uri="{BB962C8B-B14F-4D97-AF65-F5344CB8AC3E}">
        <p14:creationId xmlns:p14="http://schemas.microsoft.com/office/powerpoint/2010/main" val="154134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 sz="2900" dirty="0"/>
              <a:t>مدیریت </a:t>
            </a:r>
            <a:r>
              <a:rPr lang="fa-IR" sz="2900" dirty="0"/>
              <a:t>اجراآت</a:t>
            </a:r>
            <a:r>
              <a:rPr lang="fa" sz="2900" dirty="0"/>
              <a:t> </a:t>
            </a:r>
            <a:r>
              <a:rPr lang="fa" sz="2900" b="1" dirty="0">
                <a:solidFill>
                  <a:schemeClr val="accent2"/>
                </a:solidFill>
              </a:rPr>
              <a:t>در مقابل </a:t>
            </a:r>
            <a:r>
              <a:rPr lang="fa" sz="2900" dirty="0"/>
              <a:t>ارزیابی </a:t>
            </a:r>
            <a:r>
              <a:rPr lang="fa-IR" sz="2900" dirty="0"/>
              <a:t>اجراآت</a:t>
            </a:r>
            <a:endParaRPr lang="fa" sz="2900" dirty="0"/>
          </a:p>
        </p:txBody>
      </p:sp>
      <p:sp>
        <p:nvSpPr>
          <p:cNvPr id="3" name="Content Placeholder 2"/>
          <p:cNvSpPr>
            <a:spLocks noGrp="1"/>
          </p:cNvSpPr>
          <p:nvPr>
            <p:ph sz="quarter" idx="1"/>
          </p:nvPr>
        </p:nvSpPr>
        <p:spPr>
          <a:xfrm>
            <a:off x="76200" y="1524000"/>
            <a:ext cx="8991600" cy="4953000"/>
          </a:xfrm>
        </p:spPr>
        <p:txBody>
          <a:bodyPr>
            <a:normAutofit/>
          </a:bodyPr>
          <a:lstStyle/>
          <a:p>
            <a:pPr marL="0" indent="0" algn="r">
              <a:lnSpc>
                <a:spcPct val="150000"/>
              </a:lnSpc>
              <a:buNone/>
            </a:pPr>
            <a:r>
              <a:rPr lang="fa" i="1" u="sng" dirty="0">
                <a:solidFill>
                  <a:schemeClr val="accent2"/>
                </a:solidFill>
              </a:rPr>
              <a:t>مدیریت </a:t>
            </a:r>
            <a:r>
              <a:rPr lang="prs-AF" i="1" u="sng" dirty="0">
                <a:solidFill>
                  <a:schemeClr val="accent2"/>
                </a:solidFill>
              </a:rPr>
              <a:t>اجراآت</a:t>
            </a:r>
            <a:r>
              <a:rPr lang="fa" i="1" u="sng" dirty="0">
                <a:solidFill>
                  <a:schemeClr val="accent2"/>
                </a:solidFill>
              </a:rPr>
              <a:t>:</a:t>
            </a:r>
          </a:p>
          <a:p>
            <a:pPr algn="r">
              <a:lnSpc>
                <a:spcPct val="150000"/>
              </a:lnSpc>
              <a:buFont typeface="Wingdings" panose="05000000000000000000" pitchFamily="2" charset="2"/>
              <a:buChar char="ü"/>
            </a:pPr>
            <a:r>
              <a:rPr lang="ps-AF" sz="2500" dirty="0"/>
              <a:t>روند</a:t>
            </a:r>
            <a:r>
              <a:rPr lang="fa" sz="2500" dirty="0"/>
              <a:t> کلی برای مدیریت و ارتقای </a:t>
            </a:r>
            <a:r>
              <a:rPr lang="fa-IR" sz="2500" dirty="0"/>
              <a:t>اجراآت</a:t>
            </a:r>
            <a:r>
              <a:rPr lang="fa" sz="2500" dirty="0"/>
              <a:t> کارکنان.</a:t>
            </a:r>
          </a:p>
          <a:p>
            <a:pPr algn="r">
              <a:lnSpc>
                <a:spcPct val="150000"/>
              </a:lnSpc>
              <a:buFont typeface="Wingdings" panose="05000000000000000000" pitchFamily="2" charset="2"/>
              <a:buChar char="ü"/>
            </a:pPr>
            <a:r>
              <a:rPr lang="fa" sz="2500" dirty="0"/>
              <a:t>شامل تعیین هدف، نظارت، مربیگری، برنامه ریزی توسعه، بازخورد و سیستم پاداش است.</a:t>
            </a:r>
          </a:p>
          <a:p>
            <a:pPr algn="r">
              <a:lnSpc>
                <a:spcPct val="150000"/>
              </a:lnSpc>
              <a:buFont typeface="Wingdings" panose="05000000000000000000" pitchFamily="2" charset="2"/>
              <a:buChar char="ü"/>
            </a:pPr>
            <a:r>
              <a:rPr lang="fa" sz="2500" dirty="0"/>
              <a:t>بر همسویی </a:t>
            </a:r>
            <a:r>
              <a:rPr lang="fa-IR" sz="2500" dirty="0"/>
              <a:t>اجراآت</a:t>
            </a:r>
            <a:r>
              <a:rPr lang="fa" sz="2500" dirty="0"/>
              <a:t> فردی و تیمی با اهداف </a:t>
            </a:r>
            <a:r>
              <a:rPr lang="ps-AF" sz="2500" dirty="0"/>
              <a:t>اداره</a:t>
            </a:r>
            <a:r>
              <a:rPr lang="fa" sz="2500" dirty="0"/>
              <a:t>ی تمرکز دارد.</a:t>
            </a:r>
          </a:p>
          <a:p>
            <a:pPr algn="r">
              <a:lnSpc>
                <a:spcPct val="150000"/>
              </a:lnSpc>
              <a:buFont typeface="Wingdings" panose="05000000000000000000" pitchFamily="2" charset="2"/>
              <a:buChar char="ü"/>
            </a:pPr>
            <a:r>
              <a:rPr lang="fa" sz="2500" dirty="0"/>
              <a:t>این یک </a:t>
            </a:r>
            <a:r>
              <a:rPr lang="ps-AF" sz="2500" dirty="0"/>
              <a:t>روند</a:t>
            </a:r>
            <a:r>
              <a:rPr lang="fa" sz="2500" dirty="0"/>
              <a:t> </a:t>
            </a:r>
            <a:r>
              <a:rPr lang="ps-AF" sz="2500" dirty="0"/>
              <a:t>دوامدار</a:t>
            </a:r>
            <a:r>
              <a:rPr lang="fa" sz="2500" dirty="0"/>
              <a:t> است که باعث موفقیت کلی </a:t>
            </a:r>
            <a:r>
              <a:rPr lang="ps-AF" sz="2500" dirty="0"/>
              <a:t>اداره</a:t>
            </a:r>
            <a:r>
              <a:rPr lang="fa" sz="2500" dirty="0"/>
              <a:t> می شود.</a:t>
            </a:r>
          </a:p>
        </p:txBody>
      </p:sp>
    </p:spTree>
    <p:extLst>
      <p:ext uri="{BB962C8B-B14F-4D97-AF65-F5344CB8AC3E}">
        <p14:creationId xmlns:p14="http://schemas.microsoft.com/office/powerpoint/2010/main" val="286914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 sz="2900" dirty="0"/>
              <a:t>مدیریت </a:t>
            </a:r>
            <a:r>
              <a:rPr lang="fa-IR" sz="2900" dirty="0"/>
              <a:t>اجراآت</a:t>
            </a:r>
            <a:r>
              <a:rPr lang="fa" sz="2900" dirty="0"/>
              <a:t> </a:t>
            </a:r>
            <a:r>
              <a:rPr lang="fa" sz="2900" b="1" dirty="0">
                <a:solidFill>
                  <a:schemeClr val="accent2"/>
                </a:solidFill>
              </a:rPr>
              <a:t>در مقابل </a:t>
            </a:r>
            <a:r>
              <a:rPr lang="fa" sz="2900" dirty="0"/>
              <a:t>ارزیابی </a:t>
            </a:r>
            <a:r>
              <a:rPr lang="fa-IR" sz="2900" dirty="0"/>
              <a:t>اجراآت</a:t>
            </a:r>
            <a:endParaRPr lang="fa" sz="2900" dirty="0"/>
          </a:p>
        </p:txBody>
      </p:sp>
      <p:sp>
        <p:nvSpPr>
          <p:cNvPr id="3" name="Content Placeholder 2"/>
          <p:cNvSpPr>
            <a:spLocks noGrp="1"/>
          </p:cNvSpPr>
          <p:nvPr>
            <p:ph sz="quarter" idx="1"/>
          </p:nvPr>
        </p:nvSpPr>
        <p:spPr>
          <a:xfrm>
            <a:off x="76200" y="1524000"/>
            <a:ext cx="8991600" cy="4953000"/>
          </a:xfrm>
        </p:spPr>
        <p:txBody>
          <a:bodyPr>
            <a:normAutofit lnSpcReduction="10000"/>
          </a:bodyPr>
          <a:lstStyle/>
          <a:p>
            <a:pPr marL="0" indent="0" algn="r" rtl="1">
              <a:lnSpc>
                <a:spcPct val="150000"/>
              </a:lnSpc>
              <a:buNone/>
            </a:pPr>
            <a:r>
              <a:rPr lang="fa" i="1" u="sng" dirty="0">
                <a:solidFill>
                  <a:schemeClr val="accent2"/>
                </a:solidFill>
              </a:rPr>
              <a:t>ارزیابی </a:t>
            </a:r>
            <a:r>
              <a:rPr lang="fa-IR" i="1" u="sng" dirty="0">
                <a:solidFill>
                  <a:schemeClr val="accent2"/>
                </a:solidFill>
              </a:rPr>
              <a:t>اجراآت</a:t>
            </a:r>
            <a:r>
              <a:rPr lang="fa" i="1" u="sng" dirty="0">
                <a:solidFill>
                  <a:schemeClr val="accent2"/>
                </a:solidFill>
              </a:rPr>
              <a:t>:</a:t>
            </a:r>
          </a:p>
          <a:p>
            <a:pPr algn="r" rtl="1">
              <a:lnSpc>
                <a:spcPct val="150000"/>
              </a:lnSpc>
              <a:buFont typeface="Wingdings" panose="05000000000000000000" pitchFamily="2" charset="2"/>
              <a:buChar char="ü"/>
            </a:pPr>
            <a:r>
              <a:rPr lang="fa" sz="2500" dirty="0"/>
              <a:t>جزء مهم سیستم مدیریت </a:t>
            </a:r>
            <a:r>
              <a:rPr lang="fa-IR" sz="2500" dirty="0"/>
              <a:t>اجراآت</a:t>
            </a:r>
            <a:r>
              <a:rPr lang="fa" sz="2500" dirty="0"/>
              <a:t> است.</a:t>
            </a:r>
          </a:p>
          <a:p>
            <a:pPr algn="r" rtl="1">
              <a:lnSpc>
                <a:spcPct val="150000"/>
              </a:lnSpc>
              <a:buFont typeface="Wingdings" panose="05000000000000000000" pitchFamily="2" charset="2"/>
              <a:buChar char="ü"/>
            </a:pPr>
            <a:r>
              <a:rPr lang="fa" sz="2500" dirty="0"/>
              <a:t>ارزیابی رسمی و ارزیابی </a:t>
            </a:r>
            <a:r>
              <a:rPr lang="fa-IR" sz="2500" dirty="0"/>
              <a:t>اجراآت</a:t>
            </a:r>
            <a:r>
              <a:rPr lang="fa" sz="2500" dirty="0"/>
              <a:t> یک کارمند.</a:t>
            </a:r>
          </a:p>
          <a:p>
            <a:pPr algn="r" rtl="1">
              <a:lnSpc>
                <a:spcPct val="150000"/>
              </a:lnSpc>
              <a:buFont typeface="Wingdings" panose="05000000000000000000" pitchFamily="2" charset="2"/>
              <a:buChar char="ü"/>
            </a:pPr>
            <a:r>
              <a:rPr lang="fa" sz="2500" dirty="0"/>
              <a:t>به طور معمول در فواصل منظم رخ می دهد.</a:t>
            </a:r>
          </a:p>
          <a:p>
            <a:pPr algn="r" rtl="1">
              <a:lnSpc>
                <a:spcPct val="150000"/>
              </a:lnSpc>
              <a:buFont typeface="Wingdings" panose="05000000000000000000" pitchFamily="2" charset="2"/>
              <a:buChar char="ü"/>
            </a:pPr>
            <a:r>
              <a:rPr lang="fa" sz="2500" dirty="0"/>
              <a:t>شامل ارزیابی ساختار یافته و رتبه بندی </a:t>
            </a:r>
            <a:r>
              <a:rPr lang="fa-IR" sz="2500" dirty="0"/>
              <a:t>اجراآت</a:t>
            </a:r>
            <a:r>
              <a:rPr lang="fa" sz="2500" dirty="0"/>
              <a:t> است.</a:t>
            </a:r>
          </a:p>
          <a:p>
            <a:pPr algn="r" rtl="1">
              <a:lnSpc>
                <a:spcPct val="150000"/>
              </a:lnSpc>
              <a:buFont typeface="Wingdings" panose="05000000000000000000" pitchFamily="2" charset="2"/>
              <a:buChar char="ü"/>
            </a:pPr>
            <a:r>
              <a:rPr lang="fa" sz="2500" dirty="0"/>
              <a:t>تصویری از </a:t>
            </a:r>
            <a:r>
              <a:rPr lang="fa-IR" sz="2500" dirty="0"/>
              <a:t>اجراآت</a:t>
            </a:r>
            <a:r>
              <a:rPr lang="fa" sz="2500" dirty="0"/>
              <a:t> کارکنان در یک زمان خاص ارائه می دهد.</a:t>
            </a:r>
          </a:p>
          <a:p>
            <a:pPr algn="r" rtl="1">
              <a:lnSpc>
                <a:spcPct val="150000"/>
              </a:lnSpc>
              <a:buFont typeface="Wingdings" panose="05000000000000000000" pitchFamily="2" charset="2"/>
              <a:buChar char="ü"/>
            </a:pPr>
            <a:r>
              <a:rPr lang="fa" sz="2500" dirty="0"/>
              <a:t>یکی از ابزارهایی است که برای پشتیبانی از </a:t>
            </a:r>
            <a:r>
              <a:rPr lang="ps-AF" sz="2500" dirty="0"/>
              <a:t>روند</a:t>
            </a:r>
            <a:r>
              <a:rPr lang="fa" sz="2500" dirty="0"/>
              <a:t> مدیریت </a:t>
            </a:r>
            <a:r>
              <a:rPr lang="fa-IR" sz="2500" dirty="0"/>
              <a:t>اجراآت</a:t>
            </a:r>
            <a:r>
              <a:rPr lang="fa" sz="2500" dirty="0"/>
              <a:t> استفاده می شود.</a:t>
            </a:r>
          </a:p>
        </p:txBody>
      </p:sp>
    </p:spTree>
    <p:extLst>
      <p:ext uri="{BB962C8B-B14F-4D97-AF65-F5344CB8AC3E}">
        <p14:creationId xmlns:p14="http://schemas.microsoft.com/office/powerpoint/2010/main" val="2591499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76" y="133702"/>
            <a:ext cx="8232648" cy="609600"/>
          </a:xfrm>
        </p:spPr>
        <p:txBody>
          <a:bodyPr>
            <a:normAutofit fontScale="90000"/>
          </a:bodyPr>
          <a:lstStyle/>
          <a:p>
            <a:pPr algn="ctr" rtl="1"/>
            <a:r>
              <a:rPr lang="fa" sz="4000" dirty="0"/>
              <a:t>مراحل ارزیابی </a:t>
            </a:r>
            <a:r>
              <a:rPr lang="fa-IR" sz="4000" dirty="0"/>
              <a:t>اجراآت</a:t>
            </a:r>
            <a:endParaRPr lang="fa" sz="4000" dirty="0"/>
          </a:p>
        </p:txBody>
      </p:sp>
      <p:pic>
        <p:nvPicPr>
          <p:cNvPr id="14" name="Picture 13" descr="A diagram of performance appraisal&#10;&#10;Description automatically generated">
            <a:extLst>
              <a:ext uri="{FF2B5EF4-FFF2-40B4-BE49-F238E27FC236}">
                <a16:creationId xmlns:a16="http://schemas.microsoft.com/office/drawing/2014/main" id="{3DEC7536-1F5A-4CEC-8625-9145662DA9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8960" y="1513840"/>
            <a:ext cx="6629400" cy="5344160"/>
          </a:xfrm>
          <a:prstGeom prst="rect">
            <a:avLst/>
          </a:prstGeom>
        </p:spPr>
      </p:pic>
      <p:sp>
        <p:nvSpPr>
          <p:cNvPr id="3" name="TextBox 2"/>
          <p:cNvSpPr txBox="1"/>
          <p:nvPr/>
        </p:nvSpPr>
        <p:spPr>
          <a:xfrm>
            <a:off x="1752600" y="2895600"/>
            <a:ext cx="1447800" cy="646331"/>
          </a:xfrm>
          <a:prstGeom prst="rect">
            <a:avLst/>
          </a:prstGeom>
          <a:solidFill>
            <a:schemeClr val="bg1"/>
          </a:solidFill>
        </p:spPr>
        <p:txBody>
          <a:bodyPr wrap="square" rtlCol="0">
            <a:spAutoFit/>
          </a:bodyPr>
          <a:lstStyle/>
          <a:p>
            <a:endParaRPr lang="fa-IR" b="1" dirty="0"/>
          </a:p>
          <a:p>
            <a:r>
              <a:rPr lang="fa-IR" b="1" dirty="0"/>
              <a:t>آغاز برنامه اقدام</a:t>
            </a:r>
            <a:endParaRPr lang="en-US" b="1" dirty="0"/>
          </a:p>
        </p:txBody>
      </p:sp>
      <p:sp>
        <p:nvSpPr>
          <p:cNvPr id="6" name="TextBox 5"/>
          <p:cNvSpPr txBox="1"/>
          <p:nvPr/>
        </p:nvSpPr>
        <p:spPr>
          <a:xfrm>
            <a:off x="1753402" y="4800600"/>
            <a:ext cx="1447800" cy="646331"/>
          </a:xfrm>
          <a:prstGeom prst="rect">
            <a:avLst/>
          </a:prstGeom>
          <a:solidFill>
            <a:schemeClr val="bg1"/>
          </a:solidFill>
        </p:spPr>
        <p:txBody>
          <a:bodyPr wrap="square" rtlCol="0">
            <a:spAutoFit/>
          </a:bodyPr>
          <a:lstStyle/>
          <a:p>
            <a:pPr algn="ctr" rtl="1"/>
            <a:r>
              <a:rPr lang="fa-IR" b="1" dirty="0"/>
              <a:t>بحث </a:t>
            </a:r>
          </a:p>
          <a:p>
            <a:pPr algn="ctr" rtl="1"/>
            <a:r>
              <a:rPr lang="fa-IR" b="1" dirty="0"/>
              <a:t>و نظزیات</a:t>
            </a:r>
            <a:endParaRPr lang="en-US" b="1" dirty="0"/>
          </a:p>
        </p:txBody>
      </p:sp>
      <p:sp>
        <p:nvSpPr>
          <p:cNvPr id="7" name="TextBox 6"/>
          <p:cNvSpPr txBox="1"/>
          <p:nvPr/>
        </p:nvSpPr>
        <p:spPr>
          <a:xfrm>
            <a:off x="5638800" y="4778943"/>
            <a:ext cx="1524000" cy="646331"/>
          </a:xfrm>
          <a:prstGeom prst="rect">
            <a:avLst/>
          </a:prstGeom>
          <a:solidFill>
            <a:schemeClr val="bg1"/>
          </a:solidFill>
        </p:spPr>
        <p:txBody>
          <a:bodyPr wrap="square" rtlCol="0">
            <a:spAutoFit/>
          </a:bodyPr>
          <a:lstStyle/>
          <a:p>
            <a:pPr algn="ctr" rtl="1"/>
            <a:r>
              <a:rPr lang="fa-IR" b="1" dirty="0"/>
              <a:t>اندازه گیری اجراآت واقعی</a:t>
            </a:r>
            <a:endParaRPr lang="en-US" b="1" dirty="0"/>
          </a:p>
        </p:txBody>
      </p:sp>
      <p:sp>
        <p:nvSpPr>
          <p:cNvPr id="8" name="TextBox 7"/>
          <p:cNvSpPr txBox="1"/>
          <p:nvPr/>
        </p:nvSpPr>
        <p:spPr>
          <a:xfrm>
            <a:off x="5791200" y="2875281"/>
            <a:ext cx="1211580" cy="954107"/>
          </a:xfrm>
          <a:prstGeom prst="rect">
            <a:avLst/>
          </a:prstGeom>
          <a:solidFill>
            <a:schemeClr val="bg1"/>
          </a:solidFill>
        </p:spPr>
        <p:txBody>
          <a:bodyPr wrap="square" rtlCol="0">
            <a:spAutoFit/>
          </a:bodyPr>
          <a:lstStyle/>
          <a:p>
            <a:pPr algn="ctr" rtl="1"/>
            <a:r>
              <a:rPr lang="fa-IR" sz="1400" b="1" dirty="0"/>
              <a:t>برقراری</a:t>
            </a:r>
          </a:p>
          <a:p>
            <a:pPr algn="ctr" rtl="1"/>
            <a:r>
              <a:rPr lang="fa-IR" sz="1400" b="1" dirty="0"/>
              <a:t>ارتباط</a:t>
            </a:r>
          </a:p>
          <a:p>
            <a:pPr algn="ctr" rtl="1"/>
            <a:r>
              <a:rPr lang="fa-IR" sz="1400" b="1" dirty="0"/>
              <a:t>با معیار های اجراآت</a:t>
            </a:r>
            <a:endParaRPr lang="en-US" sz="1400" b="1" dirty="0"/>
          </a:p>
        </p:txBody>
      </p:sp>
      <p:sp>
        <p:nvSpPr>
          <p:cNvPr id="4" name="Flowchart: Extract 3"/>
          <p:cNvSpPr/>
          <p:nvPr/>
        </p:nvSpPr>
        <p:spPr>
          <a:xfrm rot="5619021">
            <a:off x="6856706" y="3012332"/>
            <a:ext cx="598794" cy="345471"/>
          </a:xfrm>
          <a:prstGeom prst="flowChartExtra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Extract 9"/>
          <p:cNvSpPr/>
          <p:nvPr/>
        </p:nvSpPr>
        <p:spPr>
          <a:xfrm rot="15829117">
            <a:off x="5309175" y="3036542"/>
            <a:ext cx="656239" cy="330183"/>
          </a:xfrm>
          <a:prstGeom prst="flowChartExtra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657600" y="2022111"/>
            <a:ext cx="1447800" cy="707886"/>
          </a:xfrm>
          <a:prstGeom prst="rect">
            <a:avLst/>
          </a:prstGeom>
          <a:solidFill>
            <a:schemeClr val="bg1"/>
          </a:solidFill>
        </p:spPr>
        <p:txBody>
          <a:bodyPr wrap="square" rtlCol="0">
            <a:spAutoFit/>
          </a:bodyPr>
          <a:lstStyle/>
          <a:p>
            <a:pPr algn="ctr" rtl="1"/>
            <a:r>
              <a:rPr lang="fa-IR" sz="2000" b="1" dirty="0"/>
              <a:t>تعین معیار اجراآت</a:t>
            </a:r>
            <a:endParaRPr lang="en-US" sz="2000" b="1" dirty="0"/>
          </a:p>
        </p:txBody>
      </p:sp>
      <p:sp>
        <p:nvSpPr>
          <p:cNvPr id="13" name="Flowchart: Extract 12"/>
          <p:cNvSpPr/>
          <p:nvPr/>
        </p:nvSpPr>
        <p:spPr>
          <a:xfrm rot="5400000">
            <a:off x="4777280" y="2236786"/>
            <a:ext cx="656239" cy="330183"/>
          </a:xfrm>
          <a:prstGeom prst="flowChartExtra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Extract 14"/>
          <p:cNvSpPr/>
          <p:nvPr/>
        </p:nvSpPr>
        <p:spPr>
          <a:xfrm rot="5400000">
            <a:off x="4701080" y="5812293"/>
            <a:ext cx="656239" cy="330183"/>
          </a:xfrm>
          <a:prstGeom prst="flowChartExtra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3778246" y="5446931"/>
            <a:ext cx="1206508" cy="1077218"/>
          </a:xfrm>
          <a:prstGeom prst="rect">
            <a:avLst/>
          </a:prstGeom>
          <a:solidFill>
            <a:schemeClr val="bg1"/>
          </a:solidFill>
        </p:spPr>
        <p:txBody>
          <a:bodyPr wrap="square" rtlCol="0">
            <a:spAutoFit/>
          </a:bodyPr>
          <a:lstStyle/>
          <a:p>
            <a:pPr algn="ctr" rtl="1"/>
            <a:r>
              <a:rPr lang="fa-IR" sz="1600" b="1" dirty="0"/>
              <a:t>مقایسه اجراآت واقعی با معیار ها</a:t>
            </a:r>
          </a:p>
          <a:p>
            <a:pPr algn="ctr" rtl="1"/>
            <a:endParaRPr lang="en-US" sz="1600" b="1" dirty="0"/>
          </a:p>
        </p:txBody>
      </p:sp>
      <p:sp>
        <p:nvSpPr>
          <p:cNvPr id="18" name="Flowchart: Extract 17"/>
          <p:cNvSpPr/>
          <p:nvPr/>
        </p:nvSpPr>
        <p:spPr>
          <a:xfrm rot="16200000">
            <a:off x="3329480" y="5876556"/>
            <a:ext cx="656239" cy="330183"/>
          </a:xfrm>
          <a:prstGeom prst="flowChartExtra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840406" y="3589466"/>
            <a:ext cx="1206508" cy="1200329"/>
          </a:xfrm>
          <a:prstGeom prst="rect">
            <a:avLst/>
          </a:prstGeom>
          <a:solidFill>
            <a:srgbClr val="6431FC"/>
          </a:solidFill>
        </p:spPr>
        <p:txBody>
          <a:bodyPr wrap="square" rtlCol="0">
            <a:spAutoFit/>
          </a:bodyPr>
          <a:lstStyle/>
          <a:p>
            <a:pPr algn="ctr" rtl="1"/>
            <a:r>
              <a:rPr lang="fa-IR" sz="2400" b="1" dirty="0"/>
              <a:t>مراحل ارزیابی اجراآت</a:t>
            </a:r>
            <a:endParaRPr lang="en-US" sz="2400" b="1" dirty="0"/>
          </a:p>
        </p:txBody>
      </p:sp>
      <p:sp>
        <p:nvSpPr>
          <p:cNvPr id="9" name="Flowchart: Extract 8"/>
          <p:cNvSpPr/>
          <p:nvPr/>
        </p:nvSpPr>
        <p:spPr>
          <a:xfrm rot="5400000">
            <a:off x="4706457" y="3973000"/>
            <a:ext cx="1059180" cy="497524"/>
          </a:xfrm>
          <a:prstGeom prst="flowChartExtract">
            <a:avLst/>
          </a:prstGeom>
          <a:solidFill>
            <a:srgbClr val="602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Extract 19"/>
          <p:cNvSpPr/>
          <p:nvPr/>
        </p:nvSpPr>
        <p:spPr>
          <a:xfrm rot="16200000">
            <a:off x="3062054" y="3937158"/>
            <a:ext cx="1059180" cy="497524"/>
          </a:xfrm>
          <a:prstGeom prst="flowChartExtract">
            <a:avLst/>
          </a:prstGeom>
          <a:solidFill>
            <a:srgbClr val="602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DA171EB-1116-B4B0-03D9-A374B1013ABD}"/>
              </a:ext>
            </a:extLst>
          </p:cNvPr>
          <p:cNvSpPr/>
          <p:nvPr/>
        </p:nvSpPr>
        <p:spPr>
          <a:xfrm>
            <a:off x="2819400" y="732791"/>
            <a:ext cx="3657600" cy="518782"/>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prs-AF" sz="2800" dirty="0"/>
              <a:t>چگونه انجام میشود</a:t>
            </a:r>
            <a:endParaRPr lang="en-US" sz="2800" dirty="0"/>
          </a:p>
        </p:txBody>
      </p:sp>
    </p:spTree>
    <p:extLst>
      <p:ext uri="{BB962C8B-B14F-4D97-AF65-F5344CB8AC3E}">
        <p14:creationId xmlns:p14="http://schemas.microsoft.com/office/powerpoint/2010/main" val="1092390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 sz="3200" dirty="0"/>
              <a:t>مراحل ارزیابی </a:t>
            </a:r>
            <a:r>
              <a:rPr lang="fa-IR" sz="3200" dirty="0"/>
              <a:t>اجراآت</a:t>
            </a:r>
            <a:endParaRPr lang="fa" sz="3200" dirty="0"/>
          </a:p>
        </p:txBody>
      </p:sp>
      <p:sp>
        <p:nvSpPr>
          <p:cNvPr id="3" name="Content Placeholder 2"/>
          <p:cNvSpPr>
            <a:spLocks noGrp="1"/>
          </p:cNvSpPr>
          <p:nvPr>
            <p:ph sz="quarter" idx="1"/>
          </p:nvPr>
        </p:nvSpPr>
        <p:spPr>
          <a:xfrm>
            <a:off x="304800" y="1752600"/>
            <a:ext cx="8991600" cy="4953000"/>
          </a:xfrm>
        </p:spPr>
        <p:txBody>
          <a:bodyPr>
            <a:normAutofit/>
          </a:bodyPr>
          <a:lstStyle/>
          <a:p>
            <a:pPr marL="457200" indent="-457200" algn="r" rtl="1">
              <a:lnSpc>
                <a:spcPct val="150000"/>
              </a:lnSpc>
              <a:buFont typeface="+mj-lt"/>
              <a:buAutoNum type="arabicParenR"/>
            </a:pPr>
            <a:r>
              <a:rPr lang="fa-IR" sz="2500" dirty="0"/>
              <a:t>معیارهای</a:t>
            </a:r>
            <a:r>
              <a:rPr lang="fa" sz="2500" dirty="0"/>
              <a:t> </a:t>
            </a:r>
            <a:r>
              <a:rPr lang="fa-IR" sz="2500" dirty="0"/>
              <a:t>اجراآت</a:t>
            </a:r>
            <a:r>
              <a:rPr lang="fa" sz="2500" dirty="0"/>
              <a:t> را با کارکنان ایجاد کنید</a:t>
            </a:r>
          </a:p>
          <a:p>
            <a:pPr marL="457200" indent="-457200" algn="r" rtl="1">
              <a:lnSpc>
                <a:spcPct val="150000"/>
              </a:lnSpc>
              <a:buFont typeface="+mj-lt"/>
              <a:buAutoNum type="arabicParenR"/>
            </a:pPr>
            <a:r>
              <a:rPr lang="fa" sz="2500" dirty="0"/>
              <a:t>انتظارات را به کارکنان منتقل کنید</a:t>
            </a:r>
          </a:p>
          <a:p>
            <a:pPr marL="457200" indent="-457200" algn="r" rtl="1">
              <a:lnSpc>
                <a:spcPct val="150000"/>
              </a:lnSpc>
              <a:buFont typeface="+mj-lt"/>
              <a:buAutoNum type="arabicParenR"/>
            </a:pPr>
            <a:r>
              <a:rPr lang="fa-IR" sz="2500" dirty="0"/>
              <a:t>اجراآت</a:t>
            </a:r>
            <a:r>
              <a:rPr lang="fa" sz="2500" dirty="0"/>
              <a:t> واقعی کارکنان را اندازه گیری کنید</a:t>
            </a:r>
          </a:p>
          <a:p>
            <a:pPr marL="457200" indent="-457200" algn="r" rtl="1">
              <a:lnSpc>
                <a:spcPct val="150000"/>
              </a:lnSpc>
              <a:buFont typeface="+mj-lt"/>
              <a:buAutoNum type="arabicParenR"/>
            </a:pPr>
            <a:r>
              <a:rPr lang="fa-IR" sz="2500" dirty="0"/>
              <a:t>اجراآت</a:t>
            </a:r>
            <a:r>
              <a:rPr lang="fa" sz="2500" dirty="0"/>
              <a:t> واقعی را با </a:t>
            </a:r>
            <a:r>
              <a:rPr lang="fa-IR" sz="2500" dirty="0"/>
              <a:t>معیارهای</a:t>
            </a:r>
            <a:r>
              <a:rPr lang="fa" sz="2500" dirty="0"/>
              <a:t> تعیین شده مقایسه کنید</a:t>
            </a:r>
          </a:p>
          <a:p>
            <a:pPr marL="457200" indent="-457200" algn="r" rtl="1">
              <a:lnSpc>
                <a:spcPct val="150000"/>
              </a:lnSpc>
              <a:buFont typeface="+mj-lt"/>
              <a:buAutoNum type="arabicParenR"/>
            </a:pPr>
            <a:r>
              <a:rPr lang="fa" sz="2500" dirty="0"/>
              <a:t>در مورد ارزیابی با کارمندان بحث کنید/بازخورد را ارائه دهید.</a:t>
            </a:r>
          </a:p>
          <a:p>
            <a:pPr marL="457200" indent="-457200" algn="r" rtl="1">
              <a:lnSpc>
                <a:spcPct val="150000"/>
              </a:lnSpc>
              <a:buFont typeface="+mj-lt"/>
              <a:buAutoNum type="arabicParenR"/>
            </a:pPr>
            <a:r>
              <a:rPr lang="fa" sz="2500" dirty="0"/>
              <a:t>در صورت لزوم اقدامات اصلاحی انجام دهید</a:t>
            </a:r>
          </a:p>
        </p:txBody>
      </p:sp>
    </p:spTree>
    <p:extLst>
      <p:ext uri="{BB962C8B-B14F-4D97-AF65-F5344CB8AC3E}">
        <p14:creationId xmlns:p14="http://schemas.microsoft.com/office/powerpoint/2010/main" val="3769693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990600"/>
          </a:xfrm>
        </p:spPr>
        <p:txBody>
          <a:bodyPr/>
          <a:lstStyle/>
          <a:p>
            <a:pPr algn="r" rtl="1"/>
            <a:r>
              <a:rPr lang="fa" dirty="0"/>
              <a:t>روشهای ارزیابی </a:t>
            </a:r>
            <a:r>
              <a:rPr lang="fa-IR" dirty="0"/>
              <a:t>اجراآت</a:t>
            </a:r>
            <a:endParaRPr lang="fa" dirty="0"/>
          </a:p>
        </p:txBody>
      </p:sp>
      <p:graphicFrame>
        <p:nvGraphicFramePr>
          <p:cNvPr id="5" name="Diagram 4">
            <a:extLst>
              <a:ext uri="{FF2B5EF4-FFF2-40B4-BE49-F238E27FC236}">
                <a16:creationId xmlns:a16="http://schemas.microsoft.com/office/drawing/2014/main" id="{F1CD6DA6-B81F-72EC-ABD3-D3ED436CCFDA}"/>
              </a:ext>
            </a:extLst>
          </p:cNvPr>
          <p:cNvGraphicFramePr/>
          <p:nvPr>
            <p:extLst>
              <p:ext uri="{D42A27DB-BD31-4B8C-83A1-F6EECF244321}">
                <p14:modId xmlns:p14="http://schemas.microsoft.com/office/powerpoint/2010/main" val="769120326"/>
              </p:ext>
            </p:extLst>
          </p:nvPr>
        </p:nvGraphicFramePr>
        <p:xfrm>
          <a:off x="990600" y="1600200"/>
          <a:ext cx="68580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479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990600"/>
          </a:xfrm>
        </p:spPr>
        <p:txBody>
          <a:bodyPr>
            <a:normAutofit/>
          </a:bodyPr>
          <a:lstStyle/>
          <a:p>
            <a:pPr algn="r" rtl="1"/>
            <a:r>
              <a:rPr lang="fa" sz="4000" dirty="0"/>
              <a:t>روش مطلق</a:t>
            </a:r>
          </a:p>
        </p:txBody>
      </p:sp>
      <p:sp>
        <p:nvSpPr>
          <p:cNvPr id="3" name="Content Placeholder 2"/>
          <p:cNvSpPr>
            <a:spLocks noGrp="1"/>
          </p:cNvSpPr>
          <p:nvPr>
            <p:ph sz="quarter" idx="1"/>
          </p:nvPr>
        </p:nvSpPr>
        <p:spPr>
          <a:xfrm>
            <a:off x="76200" y="1752600"/>
            <a:ext cx="8763000" cy="5029200"/>
          </a:xfrm>
          <a:solidFill>
            <a:schemeClr val="bg1"/>
          </a:solidFill>
          <a:ln>
            <a:solidFill>
              <a:schemeClr val="bg1"/>
            </a:solidFill>
          </a:ln>
        </p:spPr>
        <p:txBody>
          <a:bodyPr>
            <a:normAutofit/>
          </a:bodyPr>
          <a:lstStyle/>
          <a:p>
            <a:pPr algn="r" rtl="1"/>
            <a:r>
              <a:rPr lang="fa-IR" sz="2500" b="1" dirty="0"/>
              <a:t>اجراآت</a:t>
            </a:r>
            <a:r>
              <a:rPr lang="fa" sz="2500" b="1" dirty="0"/>
              <a:t> کارکنان اندازه گیری در برابر معیارها یا </a:t>
            </a:r>
            <a:r>
              <a:rPr lang="fa-IR" sz="2500" b="1" dirty="0"/>
              <a:t>معیارهای</a:t>
            </a:r>
            <a:r>
              <a:rPr lang="fa" sz="2500" b="1" dirty="0"/>
              <a:t> از پیش تعیین شده است</a:t>
            </a:r>
          </a:p>
          <a:p>
            <a:pPr marL="0" indent="0" algn="r" rtl="1">
              <a:buNone/>
            </a:pPr>
            <a:endParaRPr lang="en-US" sz="2500" b="1" dirty="0"/>
          </a:p>
          <a:p>
            <a:pPr algn="r" rtl="1"/>
            <a:r>
              <a:rPr lang="fa" sz="2500" b="1" dirty="0"/>
              <a:t>ابزارهای رایج مورد استفاده در این روش عبارتند از:</a:t>
            </a:r>
          </a:p>
          <a:p>
            <a:pPr marL="0" indent="0" algn="r" rtl="1">
              <a:buNone/>
            </a:pPr>
            <a:endParaRPr lang="en-US" sz="500" dirty="0"/>
          </a:p>
          <a:p>
            <a:pPr marL="630238" indent="-319088" algn="r" rtl="1">
              <a:buFont typeface="Wingdings" panose="05000000000000000000" pitchFamily="2" charset="2"/>
              <a:buChar char="ü"/>
            </a:pPr>
            <a:r>
              <a:rPr lang="fa" sz="2300" dirty="0"/>
              <a:t>چک لیست</a:t>
            </a:r>
            <a:endParaRPr lang="en-US" sz="2500" dirty="0"/>
          </a:p>
          <a:p>
            <a:pPr marL="630238" indent="-319088" algn="r" rtl="1">
              <a:buFont typeface="Wingdings" panose="05000000000000000000" pitchFamily="2" charset="2"/>
              <a:buChar char="ü"/>
            </a:pPr>
            <a:r>
              <a:rPr lang="fa" sz="2300" dirty="0"/>
              <a:t>مقیاس های رتبه بندی</a:t>
            </a:r>
          </a:p>
          <a:p>
            <a:pPr marL="630238" indent="-319088" algn="r" rtl="1">
              <a:buFont typeface="Wingdings" panose="05000000000000000000" pitchFamily="2" charset="2"/>
              <a:buChar char="ü"/>
            </a:pPr>
            <a:r>
              <a:rPr lang="fa" sz="2300" dirty="0"/>
              <a:t>تکنیک های حادثه بحرانی</a:t>
            </a:r>
            <a:endParaRPr lang="en-US" sz="2500" dirty="0"/>
          </a:p>
        </p:txBody>
      </p:sp>
    </p:spTree>
    <p:extLst>
      <p:ext uri="{BB962C8B-B14F-4D97-AF65-F5344CB8AC3E}">
        <p14:creationId xmlns:p14="http://schemas.microsoft.com/office/powerpoint/2010/main" val="171580402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Median</Template>
  <TotalTime>2644</TotalTime>
  <Words>1101</Words>
  <Application>Microsoft Office PowerPoint</Application>
  <PresentationFormat>On-screen Show (4:3)</PresentationFormat>
  <Paragraphs>133</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Aptos</vt:lpstr>
      <vt:lpstr>Times New Roman</vt:lpstr>
      <vt:lpstr>Tw Cen MT</vt:lpstr>
      <vt:lpstr>Wingdings</vt:lpstr>
      <vt:lpstr>Wingdings 2</vt:lpstr>
      <vt:lpstr>Median</vt:lpstr>
      <vt:lpstr>PowerPoint Presentation</vt:lpstr>
      <vt:lpstr>مدیریت اجرات</vt:lpstr>
      <vt:lpstr>ارزیابی اجراآت</vt:lpstr>
      <vt:lpstr>مدیریت اجراآت در مقابل ارزیابی اجراآت</vt:lpstr>
      <vt:lpstr>مدیریت اجراآت در مقابل ارزیابی اجراآت</vt:lpstr>
      <vt:lpstr>مراحل ارزیابی اجراآت</vt:lpstr>
      <vt:lpstr>مراحل ارزیابی اجراآت</vt:lpstr>
      <vt:lpstr>روشهای ارزیابی اجراآت</vt:lpstr>
      <vt:lpstr>روش مطلق</vt:lpstr>
      <vt:lpstr>روش مطلق</vt:lpstr>
      <vt:lpstr>روش نسبی</vt:lpstr>
      <vt:lpstr>روش مبنی بر نتیجه</vt:lpstr>
      <vt:lpstr>عواملی که می توانند پروسه ارزیابی اجراآت را تحریف کنند.</vt:lpstr>
      <vt:lpstr>عواملی که می توانند پروسه ارزیابی اجراآت را تحریف کنند.</vt:lpstr>
      <vt:lpstr>عواملی که می توانند پروسه ارزیابی اجراآت را تحریف کنند.</vt:lpstr>
      <vt:lpstr>عواملی که می توانند پروسه ارزیابی اجراآت را تحریف کنند.</vt:lpstr>
      <vt:lpstr>بازتاب/فیت بک</vt:lpstr>
      <vt:lpstr>فیدبک دادن</vt:lpstr>
      <vt:lpstr>فید بک دادن</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Recruitment and selection Process in India</dc:title>
  <dc:creator>V J</dc:creator>
  <cp:lastModifiedBy>Ahmad Nabi Ahmadzai</cp:lastModifiedBy>
  <cp:revision>79</cp:revision>
  <dcterms:created xsi:type="dcterms:W3CDTF">2006-08-16T00:00:00Z</dcterms:created>
  <dcterms:modified xsi:type="dcterms:W3CDTF">2024-07-07T06:58:16Z</dcterms:modified>
</cp:coreProperties>
</file>