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683" r:id="rId2"/>
    <p:sldId id="256" r:id="rId3"/>
    <p:sldId id="257" r:id="rId4"/>
    <p:sldId id="296" r:id="rId5"/>
    <p:sldId id="297" r:id="rId6"/>
    <p:sldId id="318" r:id="rId7"/>
    <p:sldId id="294" r:id="rId8"/>
    <p:sldId id="295" r:id="rId9"/>
    <p:sldId id="258" r:id="rId10"/>
    <p:sldId id="299" r:id="rId11"/>
    <p:sldId id="300" r:id="rId12"/>
    <p:sldId id="301" r:id="rId13"/>
    <p:sldId id="287" r:id="rId14"/>
    <p:sldId id="302" r:id="rId15"/>
    <p:sldId id="279" r:id="rId16"/>
    <p:sldId id="278" r:id="rId17"/>
  </p:sldIdLst>
  <p:sldSz cx="9144000" cy="6858000" type="screen4x3"/>
  <p:notesSz cx="6858000" cy="9144000"/>
  <p:defaultTextStyle>
    <a:defPPr>
      <a:defRPr lang="f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PC" initials="P" lastIdx="1" clrIdx="0">
    <p:extLst>
      <p:ext uri="{19B8F6BF-5375-455C-9EA6-DF929625EA0E}">
        <p15:presenceInfo xmlns:p15="http://schemas.microsoft.com/office/powerpoint/2012/main" userId="PP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2EEE"/>
    <a:srgbClr val="6431FC"/>
    <a:srgbClr val="7EBB65"/>
    <a:srgbClr val="7030BE"/>
    <a:srgbClr val="F472AA"/>
    <a:srgbClr val="BA7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033" autoAdjust="0"/>
  </p:normalViewPr>
  <p:slideViewPr>
    <p:cSldViewPr>
      <p:cViewPr varScale="1">
        <p:scale>
          <a:sx n="75" d="100"/>
          <a:sy n="75" d="100"/>
        </p:scale>
        <p:origin x="159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36E980-CC55-462B-8FD1-3C5EC1F5E07F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561DE6-A96C-4EBF-A2B6-54A657609320}">
      <dgm:prSet phldrT="[Text]"/>
      <dgm:spPr>
        <a:xfrm>
          <a:off x="1972295" y="1045537"/>
          <a:ext cx="1148060" cy="1148060"/>
        </a:xfrm>
        <a:prstGeom prst="ellipse">
          <a:avLst/>
        </a:prstGeom>
        <a:solidFill>
          <a:srgbClr val="ED7D3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PM</a:t>
          </a:r>
        </a:p>
      </dgm:t>
    </dgm:pt>
    <dgm:pt modelId="{6D02BD31-01D2-42B1-9C8B-9D6587E01AED}" type="parTrans" cxnId="{705A1B8C-030D-4BD5-A863-6FB79AD3D0B1}">
      <dgm:prSet/>
      <dgm:spPr/>
      <dgm:t>
        <a:bodyPr/>
        <a:lstStyle/>
        <a:p>
          <a:endParaRPr lang="en-US"/>
        </a:p>
      </dgm:t>
    </dgm:pt>
    <dgm:pt modelId="{FA37DA19-3A9C-4E27-AD94-47605BFE1970}" type="sibTrans" cxnId="{705A1B8C-030D-4BD5-A863-6FB79AD3D0B1}">
      <dgm:prSet/>
      <dgm:spPr/>
      <dgm:t>
        <a:bodyPr/>
        <a:lstStyle/>
        <a:p>
          <a:endParaRPr lang="en-US"/>
        </a:p>
      </dgm:t>
    </dgm:pt>
    <dgm:pt modelId="{03427001-7E1A-450E-AB72-B6D61FF6C9AC}">
      <dgm:prSet phldrT="[Text]" custT="1"/>
      <dgm:spPr>
        <a:xfrm>
          <a:off x="2144504" y="139"/>
          <a:ext cx="803642" cy="803642"/>
        </a:xfrm>
        <a:prstGeom prst="ellipse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sz="24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هدف گذاری</a:t>
          </a:r>
          <a:endParaRPr lang="en-US" sz="24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2F7362C3-69A9-4DD3-9181-146D6BD51D28}" type="parTrans" cxnId="{353A319B-BA8F-4CFB-8034-5B7DB3F90EDB}">
      <dgm:prSet/>
      <dgm:spPr/>
      <dgm:t>
        <a:bodyPr/>
        <a:lstStyle/>
        <a:p>
          <a:endParaRPr lang="en-US"/>
        </a:p>
      </dgm:t>
    </dgm:pt>
    <dgm:pt modelId="{B6C979D4-3935-46AA-949D-27D193F1EDEC}" type="sibTrans" cxnId="{353A319B-BA8F-4CFB-8034-5B7DB3F90EDB}">
      <dgm:prSet/>
      <dgm:spPr>
        <a:xfrm>
          <a:off x="1299787" y="373029"/>
          <a:ext cx="2493076" cy="2493076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rgbClr val="4472C4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  <dgm:pt modelId="{0236CA14-E626-43A7-9006-40ECDDD13B6C}">
      <dgm:prSet phldrT="[Text]" custT="1"/>
      <dgm:spPr>
        <a:xfrm>
          <a:off x="3344616" y="1173550"/>
          <a:ext cx="838632" cy="892034"/>
        </a:xfrm>
        <a:prstGeom prst="ellipse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sz="28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ارتباط</a:t>
          </a:r>
          <a:endParaRPr lang="en-US" sz="28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5F99470B-08F5-4C71-B46C-07FA95B6A877}" type="parTrans" cxnId="{686ABEC6-9F6E-430D-9181-C606C5E9FD7D}">
      <dgm:prSet/>
      <dgm:spPr/>
      <dgm:t>
        <a:bodyPr/>
        <a:lstStyle/>
        <a:p>
          <a:endParaRPr lang="en-US"/>
        </a:p>
      </dgm:t>
    </dgm:pt>
    <dgm:pt modelId="{FEC94272-A2AA-473C-AA28-33FF1CC2037A}" type="sibTrans" cxnId="{686ABEC6-9F6E-430D-9181-C606C5E9FD7D}">
      <dgm:prSet/>
      <dgm:spPr>
        <a:xfrm>
          <a:off x="1299787" y="373029"/>
          <a:ext cx="2493076" cy="2493076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rgbClr val="4472C4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  <dgm:pt modelId="{3164ED39-E102-4D4A-8E9A-06288C5738E1}">
      <dgm:prSet phldrT="[Text]" custT="1"/>
      <dgm:spPr>
        <a:xfrm>
          <a:off x="2123782" y="2435353"/>
          <a:ext cx="845085" cy="803642"/>
        </a:xfrm>
        <a:prstGeom prst="ellipse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sz="24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نظارت</a:t>
          </a:r>
          <a:endParaRPr lang="en-US" sz="11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D50A793B-B784-4E93-860A-E1184F62009E}" type="parTrans" cxnId="{E6941113-00F0-4C76-BD28-3637601F6383}">
      <dgm:prSet/>
      <dgm:spPr/>
      <dgm:t>
        <a:bodyPr/>
        <a:lstStyle/>
        <a:p>
          <a:endParaRPr lang="en-US"/>
        </a:p>
      </dgm:t>
    </dgm:pt>
    <dgm:pt modelId="{D677B023-0ABA-4D77-BE8E-880A1324F1B0}" type="sibTrans" cxnId="{E6941113-00F0-4C76-BD28-3637601F6383}">
      <dgm:prSet/>
      <dgm:spPr>
        <a:xfrm>
          <a:off x="1299787" y="373029"/>
          <a:ext cx="2493076" cy="2493076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rgbClr val="4472C4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  <dgm:pt modelId="{E400CA53-ADC9-4AB8-82AB-38799779242F}">
      <dgm:prSet phldrT="[Text]" custT="1"/>
      <dgm:spPr>
        <a:xfrm>
          <a:off x="884051" y="1173546"/>
          <a:ext cx="889334" cy="892042"/>
        </a:xfrm>
        <a:prstGeom prst="ellipse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sz="28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ارزیابی</a:t>
          </a:r>
          <a:endParaRPr lang="en-US" sz="11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6EC67A93-AB41-4157-9C2A-5EC2297A5E4E}" type="parTrans" cxnId="{7821B139-1EC7-4A54-A787-09851DADC5C7}">
      <dgm:prSet/>
      <dgm:spPr/>
      <dgm:t>
        <a:bodyPr/>
        <a:lstStyle/>
        <a:p>
          <a:endParaRPr lang="en-US"/>
        </a:p>
      </dgm:t>
    </dgm:pt>
    <dgm:pt modelId="{546BF51E-A737-42B9-8333-498144FE7352}" type="sibTrans" cxnId="{7821B139-1EC7-4A54-A787-09851DADC5C7}">
      <dgm:prSet/>
      <dgm:spPr>
        <a:xfrm>
          <a:off x="1299787" y="373029"/>
          <a:ext cx="2493076" cy="2493076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rgbClr val="4472C4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  <dgm:pt modelId="{D3B7F027-E3D8-4E00-B945-B31AD05B4110}" type="pres">
      <dgm:prSet presAssocID="{C136E980-CC55-462B-8FD1-3C5EC1F5E07F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517973F-1001-4731-B0DA-C4649C7C0047}" type="pres">
      <dgm:prSet presAssocID="{A2561DE6-A96C-4EBF-A2B6-54A657609320}" presName="centerShape" presStyleLbl="node0" presStyleIdx="0" presStyleCnt="1" custLinFactNeighborX="-2313" custLinFactNeighborY="-738"/>
      <dgm:spPr/>
    </dgm:pt>
    <dgm:pt modelId="{CC3B4713-4359-428B-BD0E-5A5631CBF9E0}" type="pres">
      <dgm:prSet presAssocID="{03427001-7E1A-450E-AB72-B6D61FF6C9AC}" presName="node" presStyleLbl="node1" presStyleIdx="0" presStyleCnt="4" custScaleX="116206">
        <dgm:presLayoutVars>
          <dgm:bulletEnabled val="1"/>
        </dgm:presLayoutVars>
      </dgm:prSet>
      <dgm:spPr/>
    </dgm:pt>
    <dgm:pt modelId="{1F72B834-8BE7-416E-8739-321C97B6E19D}" type="pres">
      <dgm:prSet presAssocID="{03427001-7E1A-450E-AB72-B6D61FF6C9AC}" presName="dummy" presStyleCnt="0"/>
      <dgm:spPr/>
    </dgm:pt>
    <dgm:pt modelId="{2A169FA0-B742-4A2C-8178-00FFA2F1148C}" type="pres">
      <dgm:prSet presAssocID="{B6C979D4-3935-46AA-949D-27D193F1EDEC}" presName="sibTrans" presStyleLbl="sibTrans2D1" presStyleIdx="0" presStyleCnt="4"/>
      <dgm:spPr/>
    </dgm:pt>
    <dgm:pt modelId="{13AF29E1-F6B9-4909-BC7D-837F660A9BB4}" type="pres">
      <dgm:prSet presAssocID="{0236CA14-E626-43A7-9006-40ECDDD13B6C}" presName="node" presStyleLbl="node1" presStyleIdx="1" presStyleCnt="4" custScaleX="104354" custScaleY="110999">
        <dgm:presLayoutVars>
          <dgm:bulletEnabled val="1"/>
        </dgm:presLayoutVars>
      </dgm:prSet>
      <dgm:spPr/>
    </dgm:pt>
    <dgm:pt modelId="{70ACE9C5-4E46-46C3-A088-39F7D8B350FB}" type="pres">
      <dgm:prSet presAssocID="{0236CA14-E626-43A7-9006-40ECDDD13B6C}" presName="dummy" presStyleCnt="0"/>
      <dgm:spPr/>
    </dgm:pt>
    <dgm:pt modelId="{B012BE85-3765-4369-81E9-67529353AB9D}" type="pres">
      <dgm:prSet presAssocID="{FEC94272-A2AA-473C-AA28-33FF1CC2037A}" presName="sibTrans" presStyleLbl="sibTrans2D1" presStyleIdx="1" presStyleCnt="4"/>
      <dgm:spPr/>
    </dgm:pt>
    <dgm:pt modelId="{D086893B-9064-4B31-9B19-77850F574750}" type="pres">
      <dgm:prSet presAssocID="{3164ED39-E102-4D4A-8E9A-06288C5738E1}" presName="node" presStyleLbl="node1" presStyleIdx="2" presStyleCnt="4" custScaleX="105157">
        <dgm:presLayoutVars>
          <dgm:bulletEnabled val="1"/>
        </dgm:presLayoutVars>
      </dgm:prSet>
      <dgm:spPr/>
    </dgm:pt>
    <dgm:pt modelId="{5FF5510D-F82D-4F1F-9359-157B559E2DF8}" type="pres">
      <dgm:prSet presAssocID="{3164ED39-E102-4D4A-8E9A-06288C5738E1}" presName="dummy" presStyleCnt="0"/>
      <dgm:spPr/>
    </dgm:pt>
    <dgm:pt modelId="{FC78E608-4B5F-40C0-B59B-7DC21C040FB2}" type="pres">
      <dgm:prSet presAssocID="{D677B023-0ABA-4D77-BE8E-880A1324F1B0}" presName="sibTrans" presStyleLbl="sibTrans2D1" presStyleIdx="2" presStyleCnt="4"/>
      <dgm:spPr/>
    </dgm:pt>
    <dgm:pt modelId="{B09B77FA-1354-4BA7-93D5-C44F1AFCCDF9}" type="pres">
      <dgm:prSet presAssocID="{E400CA53-ADC9-4AB8-82AB-38799779242F}" presName="node" presStyleLbl="node1" presStyleIdx="3" presStyleCnt="4" custScaleX="110663" custScaleY="111000">
        <dgm:presLayoutVars>
          <dgm:bulletEnabled val="1"/>
        </dgm:presLayoutVars>
      </dgm:prSet>
      <dgm:spPr/>
    </dgm:pt>
    <dgm:pt modelId="{ECAB4140-C81E-4547-986B-EBDBB08CEB5A}" type="pres">
      <dgm:prSet presAssocID="{E400CA53-ADC9-4AB8-82AB-38799779242F}" presName="dummy" presStyleCnt="0"/>
      <dgm:spPr/>
    </dgm:pt>
    <dgm:pt modelId="{464B4D98-FE42-4805-A498-CAAB05486FEC}" type="pres">
      <dgm:prSet presAssocID="{546BF51E-A737-42B9-8333-498144FE7352}" presName="sibTrans" presStyleLbl="sibTrans2D1" presStyleIdx="3" presStyleCnt="4"/>
      <dgm:spPr/>
    </dgm:pt>
  </dgm:ptLst>
  <dgm:cxnLst>
    <dgm:cxn modelId="{E6941113-00F0-4C76-BD28-3637601F6383}" srcId="{A2561DE6-A96C-4EBF-A2B6-54A657609320}" destId="{3164ED39-E102-4D4A-8E9A-06288C5738E1}" srcOrd="2" destOrd="0" parTransId="{D50A793B-B784-4E93-860A-E1184F62009E}" sibTransId="{D677B023-0ABA-4D77-BE8E-880A1324F1B0}"/>
    <dgm:cxn modelId="{14B72525-47DE-4B4A-B275-C5E59FB89508}" type="presOf" srcId="{0236CA14-E626-43A7-9006-40ECDDD13B6C}" destId="{13AF29E1-F6B9-4909-BC7D-837F660A9BB4}" srcOrd="0" destOrd="0" presId="urn:microsoft.com/office/officeart/2005/8/layout/radial6"/>
    <dgm:cxn modelId="{7821B139-1EC7-4A54-A787-09851DADC5C7}" srcId="{A2561DE6-A96C-4EBF-A2B6-54A657609320}" destId="{E400CA53-ADC9-4AB8-82AB-38799779242F}" srcOrd="3" destOrd="0" parTransId="{6EC67A93-AB41-4157-9C2A-5EC2297A5E4E}" sibTransId="{546BF51E-A737-42B9-8333-498144FE7352}"/>
    <dgm:cxn modelId="{A864CB5D-2539-4D01-9F9E-6AD15E81233B}" type="presOf" srcId="{E400CA53-ADC9-4AB8-82AB-38799779242F}" destId="{B09B77FA-1354-4BA7-93D5-C44F1AFCCDF9}" srcOrd="0" destOrd="0" presId="urn:microsoft.com/office/officeart/2005/8/layout/radial6"/>
    <dgm:cxn modelId="{C42DFB5D-64FD-4978-B8B7-34C889CFF0B8}" type="presOf" srcId="{03427001-7E1A-450E-AB72-B6D61FF6C9AC}" destId="{CC3B4713-4359-428B-BD0E-5A5631CBF9E0}" srcOrd="0" destOrd="0" presId="urn:microsoft.com/office/officeart/2005/8/layout/radial6"/>
    <dgm:cxn modelId="{1868C873-B9F0-49BD-970A-0C4FE10E3B8F}" type="presOf" srcId="{B6C979D4-3935-46AA-949D-27D193F1EDEC}" destId="{2A169FA0-B742-4A2C-8178-00FFA2F1148C}" srcOrd="0" destOrd="0" presId="urn:microsoft.com/office/officeart/2005/8/layout/radial6"/>
    <dgm:cxn modelId="{A169FC89-78F6-4A38-82F3-A22AC56AE2E1}" type="presOf" srcId="{C136E980-CC55-462B-8FD1-3C5EC1F5E07F}" destId="{D3B7F027-E3D8-4E00-B945-B31AD05B4110}" srcOrd="0" destOrd="0" presId="urn:microsoft.com/office/officeart/2005/8/layout/radial6"/>
    <dgm:cxn modelId="{705A1B8C-030D-4BD5-A863-6FB79AD3D0B1}" srcId="{C136E980-CC55-462B-8FD1-3C5EC1F5E07F}" destId="{A2561DE6-A96C-4EBF-A2B6-54A657609320}" srcOrd="0" destOrd="0" parTransId="{6D02BD31-01D2-42B1-9C8B-9D6587E01AED}" sibTransId="{FA37DA19-3A9C-4E27-AD94-47605BFE1970}"/>
    <dgm:cxn modelId="{353A319B-BA8F-4CFB-8034-5B7DB3F90EDB}" srcId="{A2561DE6-A96C-4EBF-A2B6-54A657609320}" destId="{03427001-7E1A-450E-AB72-B6D61FF6C9AC}" srcOrd="0" destOrd="0" parTransId="{2F7362C3-69A9-4DD3-9181-146D6BD51D28}" sibTransId="{B6C979D4-3935-46AA-949D-27D193F1EDEC}"/>
    <dgm:cxn modelId="{DFF351A5-84E7-4DE1-91CB-95FDCE818CE3}" type="presOf" srcId="{A2561DE6-A96C-4EBF-A2B6-54A657609320}" destId="{D517973F-1001-4731-B0DA-C4649C7C0047}" srcOrd="0" destOrd="0" presId="urn:microsoft.com/office/officeart/2005/8/layout/radial6"/>
    <dgm:cxn modelId="{060A92A9-EDB2-45DA-AAAE-7B022324F317}" type="presOf" srcId="{3164ED39-E102-4D4A-8E9A-06288C5738E1}" destId="{D086893B-9064-4B31-9B19-77850F574750}" srcOrd="0" destOrd="0" presId="urn:microsoft.com/office/officeart/2005/8/layout/radial6"/>
    <dgm:cxn modelId="{30C549AC-8FCA-471A-83EF-5C4FD6FA782F}" type="presOf" srcId="{FEC94272-A2AA-473C-AA28-33FF1CC2037A}" destId="{B012BE85-3765-4369-81E9-67529353AB9D}" srcOrd="0" destOrd="0" presId="urn:microsoft.com/office/officeart/2005/8/layout/radial6"/>
    <dgm:cxn modelId="{B7A20CC3-1772-4443-8509-37B7607324BF}" type="presOf" srcId="{D677B023-0ABA-4D77-BE8E-880A1324F1B0}" destId="{FC78E608-4B5F-40C0-B59B-7DC21C040FB2}" srcOrd="0" destOrd="0" presId="urn:microsoft.com/office/officeart/2005/8/layout/radial6"/>
    <dgm:cxn modelId="{686ABEC6-9F6E-430D-9181-C606C5E9FD7D}" srcId="{A2561DE6-A96C-4EBF-A2B6-54A657609320}" destId="{0236CA14-E626-43A7-9006-40ECDDD13B6C}" srcOrd="1" destOrd="0" parTransId="{5F99470B-08F5-4C71-B46C-07FA95B6A877}" sibTransId="{FEC94272-A2AA-473C-AA28-33FF1CC2037A}"/>
    <dgm:cxn modelId="{BAE2A6D3-A88D-4EC6-80DE-32F20B31B5F2}" type="presOf" srcId="{546BF51E-A737-42B9-8333-498144FE7352}" destId="{464B4D98-FE42-4805-A498-CAAB05486FEC}" srcOrd="0" destOrd="0" presId="urn:microsoft.com/office/officeart/2005/8/layout/radial6"/>
    <dgm:cxn modelId="{79FEB205-C2C2-4A1E-9648-596A30B0644F}" type="presParOf" srcId="{D3B7F027-E3D8-4E00-B945-B31AD05B4110}" destId="{D517973F-1001-4731-B0DA-C4649C7C0047}" srcOrd="0" destOrd="0" presId="urn:microsoft.com/office/officeart/2005/8/layout/radial6"/>
    <dgm:cxn modelId="{B3A7375C-1488-4BAB-969B-1397F03BF5E4}" type="presParOf" srcId="{D3B7F027-E3D8-4E00-B945-B31AD05B4110}" destId="{CC3B4713-4359-428B-BD0E-5A5631CBF9E0}" srcOrd="1" destOrd="0" presId="urn:microsoft.com/office/officeart/2005/8/layout/radial6"/>
    <dgm:cxn modelId="{AEE6BA8D-07AA-44A5-83BE-A3A8E6C8A51C}" type="presParOf" srcId="{D3B7F027-E3D8-4E00-B945-B31AD05B4110}" destId="{1F72B834-8BE7-416E-8739-321C97B6E19D}" srcOrd="2" destOrd="0" presId="urn:microsoft.com/office/officeart/2005/8/layout/radial6"/>
    <dgm:cxn modelId="{5B243340-A7E8-4018-A69D-1333E8F9D437}" type="presParOf" srcId="{D3B7F027-E3D8-4E00-B945-B31AD05B4110}" destId="{2A169FA0-B742-4A2C-8178-00FFA2F1148C}" srcOrd="3" destOrd="0" presId="urn:microsoft.com/office/officeart/2005/8/layout/radial6"/>
    <dgm:cxn modelId="{6844F50D-09E5-4D60-8356-20AD1004EF10}" type="presParOf" srcId="{D3B7F027-E3D8-4E00-B945-B31AD05B4110}" destId="{13AF29E1-F6B9-4909-BC7D-837F660A9BB4}" srcOrd="4" destOrd="0" presId="urn:microsoft.com/office/officeart/2005/8/layout/radial6"/>
    <dgm:cxn modelId="{A854D08A-D04E-46E0-945C-1EEE045BBAE5}" type="presParOf" srcId="{D3B7F027-E3D8-4E00-B945-B31AD05B4110}" destId="{70ACE9C5-4E46-46C3-A088-39F7D8B350FB}" srcOrd="5" destOrd="0" presId="urn:microsoft.com/office/officeart/2005/8/layout/radial6"/>
    <dgm:cxn modelId="{8A35F9A4-3533-4E67-9CBC-3FA67CD13425}" type="presParOf" srcId="{D3B7F027-E3D8-4E00-B945-B31AD05B4110}" destId="{B012BE85-3765-4369-81E9-67529353AB9D}" srcOrd="6" destOrd="0" presId="urn:microsoft.com/office/officeart/2005/8/layout/radial6"/>
    <dgm:cxn modelId="{780FBA5E-3A68-4222-A25E-B51C786890D2}" type="presParOf" srcId="{D3B7F027-E3D8-4E00-B945-B31AD05B4110}" destId="{D086893B-9064-4B31-9B19-77850F574750}" srcOrd="7" destOrd="0" presId="urn:microsoft.com/office/officeart/2005/8/layout/radial6"/>
    <dgm:cxn modelId="{6C730DC4-6AEE-40B1-ADE5-87C0D801330B}" type="presParOf" srcId="{D3B7F027-E3D8-4E00-B945-B31AD05B4110}" destId="{5FF5510D-F82D-4F1F-9359-157B559E2DF8}" srcOrd="8" destOrd="0" presId="urn:microsoft.com/office/officeart/2005/8/layout/radial6"/>
    <dgm:cxn modelId="{B711320C-21B8-4413-822A-5A0557213091}" type="presParOf" srcId="{D3B7F027-E3D8-4E00-B945-B31AD05B4110}" destId="{FC78E608-4B5F-40C0-B59B-7DC21C040FB2}" srcOrd="9" destOrd="0" presId="urn:microsoft.com/office/officeart/2005/8/layout/radial6"/>
    <dgm:cxn modelId="{A96D3C8F-5B86-4663-B418-C479EDB700A2}" type="presParOf" srcId="{D3B7F027-E3D8-4E00-B945-B31AD05B4110}" destId="{B09B77FA-1354-4BA7-93D5-C44F1AFCCDF9}" srcOrd="10" destOrd="0" presId="urn:microsoft.com/office/officeart/2005/8/layout/radial6"/>
    <dgm:cxn modelId="{DE24E599-223A-455A-8E13-162571416A5D}" type="presParOf" srcId="{D3B7F027-E3D8-4E00-B945-B31AD05B4110}" destId="{ECAB4140-C81E-4547-986B-EBDBB08CEB5A}" srcOrd="11" destOrd="0" presId="urn:microsoft.com/office/officeart/2005/8/layout/radial6"/>
    <dgm:cxn modelId="{9B05D237-CAD8-4BD2-BB0A-D983107F12F5}" type="presParOf" srcId="{D3B7F027-E3D8-4E00-B945-B31AD05B4110}" destId="{464B4D98-FE42-4805-A498-CAAB05486FE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4B4D98-FE42-4805-A498-CAAB05486FEC}">
      <dsp:nvSpPr>
        <dsp:cNvPr id="0" name=""/>
        <dsp:cNvSpPr/>
      </dsp:nvSpPr>
      <dsp:spPr>
        <a:xfrm>
          <a:off x="1496147" y="562696"/>
          <a:ext cx="3751407" cy="3751407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rgbClr val="4472C4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78E608-4B5F-40C0-B59B-7DC21C040FB2}">
      <dsp:nvSpPr>
        <dsp:cNvPr id="0" name=""/>
        <dsp:cNvSpPr/>
      </dsp:nvSpPr>
      <dsp:spPr>
        <a:xfrm>
          <a:off x="1496147" y="562696"/>
          <a:ext cx="3751407" cy="3751407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rgbClr val="4472C4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12BE85-3765-4369-81E9-67529353AB9D}">
      <dsp:nvSpPr>
        <dsp:cNvPr id="0" name=""/>
        <dsp:cNvSpPr/>
      </dsp:nvSpPr>
      <dsp:spPr>
        <a:xfrm>
          <a:off x="1496147" y="562696"/>
          <a:ext cx="3751407" cy="3751407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rgbClr val="4472C4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169FA0-B742-4A2C-8178-00FFA2F1148C}">
      <dsp:nvSpPr>
        <dsp:cNvPr id="0" name=""/>
        <dsp:cNvSpPr/>
      </dsp:nvSpPr>
      <dsp:spPr>
        <a:xfrm>
          <a:off x="1496147" y="562696"/>
          <a:ext cx="3751407" cy="3751407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rgbClr val="4472C4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17973F-1001-4731-B0DA-C4649C7C0047}">
      <dsp:nvSpPr>
        <dsp:cNvPr id="0" name=""/>
        <dsp:cNvSpPr/>
      </dsp:nvSpPr>
      <dsp:spPr>
        <a:xfrm>
          <a:off x="2424335" y="1548599"/>
          <a:ext cx="1725513" cy="1725513"/>
        </a:xfrm>
        <a:prstGeom prst="ellipse">
          <a:avLst/>
        </a:prstGeom>
        <a:solidFill>
          <a:srgbClr val="ED7D3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470" tIns="77470" rIns="77470" bIns="77470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PM</a:t>
          </a:r>
        </a:p>
      </dsp:txBody>
      <dsp:txXfrm>
        <a:off x="2677031" y="1801295"/>
        <a:ext cx="1220121" cy="1220121"/>
      </dsp:txXfrm>
    </dsp:sp>
    <dsp:sp modelId="{CC3B4713-4359-428B-BD0E-5A5631CBF9E0}">
      <dsp:nvSpPr>
        <dsp:cNvPr id="0" name=""/>
        <dsp:cNvSpPr/>
      </dsp:nvSpPr>
      <dsp:spPr>
        <a:xfrm>
          <a:off x="2670048" y="2249"/>
          <a:ext cx="1403604" cy="1207859"/>
        </a:xfrm>
        <a:prstGeom prst="ellipse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هدف گذاری</a:t>
          </a:r>
          <a:endParaRPr lang="en-US" sz="24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2875601" y="179136"/>
        <a:ext cx="992498" cy="854085"/>
      </dsp:txXfrm>
    </dsp:sp>
    <dsp:sp modelId="{13AF29E1-F6B9-4909-BC7D-837F660A9BB4}">
      <dsp:nvSpPr>
        <dsp:cNvPr id="0" name=""/>
        <dsp:cNvSpPr/>
      </dsp:nvSpPr>
      <dsp:spPr>
        <a:xfrm>
          <a:off x="4573846" y="1768044"/>
          <a:ext cx="1260449" cy="1340711"/>
        </a:xfrm>
        <a:prstGeom prst="ellipse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8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ارتباط</a:t>
          </a:r>
          <a:endParaRPr lang="en-US" sz="28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4758434" y="1964387"/>
        <a:ext cx="891273" cy="948025"/>
      </dsp:txXfrm>
    </dsp:sp>
    <dsp:sp modelId="{D086893B-9064-4B31-9B19-77850F574750}">
      <dsp:nvSpPr>
        <dsp:cNvPr id="0" name=""/>
        <dsp:cNvSpPr/>
      </dsp:nvSpPr>
      <dsp:spPr>
        <a:xfrm>
          <a:off x="2736776" y="3666691"/>
          <a:ext cx="1270148" cy="1207859"/>
        </a:xfrm>
        <a:prstGeom prst="ellipse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نظارت</a:t>
          </a:r>
          <a:endParaRPr lang="en-US" sz="11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2922785" y="3843578"/>
        <a:ext cx="898130" cy="854085"/>
      </dsp:txXfrm>
    </dsp:sp>
    <dsp:sp modelId="{B09B77FA-1354-4BA7-93D5-C44F1AFCCDF9}">
      <dsp:nvSpPr>
        <dsp:cNvPr id="0" name=""/>
        <dsp:cNvSpPr/>
      </dsp:nvSpPr>
      <dsp:spPr>
        <a:xfrm>
          <a:off x="871303" y="1768038"/>
          <a:ext cx="1336653" cy="1340723"/>
        </a:xfrm>
        <a:prstGeom prst="ellipse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8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ارزیابی</a:t>
          </a:r>
          <a:endParaRPr lang="en-US" sz="11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1067051" y="1964382"/>
        <a:ext cx="945157" cy="948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08972-CFCB-491A-8B9F-0C6D6D37D2BE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1966A-52ED-4D0D-8ACA-4F011D810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845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191000"/>
            <a:ext cx="6705600" cy="2544837"/>
          </a:xfrm>
        </p:spPr>
        <p:txBody>
          <a:bodyPr/>
          <a:lstStyle/>
          <a:p>
            <a:endParaRPr lang="en-US" dirty="0"/>
          </a:p>
          <a:p>
            <a:r>
              <a:rPr lang="ps" dirty="0"/>
              <a:t>                          </a:t>
            </a:r>
          </a:p>
          <a:p>
            <a:r>
              <a:rPr lang="ps" dirty="0"/>
              <a:t>                      </a:t>
            </a:r>
          </a:p>
        </p:txBody>
      </p:sp>
      <p:pic>
        <p:nvPicPr>
          <p:cNvPr id="5" name="Picture 4" descr="A black and white text&#10;&#10;Description automatically generated">
            <a:extLst>
              <a:ext uri="{FF2B5EF4-FFF2-40B4-BE49-F238E27FC236}">
                <a16:creationId xmlns:a16="http://schemas.microsoft.com/office/drawing/2014/main" id="{AF49E9BC-0679-50DC-10FD-9BE466C943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008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000" dirty="0"/>
              <a:t>مدیریت اجراآت</a:t>
            </a:r>
            <a:endParaRPr lang="f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613648" cy="4876800"/>
          </a:xfrm>
        </p:spPr>
        <p:txBody>
          <a:bodyPr>
            <a:normAutofit lnSpcReduction="10000"/>
          </a:bodyPr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ps-AF" sz="3000" dirty="0"/>
              <a:t>مدیریت اجراآت بر </a:t>
            </a:r>
            <a:r>
              <a:rPr lang="fa-IR" sz="3000" dirty="0"/>
              <a:t>اجرآا</a:t>
            </a:r>
            <a:r>
              <a:rPr lang="prs-AF" sz="3000" dirty="0"/>
              <a:t>ت</a:t>
            </a:r>
            <a:r>
              <a:rPr lang="fa-IR" sz="3000" dirty="0"/>
              <a:t> ذیل</a:t>
            </a:r>
            <a:r>
              <a:rPr lang="ps-AF" sz="3000" dirty="0"/>
              <a:t> تمرکز دارد </a:t>
            </a:r>
            <a:r>
              <a:rPr lang="fa" sz="3000" dirty="0"/>
              <a:t>:</a:t>
            </a:r>
          </a:p>
          <a:p>
            <a:pPr marL="1768475" indent="-319088" algn="r" rtl="1">
              <a:buFont typeface="Wingdings" panose="05000000000000000000" pitchFamily="2" charset="2"/>
              <a:buChar char="ü"/>
            </a:pPr>
            <a:r>
              <a:rPr lang="fa" sz="3000" dirty="0"/>
              <a:t>یک </a:t>
            </a:r>
            <a:r>
              <a:rPr lang="ps-AF" sz="3000" dirty="0"/>
              <a:t>اداره</a:t>
            </a:r>
            <a:endParaRPr lang="fa" sz="3000" dirty="0"/>
          </a:p>
          <a:p>
            <a:pPr marL="1768475" indent="-319088" algn="r" rtl="1">
              <a:buFont typeface="Wingdings" panose="05000000000000000000" pitchFamily="2" charset="2"/>
              <a:buChar char="ü"/>
            </a:pPr>
            <a:r>
              <a:rPr lang="fa" sz="3000" dirty="0"/>
              <a:t>یک بخش</a:t>
            </a:r>
          </a:p>
          <a:p>
            <a:pPr marL="1768475" indent="-319088" algn="r" rtl="1">
              <a:buFont typeface="Wingdings" panose="05000000000000000000" pitchFamily="2" charset="2"/>
              <a:buChar char="ü"/>
            </a:pPr>
            <a:r>
              <a:rPr lang="fa" sz="3000" dirty="0"/>
              <a:t>کارمند</a:t>
            </a:r>
          </a:p>
          <a:p>
            <a:pPr marL="1768475" indent="-319088" algn="r" rtl="1">
              <a:buFont typeface="Wingdings" panose="05000000000000000000" pitchFamily="2" charset="2"/>
              <a:buChar char="ü"/>
            </a:pPr>
            <a:r>
              <a:rPr lang="fa" sz="3000" dirty="0"/>
              <a:t>و حتی </a:t>
            </a:r>
            <a:r>
              <a:rPr lang="ps-AF" sz="3000" dirty="0"/>
              <a:t>روند</a:t>
            </a:r>
            <a:r>
              <a:rPr lang="fa" sz="3000" dirty="0"/>
              <a:t>ها</a:t>
            </a:r>
          </a:p>
          <a:p>
            <a:pPr marL="517525" indent="0" algn="r" rtl="1">
              <a:buNone/>
            </a:pPr>
            <a:r>
              <a:rPr lang="fa" sz="3000" dirty="0"/>
              <a:t>برای رسیدن به اهداف و مقاصد تعیین شده</a:t>
            </a:r>
            <a:endParaRPr lang="en-US" sz="3000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prs-AF" sz="3000" dirty="0"/>
              <a:t>مدیریت اجراآت</a:t>
            </a:r>
            <a:r>
              <a:rPr lang="fa" sz="3000" dirty="0"/>
              <a:t> دو جزء عمده دارد:</a:t>
            </a:r>
          </a:p>
          <a:p>
            <a:pPr marL="1655763" indent="-319088" algn="r" rtl="1">
              <a:buFont typeface="Wingdings" panose="05000000000000000000" pitchFamily="2" charset="2"/>
              <a:buChar char="ü"/>
            </a:pPr>
            <a:r>
              <a:rPr lang="fa" sz="3000" dirty="0"/>
              <a:t>این یک روند مداوم است</a:t>
            </a:r>
          </a:p>
          <a:p>
            <a:pPr marL="1655763" indent="-319088" algn="r" rtl="1">
              <a:buFont typeface="Wingdings" panose="05000000000000000000" pitchFamily="2" charset="2"/>
              <a:buChar char="ü"/>
            </a:pPr>
            <a:r>
              <a:rPr lang="ps-AF" sz="3000" dirty="0"/>
              <a:t>باید با اهداف استراتژیک سازمان همسو باشد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2687160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000" dirty="0"/>
              <a:t>مدیریت اجراآت</a:t>
            </a:r>
            <a:endParaRPr lang="fa" sz="4000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A6AA1CA-8B46-DE7E-EEBB-3D930F7F75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2052637"/>
              </p:ext>
            </p:extLst>
          </p:nvPr>
        </p:nvGraphicFramePr>
        <p:xfrm>
          <a:off x="1336548" y="1600200"/>
          <a:ext cx="6705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0764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000" dirty="0"/>
              <a:t>مدیریت اجراآت</a:t>
            </a:r>
            <a:endParaRPr lang="f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32080" y="2057400"/>
            <a:ext cx="8613648" cy="487680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fa" sz="5000" i="1" dirty="0">
                <a:solidFill>
                  <a:schemeClr val="accent2"/>
                </a:solidFill>
              </a:rPr>
              <a:t>این </a:t>
            </a:r>
            <a:r>
              <a:rPr lang="fa-IR" sz="3100" i="1" dirty="0"/>
              <a:t>روندی</a:t>
            </a:r>
            <a:r>
              <a:rPr lang="fa" sz="3100" i="1" dirty="0"/>
              <a:t> از تعیین هدف، ارتباط، مشاهده و ارزیابی برای حمایت، حفظ و توسعه کارکنان استثنایی برای موفقیت </a:t>
            </a:r>
            <a:r>
              <a:rPr lang="ps-AF" sz="3100" i="1" dirty="0"/>
              <a:t>ادار</a:t>
            </a:r>
            <a:r>
              <a:rPr lang="fa" sz="3100" i="1" dirty="0"/>
              <a:t>ی است. </a:t>
            </a:r>
            <a:r>
              <a:rPr lang="fa" sz="3100" b="1" i="1" dirty="0">
                <a:solidFill>
                  <a:schemeClr val="accent2"/>
                </a:solidFill>
              </a:rPr>
              <a:t>”</a:t>
            </a:r>
            <a:endParaRPr lang="en-US" sz="5000" b="1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060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" sz="4000" dirty="0"/>
              <a:t>سیستم مدیریت </a:t>
            </a:r>
            <a:r>
              <a:rPr lang="fa-IR" sz="4000" dirty="0"/>
              <a:t>اجراآت</a:t>
            </a:r>
            <a:r>
              <a:rPr lang="fa" sz="4000" dirty="0"/>
              <a:t> (PMS)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828800"/>
            <a:ext cx="8991600" cy="4953000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fa" sz="2700" dirty="0"/>
              <a:t>سیستم مدیریت </a:t>
            </a:r>
            <a:r>
              <a:rPr lang="fa-IR" sz="2700" dirty="0"/>
              <a:t>اجراآت</a:t>
            </a:r>
            <a:r>
              <a:rPr lang="fa" sz="2700" dirty="0"/>
              <a:t> در مدیریت منابع </a:t>
            </a:r>
            <a:r>
              <a:rPr lang="ps-AF" sz="2700" dirty="0"/>
              <a:t>بشری</a:t>
            </a:r>
            <a:r>
              <a:rPr lang="fa" sz="2700" dirty="0"/>
              <a:t> به یک رویکرد جامع برای به حداکثر رساندن </a:t>
            </a:r>
            <a:r>
              <a:rPr lang="fa-IR" sz="2700" dirty="0"/>
              <a:t>اجراآت</a:t>
            </a:r>
            <a:r>
              <a:rPr lang="fa" sz="2700" dirty="0"/>
              <a:t> و بهره وری کارکنان در یک </a:t>
            </a:r>
            <a:r>
              <a:rPr lang="ps-AF" sz="2700" dirty="0"/>
              <a:t>اداره</a:t>
            </a:r>
            <a:r>
              <a:rPr lang="fa" sz="2700" dirty="0"/>
              <a:t> اشاره دارد.</a:t>
            </a:r>
          </a:p>
          <a:p>
            <a:pPr marL="0" indent="0" algn="r" rtl="1">
              <a:buNone/>
            </a:pPr>
            <a:endParaRPr lang="en-US" sz="2700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sz="2700" dirty="0"/>
              <a:t>این </a:t>
            </a:r>
            <a:r>
              <a:rPr lang="ps-AF" sz="2700" dirty="0"/>
              <a:t>روند</a:t>
            </a:r>
            <a:r>
              <a:rPr lang="fa" sz="2700" dirty="0"/>
              <a:t> سیستماتیک تعریف انتظارات و </a:t>
            </a:r>
            <a:r>
              <a:rPr lang="fa-IR" sz="2700" dirty="0"/>
              <a:t>معیارهای</a:t>
            </a:r>
            <a:r>
              <a:rPr lang="fa" sz="2700" dirty="0"/>
              <a:t> </a:t>
            </a:r>
            <a:r>
              <a:rPr lang="fa-IR" sz="2700" dirty="0"/>
              <a:t>اجراآت</a:t>
            </a:r>
            <a:r>
              <a:rPr lang="fa" sz="2700" dirty="0"/>
              <a:t>، تعیین اهداف، نظارت بر پیشرفت، ارائه بازخورد و ارزیابی نتایج است.</a:t>
            </a:r>
          </a:p>
          <a:p>
            <a:pPr marL="0" indent="0" algn="r" rtl="1">
              <a:buNone/>
            </a:pPr>
            <a:endParaRPr lang="en-US" sz="2700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sz="2700" dirty="0"/>
              <a:t>هدف اولیه PMS همسو کردن </a:t>
            </a:r>
            <a:r>
              <a:rPr lang="fa-IR" sz="2700" dirty="0"/>
              <a:t>اجراآت</a:t>
            </a:r>
            <a:r>
              <a:rPr lang="fa" sz="2700" dirty="0"/>
              <a:t> کارکنان با اهداف و اهداف کلی </a:t>
            </a:r>
            <a:r>
              <a:rPr lang="ps-AF" sz="2700" dirty="0"/>
              <a:t>اداره</a:t>
            </a:r>
            <a:r>
              <a:rPr lang="fa" sz="2700" dirty="0"/>
              <a:t> است.</a:t>
            </a:r>
          </a:p>
          <a:p>
            <a:pPr marL="0" indent="0" algn="r" rtl="1">
              <a:buNone/>
            </a:pPr>
            <a:r>
              <a:rPr lang="fa" dirty="0"/>
              <a:t> </a:t>
            </a:r>
          </a:p>
          <a:p>
            <a:pPr algn="r" rtl="1">
              <a:buFont typeface="Calibri" panose="020F0502020204030204" pitchFamily="34" charset="0"/>
              <a:buChar char="→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90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8848" cy="990600"/>
          </a:xfrm>
        </p:spPr>
        <p:txBody>
          <a:bodyPr>
            <a:normAutofit/>
          </a:bodyPr>
          <a:lstStyle/>
          <a:p>
            <a:pPr algn="r" rtl="1"/>
            <a:r>
              <a:rPr lang="fa" sz="4000" dirty="0"/>
              <a:t>هدف از </a:t>
            </a:r>
            <a:r>
              <a:rPr lang="prs-AF" sz="4000" dirty="0"/>
              <a:t>سیستم مدیریت اجراآت</a:t>
            </a:r>
            <a:endParaRPr lang="f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828800"/>
            <a:ext cx="8991600" cy="4953000"/>
          </a:xfrm>
        </p:spPr>
        <p:txBody>
          <a:bodyPr>
            <a:normAutofit fontScale="40000" lnSpcReduction="20000"/>
          </a:bodyPr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fa" sz="5300" dirty="0"/>
              <a:t>اطلاعاتی را برای سیستم پاداش ارائه می دهد</a:t>
            </a:r>
          </a:p>
          <a:p>
            <a:pPr marL="0" indent="0" algn="r" rtl="1">
              <a:buNone/>
            </a:pPr>
            <a:endParaRPr lang="en-US" sz="5000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sz="5300" dirty="0"/>
              <a:t>این </a:t>
            </a:r>
            <a:r>
              <a:rPr lang="ps-AF" sz="5300" dirty="0"/>
              <a:t>روند</a:t>
            </a:r>
            <a:r>
              <a:rPr lang="fa" sz="5300" dirty="0"/>
              <a:t> سیستماتیک تعریف انتظارات و </a:t>
            </a:r>
            <a:r>
              <a:rPr lang="fa-IR" sz="5300" dirty="0"/>
              <a:t>معیارهای</a:t>
            </a:r>
            <a:r>
              <a:rPr lang="fa" sz="5300" dirty="0"/>
              <a:t> </a:t>
            </a:r>
            <a:r>
              <a:rPr lang="fa-IR" sz="5300" dirty="0"/>
              <a:t>اجراآت</a:t>
            </a:r>
            <a:r>
              <a:rPr lang="fa" sz="5300" dirty="0"/>
              <a:t>، تعیین اهداف، نظارت بر پیشرفت، ارائه بازخورد و ارزیابی نتایج است.</a:t>
            </a:r>
          </a:p>
          <a:p>
            <a:pPr marL="0" indent="0" algn="r" rtl="1">
              <a:buNone/>
            </a:pPr>
            <a:endParaRPr lang="en-US" sz="5300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sz="5300" dirty="0"/>
              <a:t>هدف اولیه PMS همسو کردن </a:t>
            </a:r>
            <a:r>
              <a:rPr lang="fa-IR" sz="5300" dirty="0"/>
              <a:t>اجراآت</a:t>
            </a:r>
            <a:r>
              <a:rPr lang="fa" sz="5300" dirty="0"/>
              <a:t> کارکنان با اهداف و اهداف کلی </a:t>
            </a:r>
            <a:r>
              <a:rPr lang="ps-AF" sz="5300" dirty="0"/>
              <a:t>اداره</a:t>
            </a:r>
            <a:r>
              <a:rPr lang="fa" sz="5300" dirty="0"/>
              <a:t> است.</a:t>
            </a:r>
          </a:p>
          <a:p>
            <a:pPr algn="r" rtl="1">
              <a:buFont typeface="Wingdings" panose="05000000000000000000" pitchFamily="2" charset="2"/>
              <a:buChar char="q"/>
            </a:pPr>
            <a:endParaRPr lang="en-US" sz="5300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sz="5300" dirty="0"/>
              <a:t>در خدمت هدف استراتژیک </a:t>
            </a:r>
            <a:r>
              <a:rPr lang="ps-AF" sz="5300" dirty="0"/>
              <a:t>اداره</a:t>
            </a:r>
            <a:r>
              <a:rPr lang="fa" sz="5300" dirty="0"/>
              <a:t> است.</a:t>
            </a:r>
          </a:p>
          <a:p>
            <a:pPr algn="r" rtl="1">
              <a:buFont typeface="Wingdings" panose="05000000000000000000" pitchFamily="2" charset="2"/>
              <a:buChar char="q"/>
            </a:pPr>
            <a:endParaRPr lang="en-US" sz="5300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sz="5300" dirty="0"/>
              <a:t>این به مدیران منابع </a:t>
            </a:r>
            <a:r>
              <a:rPr lang="ps-AF" sz="5300" dirty="0"/>
              <a:t>بشری</a:t>
            </a:r>
            <a:r>
              <a:rPr lang="fa" sz="5300" dirty="0"/>
              <a:t> کمک می کند تا در مورد کارمندان تصمیمات درستی بگیرند</a:t>
            </a:r>
          </a:p>
          <a:p>
            <a:pPr algn="r" rtl="1">
              <a:buFont typeface="Wingdings" panose="05000000000000000000" pitchFamily="2" charset="2"/>
              <a:buChar char="q"/>
            </a:pPr>
            <a:endParaRPr lang="en-US" sz="5300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sz="5300" dirty="0"/>
              <a:t>به عنوان یک هدف توسعه عمل می کند. این بدان معناست که به رشد و پیشرفت کارمندان کمک می کند.</a:t>
            </a:r>
          </a:p>
          <a:p>
            <a:pPr marL="0" indent="0" algn="r" rtl="1">
              <a:buNone/>
            </a:pPr>
            <a:r>
              <a:rPr lang="fa" dirty="0"/>
              <a:t> </a:t>
            </a:r>
          </a:p>
          <a:p>
            <a:pPr algn="r" rtl="1">
              <a:buFont typeface="Calibri" panose="020F0502020204030204" pitchFamily="34" charset="0"/>
              <a:buChar char="→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10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8848" cy="990600"/>
          </a:xfrm>
        </p:spPr>
        <p:txBody>
          <a:bodyPr>
            <a:normAutofit/>
          </a:bodyPr>
          <a:lstStyle/>
          <a:p>
            <a:pPr algn="r" rtl="1"/>
            <a:r>
              <a:rPr lang="fa" sz="4000" dirty="0"/>
              <a:t>ویژگی های یک PMS </a:t>
            </a:r>
            <a:r>
              <a:rPr lang="prs-AF" sz="4000" dirty="0"/>
              <a:t>بی نقص</a:t>
            </a:r>
            <a:endParaRPr lang="fa" sz="4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F5B762A-18C9-A6F2-54C6-355AFFCD2E6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8686800" cy="4953000"/>
          </a:xfrm>
        </p:spPr>
        <p:txBody>
          <a:bodyPr>
            <a:normAutofit fontScale="92500" lnSpcReduction="20000"/>
          </a:bodyPr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" dirty="0"/>
              <a:t>هدف گرا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" dirty="0"/>
              <a:t>شفاف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" dirty="0"/>
              <a:t>مداوم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rs-AF" dirty="0"/>
              <a:t>منصفانه</a:t>
            </a:r>
            <a:endParaRPr lang="fa" dirty="0"/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" dirty="0"/>
              <a:t>همسو با اهداف استراتژیک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" dirty="0"/>
              <a:t>بازخورد محور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" dirty="0"/>
              <a:t>توسعه متمرکز است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" dirty="0"/>
              <a:t>نتیجه گرا - </a:t>
            </a:r>
            <a:r>
              <a:rPr lang="fa-IR" dirty="0"/>
              <a:t>اجراآت</a:t>
            </a:r>
            <a:r>
              <a:rPr lang="fa" dirty="0"/>
              <a:t> موثر و غیر موثر</a:t>
            </a:r>
          </a:p>
        </p:txBody>
      </p:sp>
    </p:spTree>
    <p:extLst>
      <p:ext uri="{BB962C8B-B14F-4D97-AF65-F5344CB8AC3E}">
        <p14:creationId xmlns:p14="http://schemas.microsoft.com/office/powerpoint/2010/main" val="2952125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819400"/>
            <a:ext cx="8153400" cy="1371600"/>
          </a:xfrm>
        </p:spPr>
        <p:txBody>
          <a:bodyPr>
            <a:noAutofit/>
          </a:bodyPr>
          <a:lstStyle/>
          <a:p>
            <a:pPr algn="ctr" rtl="1">
              <a:buNone/>
            </a:pPr>
            <a:r>
              <a:rPr lang="fa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</a:t>
            </a:r>
            <a:r>
              <a:rPr lang="prs-AF" sz="88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تشکر از توجه</a:t>
            </a:r>
            <a:r>
              <a:rPr lang="fa" sz="88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fa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شما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7391400" cy="1828800"/>
          </a:xfrm>
        </p:spPr>
        <p:txBody>
          <a:bodyPr>
            <a:normAutofit/>
          </a:bodyPr>
          <a:lstStyle/>
          <a:p>
            <a:pPr algn="ctr" rtl="1"/>
            <a:r>
              <a:rPr lang="fa" dirty="0"/>
              <a:t>مدیریت اجرا</a:t>
            </a:r>
            <a:r>
              <a:rPr lang="fa-IR" dirty="0"/>
              <a:t>ت</a:t>
            </a:r>
            <a:endParaRPr lang="f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191000"/>
            <a:ext cx="6705600" cy="2544837"/>
          </a:xfrm>
        </p:spPr>
        <p:txBody>
          <a:bodyPr/>
          <a:lstStyle/>
          <a:p>
            <a:endParaRPr lang="en-US" dirty="0"/>
          </a:p>
          <a:p>
            <a:r>
              <a:rPr lang="fa" dirty="0"/>
              <a:t>                          </a:t>
            </a:r>
          </a:p>
          <a:p>
            <a:r>
              <a:rPr lang="fa" dirty="0"/>
              <a:t>             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9144000" cy="533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r>
              <a:rPr lang="ar-SA" sz="3200" b="1" dirty="0"/>
              <a:t>چرا اجراآت خوب برای افراد و اداره ها اهمیت دارد؟</a:t>
            </a:r>
            <a:endParaRPr lang="f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76400"/>
            <a:ext cx="8613648" cy="4800600"/>
          </a:xfrm>
        </p:spPr>
        <p:txBody>
          <a:bodyPr>
            <a:normAutofit fontScale="62500" lnSpcReduction="20000"/>
          </a:bodyPr>
          <a:lstStyle/>
          <a:p>
            <a:pPr algn="r" rtl="1">
              <a:buFont typeface="Courier New" panose="02070309020205020404" pitchFamily="49" charset="0"/>
              <a:buChar char="o"/>
            </a:pPr>
            <a:r>
              <a:rPr lang="fa" sz="3700" dirty="0"/>
              <a:t>برای رسیدن به ماموریت و اهداف </a:t>
            </a:r>
            <a:r>
              <a:rPr lang="ps-AF" sz="3700" dirty="0"/>
              <a:t>اداره</a:t>
            </a:r>
            <a:endParaRPr lang="fa" sz="3700" dirty="0"/>
          </a:p>
          <a:p>
            <a:pPr algn="r" rtl="1">
              <a:buFont typeface="Courier New" panose="02070309020205020404" pitchFamily="49" charset="0"/>
              <a:buChar char="o"/>
            </a:pPr>
            <a:endParaRPr lang="en-US" sz="2700" dirty="0"/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a" sz="3700" dirty="0"/>
              <a:t>برای به حداقل رساندن وظایف </a:t>
            </a:r>
            <a:r>
              <a:rPr lang="fa-IR" sz="3700" dirty="0"/>
              <a:t>بی نتیجه</a:t>
            </a:r>
            <a:endParaRPr lang="fa" sz="3700" dirty="0"/>
          </a:p>
          <a:p>
            <a:pPr algn="r" rtl="1">
              <a:buFont typeface="Courier New" panose="02070309020205020404" pitchFamily="49" charset="0"/>
              <a:buChar char="o"/>
            </a:pPr>
            <a:endParaRPr lang="en-US" sz="3700" dirty="0"/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a" sz="3700" dirty="0"/>
              <a:t>برای افزایش بهره وری و سودآوری</a:t>
            </a:r>
          </a:p>
          <a:p>
            <a:pPr algn="r" rtl="1">
              <a:buFont typeface="Courier New" panose="02070309020205020404" pitchFamily="49" charset="0"/>
              <a:buChar char="o"/>
            </a:pPr>
            <a:endParaRPr lang="en-US" sz="3700" dirty="0"/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a" sz="3700" dirty="0"/>
              <a:t>برای کسب مزیت رقابتی نسبت به رقبا</a:t>
            </a:r>
          </a:p>
          <a:p>
            <a:pPr algn="r" rtl="1">
              <a:buFont typeface="Courier New" panose="02070309020205020404" pitchFamily="49" charset="0"/>
              <a:buChar char="o"/>
            </a:pPr>
            <a:endParaRPr lang="en-US" sz="3700" dirty="0"/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a" sz="3700" dirty="0"/>
              <a:t>برای پرورش فرهنگ نوآوری و رشد</a:t>
            </a:r>
          </a:p>
          <a:p>
            <a:pPr algn="r" rtl="1">
              <a:buFont typeface="Courier New" panose="02070309020205020404" pitchFamily="49" charset="0"/>
              <a:buChar char="o"/>
            </a:pPr>
            <a:endParaRPr lang="en-US" sz="3700" dirty="0"/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a" sz="3700" dirty="0"/>
              <a:t>برای داشتن توسعه مهارت، یادگیری و پیشرفت </a:t>
            </a:r>
            <a:r>
              <a:rPr lang="fa-IR" sz="3700" dirty="0"/>
              <a:t>بست</a:t>
            </a:r>
            <a:endParaRPr lang="fa" sz="3700" dirty="0"/>
          </a:p>
          <a:p>
            <a:pPr algn="r" rtl="1">
              <a:buFont typeface="Courier New" panose="02070309020205020404" pitchFamily="49" charset="0"/>
              <a:buChar char="o"/>
            </a:pPr>
            <a:endParaRPr lang="en-US" sz="3700" dirty="0"/>
          </a:p>
          <a:p>
            <a:pPr algn="r" rtl="1">
              <a:buFont typeface="Courier New" panose="02070309020205020404" pitchFamily="49" charset="0"/>
              <a:buChar char="o"/>
            </a:pPr>
            <a:r>
              <a:rPr lang="fa" sz="3700" dirty="0"/>
              <a:t>احساس رضایت و انگیزه شخصی را به ارمغان می آورد</a:t>
            </a:r>
          </a:p>
        </p:txBody>
      </p:sp>
    </p:spTree>
    <p:extLst>
      <p:ext uri="{BB962C8B-B14F-4D97-AF65-F5344CB8AC3E}">
        <p14:creationId xmlns:p14="http://schemas.microsoft.com/office/powerpoint/2010/main" val="1703467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000" dirty="0"/>
              <a:t>اجراآت</a:t>
            </a:r>
            <a:r>
              <a:rPr lang="fa" sz="4000" dirty="0"/>
              <a:t> چیست؟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763000" cy="48768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r>
              <a:rPr lang="fa" dirty="0"/>
              <a:t>      </a:t>
            </a:r>
            <a:r>
              <a:rPr lang="fa" sz="5000" dirty="0">
                <a:solidFill>
                  <a:schemeClr val="accent2"/>
                </a:solidFill>
              </a:rPr>
              <a:t>«</a:t>
            </a:r>
            <a:r>
              <a:rPr lang="ps-AF" dirty="0"/>
              <a:t>فعالیت یا روند انجام یک عمل، یک وظیفه یا یک </a:t>
            </a:r>
            <a:r>
              <a:rPr lang="fa-IR" dirty="0"/>
              <a:t>عملکرد</a:t>
            </a:r>
            <a:r>
              <a:rPr lang="ps-AF" dirty="0"/>
              <a:t> را </a:t>
            </a:r>
            <a:r>
              <a:rPr lang="fa-IR" dirty="0"/>
              <a:t>     </a:t>
            </a:r>
            <a:r>
              <a:rPr lang="ps-AF" dirty="0"/>
              <a:t>می‌توان به عنوان "اجراآت" تعریف کرد</a:t>
            </a:r>
            <a:r>
              <a:rPr lang="fa" dirty="0"/>
              <a:t>. </a:t>
            </a:r>
            <a:r>
              <a:rPr lang="fa" sz="5000" dirty="0">
                <a:solidFill>
                  <a:schemeClr val="accent2"/>
                </a:solidFill>
              </a:rPr>
              <a:t>”</a:t>
            </a:r>
          </a:p>
          <a:p>
            <a:pPr marL="0" indent="0" algn="r" rtl="1">
              <a:buNone/>
            </a:pPr>
            <a:endParaRPr lang="en-US" sz="2600" dirty="0"/>
          </a:p>
          <a:p>
            <a:pPr marL="0" indent="0" algn="r" rtl="1">
              <a:buNone/>
            </a:pPr>
            <a:endParaRPr lang="en-US" sz="2600" dirty="0"/>
          </a:p>
          <a:p>
            <a:pPr marL="0" indent="0" algn="r" rtl="1">
              <a:buNone/>
            </a:pP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3295603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" sz="4000" dirty="0"/>
              <a:t>انواع </a:t>
            </a:r>
            <a:r>
              <a:rPr lang="fa-IR" sz="4000" dirty="0"/>
              <a:t>اجراآت</a:t>
            </a:r>
            <a:endParaRPr lang="f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5791200"/>
          </a:xfrm>
        </p:spPr>
        <p:txBody>
          <a:bodyPr>
            <a:normAutofit fontScale="85000" lnSpcReduction="20000"/>
          </a:bodyPr>
          <a:lstStyle/>
          <a:p>
            <a:pPr marL="568325" indent="-319088" algn="r" rtl="1">
              <a:buFont typeface="Wingdings" panose="05000000000000000000" pitchFamily="2" charset="2"/>
              <a:buChar char="q"/>
            </a:pPr>
            <a:r>
              <a:rPr lang="fa-IR" dirty="0"/>
              <a:t>اجراآت</a:t>
            </a:r>
            <a:r>
              <a:rPr lang="fa" dirty="0"/>
              <a:t> خوب:</a:t>
            </a:r>
          </a:p>
          <a:p>
            <a:pPr marL="249237" indent="0" algn="r" rtl="1">
              <a:buNone/>
            </a:pPr>
            <a:endParaRPr lang="en-US" sz="1000" dirty="0"/>
          </a:p>
          <a:p>
            <a:pPr marL="914400" indent="-319088" algn="r" rtl="1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a" sz="2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برآورده کردن / فراتر از انتظارات و نتایج</a:t>
            </a:r>
          </a:p>
          <a:p>
            <a:pPr marL="914400" indent="-319088" algn="r" rtl="1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a" sz="2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نشان دادن شایستگی و مهارت</a:t>
            </a:r>
          </a:p>
          <a:p>
            <a:pPr marL="914400" indent="-319088" algn="r" rtl="1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a" sz="2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کمک به موفقیت فردی / تیمی / </a:t>
            </a:r>
            <a:r>
              <a:rPr lang="fa-IR" sz="2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اداری</a:t>
            </a:r>
            <a:endParaRPr lang="fa" sz="23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95312" indent="0" algn="r" rtl="1">
              <a:buNone/>
            </a:pPr>
            <a:endParaRPr lang="en-US" sz="4200" dirty="0"/>
          </a:p>
          <a:p>
            <a:pPr marL="568325" indent="-319088" algn="r" rtl="1">
              <a:buFont typeface="Wingdings" panose="05000000000000000000" pitchFamily="2" charset="2"/>
              <a:buChar char="q"/>
            </a:pPr>
            <a:r>
              <a:rPr lang="fa-IR" dirty="0"/>
              <a:t>اجراآت</a:t>
            </a:r>
            <a:r>
              <a:rPr lang="fa" dirty="0"/>
              <a:t> ضعیف:</a:t>
            </a:r>
          </a:p>
          <a:p>
            <a:pPr marL="568325" indent="-319088" algn="r" rtl="1">
              <a:buFont typeface="Wingdings" panose="05000000000000000000" pitchFamily="2" charset="2"/>
              <a:buChar char="q"/>
            </a:pPr>
            <a:endParaRPr lang="en-US" sz="1200" dirty="0"/>
          </a:p>
          <a:p>
            <a:pPr marL="914400" indent="-319088" algn="r" rtl="1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ناتوانی در برآورده کردن انتظارات و اهداف</a:t>
            </a:r>
          </a:p>
          <a:p>
            <a:pPr marL="914400" indent="-319088" algn="r" rtl="1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کاستی های مهارت، دانش یا رفتاری که مانع دستیابی به هدف می شود</a:t>
            </a:r>
          </a:p>
          <a:p>
            <a:pPr marL="914400" indent="-319088" algn="r" rtl="1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نیاز به مداخلات،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نظریات</a:t>
            </a:r>
            <a:r>
              <a:rPr lang="f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، آموزش برای بهبود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اجراآت خوب</a:t>
            </a:r>
            <a:endParaRPr lang="f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49237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r>
              <a:rPr lang="fa" dirty="0"/>
              <a:t>      </a:t>
            </a:r>
            <a:endParaRPr lang="en-US" sz="5000" dirty="0">
              <a:solidFill>
                <a:schemeClr val="accent2"/>
              </a:solidFill>
            </a:endParaRPr>
          </a:p>
          <a:p>
            <a:pPr marL="0" indent="0" algn="r" rtl="1">
              <a:buNone/>
            </a:pPr>
            <a:endParaRPr lang="en-US" sz="2600" dirty="0"/>
          </a:p>
          <a:p>
            <a:pPr marL="0" indent="0" algn="r" rtl="1">
              <a:buNone/>
            </a:pPr>
            <a:endParaRPr lang="en-US" sz="2600" dirty="0"/>
          </a:p>
          <a:p>
            <a:pPr marL="0" indent="0" algn="r" rtl="1">
              <a:buNone/>
            </a:pP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2607977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000" dirty="0"/>
              <a:t>معیارهای</a:t>
            </a:r>
            <a:r>
              <a:rPr lang="fa" sz="4000" dirty="0"/>
              <a:t> </a:t>
            </a:r>
            <a:r>
              <a:rPr lang="fa-IR" sz="4000" dirty="0"/>
              <a:t>اجراآت</a:t>
            </a:r>
            <a:endParaRPr lang="f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48768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" dirty="0"/>
              <a:t> </a:t>
            </a:r>
          </a:p>
          <a:p>
            <a:pPr marL="0" indent="0" algn="r" rtl="1">
              <a:buNone/>
            </a:pPr>
            <a:r>
              <a:rPr lang="fa" dirty="0"/>
              <a:t>    </a:t>
            </a:r>
          </a:p>
          <a:p>
            <a:pPr marL="0" indent="0" algn="r" rtl="1">
              <a:buNone/>
            </a:pPr>
            <a:r>
              <a:rPr lang="fa" dirty="0"/>
              <a:t>               </a:t>
            </a:r>
            <a:r>
              <a:rPr lang="fa-IR" sz="5000" dirty="0">
                <a:solidFill>
                  <a:schemeClr val="accent2"/>
                </a:solidFill>
              </a:rPr>
              <a:t>معیارهای</a:t>
            </a:r>
            <a:r>
              <a:rPr lang="fa" sz="5000" dirty="0">
                <a:solidFill>
                  <a:schemeClr val="accent2"/>
                </a:solidFill>
              </a:rPr>
              <a:t> </a:t>
            </a:r>
            <a:r>
              <a:rPr lang="fa-IR" sz="3000" dirty="0"/>
              <a:t>اجراآت</a:t>
            </a:r>
            <a:r>
              <a:rPr lang="fa" sz="3000" dirty="0"/>
              <a:t> معیار/پایه ای هستند که </a:t>
            </a:r>
            <a:r>
              <a:rPr lang="fa-IR" sz="3000" dirty="0"/>
              <a:t>اجراآت</a:t>
            </a:r>
            <a:r>
              <a:rPr lang="fa" sz="3000" dirty="0"/>
              <a:t> بر اساس آن اندازه گیری می شود. </a:t>
            </a:r>
            <a:r>
              <a:rPr lang="fa" sz="5000" dirty="0">
                <a:solidFill>
                  <a:schemeClr val="accent2"/>
                </a:solidFill>
              </a:rPr>
              <a:t>”</a:t>
            </a:r>
          </a:p>
          <a:p>
            <a:pPr marL="0" indent="0" algn="r" rtl="1">
              <a:buNone/>
            </a:pP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378221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000" dirty="0"/>
              <a:t>معیارهای</a:t>
            </a:r>
            <a:r>
              <a:rPr lang="fa" sz="4000" dirty="0"/>
              <a:t> </a:t>
            </a:r>
            <a:r>
              <a:rPr lang="fa-IR" sz="4000" dirty="0"/>
              <a:t>اجراآت</a:t>
            </a:r>
            <a:r>
              <a:rPr lang="fa" sz="4000" dirty="0"/>
              <a:t> مشترک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9748" y="1524000"/>
            <a:ext cx="8839200" cy="5105400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fa-IR" sz="2550" b="1" dirty="0"/>
              <a:t>کمیت</a:t>
            </a:r>
            <a:r>
              <a:rPr lang="fa" sz="2550" b="1" dirty="0"/>
              <a:t>: </a:t>
            </a:r>
            <a:r>
              <a:rPr lang="fa" sz="2600" dirty="0"/>
              <a:t>مقدار کار تولید شده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sz="2550" b="1" dirty="0"/>
              <a:t>کیفیت: </a:t>
            </a:r>
            <a:r>
              <a:rPr lang="fa" sz="2600" dirty="0"/>
              <a:t>اثربخشی خروجی کار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sz="2550" b="1" dirty="0"/>
              <a:t>جدول زمانی:</a:t>
            </a:r>
            <a:r>
              <a:rPr lang="fa" b="1" dirty="0"/>
              <a:t> </a:t>
            </a:r>
            <a:r>
              <a:rPr lang="fa" sz="2600" dirty="0"/>
              <a:t>رعایت ضرب الاجل ها و تکمیل وظایف به موقع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sz="2550" b="1" dirty="0"/>
              <a:t>کارایی: </a:t>
            </a:r>
            <a:r>
              <a:rPr lang="fa" sz="2550" dirty="0"/>
              <a:t>چقدر از منابع (زمان، پول، ابزار) به طور موثر استفاده می شود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sz="2550" b="1" dirty="0"/>
              <a:t>دقت: </a:t>
            </a:r>
            <a:r>
              <a:rPr lang="fa" sz="2550" dirty="0"/>
              <a:t>دقت و صحت کار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sz="2550" b="1" dirty="0"/>
              <a:t>ایمنی: </a:t>
            </a:r>
            <a:r>
              <a:rPr lang="fa" sz="2550" dirty="0"/>
              <a:t>رعایت پروتکل ها و شیوه های ایمنی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sz="2550" b="1" dirty="0"/>
              <a:t>انطباق: </a:t>
            </a:r>
            <a:r>
              <a:rPr lang="fa" sz="2550" dirty="0"/>
              <a:t>پایبندی به سیاست ها و رویه های قانونی، نظارتی و </a:t>
            </a:r>
            <a:r>
              <a:rPr lang="ps-AF" sz="2550" dirty="0"/>
              <a:t>اداره</a:t>
            </a:r>
            <a:r>
              <a:rPr lang="fa" sz="2550" dirty="0"/>
              <a:t>ی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sz="2550" b="1" dirty="0"/>
              <a:t>رفتار: </a:t>
            </a:r>
            <a:r>
              <a:rPr lang="fa" sz="2550" dirty="0"/>
              <a:t>اینکه کارکنان چقدر با دیگران خوب رفتار می کنند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" sz="2550" b="1" dirty="0"/>
              <a:t>نوآوری و خلاقیت: </a:t>
            </a:r>
            <a:r>
              <a:rPr lang="fa" sz="2550" dirty="0"/>
              <a:t>ایجاد </a:t>
            </a:r>
            <a:r>
              <a:rPr lang="fa-IR" sz="2550" dirty="0"/>
              <a:t>مفکوره</a:t>
            </a:r>
            <a:r>
              <a:rPr lang="fa" sz="2550" dirty="0"/>
              <a:t> های جدید، حل مشکلات و کمک به بهبود </a:t>
            </a:r>
            <a:r>
              <a:rPr lang="ps-AF" sz="2550" dirty="0"/>
              <a:t>دوامدار</a:t>
            </a:r>
            <a:endParaRPr lang="en-US" sz="2550" b="1" dirty="0"/>
          </a:p>
        </p:txBody>
      </p:sp>
    </p:spTree>
    <p:extLst>
      <p:ext uri="{BB962C8B-B14F-4D97-AF65-F5344CB8AC3E}">
        <p14:creationId xmlns:p14="http://schemas.microsoft.com/office/powerpoint/2010/main" val="4260701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" sz="4000" dirty="0"/>
              <a:t>مدیریت اجر</a:t>
            </a:r>
            <a:r>
              <a:rPr lang="fa-IR" sz="4000" dirty="0"/>
              <a:t>آات</a:t>
            </a:r>
            <a:endParaRPr lang="f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613648" cy="48768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" dirty="0"/>
              <a:t>         </a:t>
            </a:r>
            <a:r>
              <a:rPr lang="fa" sz="5000" dirty="0">
                <a:solidFill>
                  <a:schemeClr val="accent2"/>
                </a:solidFill>
              </a:rPr>
              <a:t>یک </a:t>
            </a:r>
            <a:r>
              <a:rPr lang="fa" sz="3000" dirty="0"/>
              <a:t>رویکرد استراتژیک برای ایجاد و حفظ </a:t>
            </a:r>
            <a:r>
              <a:rPr lang="fa-IR" sz="3000" dirty="0"/>
              <a:t>اجراآت</a:t>
            </a:r>
            <a:r>
              <a:rPr lang="fa" sz="3000" dirty="0"/>
              <a:t> بهبود یافته در کارکنان، که منجر به افزایش اثربخشی </a:t>
            </a:r>
            <a:r>
              <a:rPr lang="ps-AF" sz="3000" dirty="0"/>
              <a:t>اداره</a:t>
            </a:r>
            <a:r>
              <a:rPr lang="fa" sz="3000" dirty="0"/>
              <a:t>‌ها می‌شود. </a:t>
            </a:r>
            <a:r>
              <a:rPr lang="fa" sz="5000" dirty="0">
                <a:solidFill>
                  <a:schemeClr val="accent2"/>
                </a:solidFill>
              </a:rPr>
              <a:t>”</a:t>
            </a:r>
          </a:p>
          <a:p>
            <a:pPr marL="0" indent="0" algn="ctr" rtl="1">
              <a:buNone/>
            </a:pPr>
            <a:r>
              <a:rPr lang="fa" sz="5000" dirty="0">
                <a:solidFill>
                  <a:schemeClr val="accent2"/>
                </a:solidFill>
              </a:rPr>
              <a:t>یا</a:t>
            </a:r>
          </a:p>
          <a:p>
            <a:pPr marL="0" indent="0" algn="ctr" rtl="1">
              <a:buNone/>
            </a:pPr>
            <a:r>
              <a:rPr lang="fa" sz="5000" dirty="0">
                <a:solidFill>
                  <a:schemeClr val="accent2"/>
                </a:solidFill>
              </a:rPr>
              <a:t>این </a:t>
            </a:r>
            <a:r>
              <a:rPr lang="fa-IR" sz="3100" dirty="0"/>
              <a:t>روند</a:t>
            </a:r>
            <a:r>
              <a:rPr lang="fa" sz="3100" dirty="0"/>
              <a:t> </a:t>
            </a:r>
            <a:r>
              <a:rPr lang="fa-IR" sz="3100" dirty="0"/>
              <a:t>دوامدار</a:t>
            </a:r>
            <a:r>
              <a:rPr lang="fa" sz="3100" dirty="0"/>
              <a:t> شناسایی، اندازه گیری و توسعه </a:t>
            </a:r>
            <a:r>
              <a:rPr lang="fa-IR" sz="3100" dirty="0"/>
              <a:t>اجراآت</a:t>
            </a:r>
            <a:r>
              <a:rPr lang="fa" sz="3100" dirty="0"/>
              <a:t> افراد و تیم ها و همسویی </a:t>
            </a:r>
            <a:r>
              <a:rPr lang="fa-IR" sz="3100" dirty="0"/>
              <a:t>اجراآت</a:t>
            </a:r>
            <a:r>
              <a:rPr lang="fa" sz="3100" dirty="0"/>
              <a:t> با اهداف استراتژیک </a:t>
            </a:r>
            <a:r>
              <a:rPr lang="ps-AF" sz="3100" dirty="0"/>
              <a:t>اداره</a:t>
            </a:r>
            <a:r>
              <a:rPr lang="fa" sz="3100" dirty="0"/>
              <a:t> است </a:t>
            </a:r>
            <a:r>
              <a:rPr lang="fa" sz="3000" dirty="0"/>
              <a:t>. </a:t>
            </a:r>
            <a:r>
              <a:rPr lang="fa" sz="5000" dirty="0">
                <a:solidFill>
                  <a:schemeClr val="accent2"/>
                </a:solidFill>
              </a:rPr>
              <a:t>”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2645</TotalTime>
  <Words>619</Words>
  <Application>Microsoft Office PowerPoint</Application>
  <PresentationFormat>On-screen Show (4:3)</PresentationFormat>
  <Paragraphs>107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Aptos</vt:lpstr>
      <vt:lpstr>Calibri</vt:lpstr>
      <vt:lpstr>Courier New</vt:lpstr>
      <vt:lpstr>Tw Cen MT</vt:lpstr>
      <vt:lpstr>Wingdings</vt:lpstr>
      <vt:lpstr>Wingdings 2</vt:lpstr>
      <vt:lpstr>Median</vt:lpstr>
      <vt:lpstr>PowerPoint Presentation</vt:lpstr>
      <vt:lpstr>مدیریت اجرات</vt:lpstr>
      <vt:lpstr>PowerPoint Presentation</vt:lpstr>
      <vt:lpstr>چرا اجراآت خوب برای افراد و اداره ها اهمیت دارد؟</vt:lpstr>
      <vt:lpstr>اجراآت چیست؟</vt:lpstr>
      <vt:lpstr>انواع اجراآت</vt:lpstr>
      <vt:lpstr>معیارهای اجراآت</vt:lpstr>
      <vt:lpstr>معیارهای اجراآت مشترک</vt:lpstr>
      <vt:lpstr>مدیریت اجرآات</vt:lpstr>
      <vt:lpstr>مدیریت اجراآت</vt:lpstr>
      <vt:lpstr>مدیریت اجراآت</vt:lpstr>
      <vt:lpstr>مدیریت اجراآت</vt:lpstr>
      <vt:lpstr>سیستم مدیریت اجراآت (PMS)</vt:lpstr>
      <vt:lpstr>هدف از سیستم مدیریت اجراآت</vt:lpstr>
      <vt:lpstr>ویژگی های یک PMS بی نقص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Recruitment and selection Process in India</dc:title>
  <dc:creator>V J</dc:creator>
  <cp:lastModifiedBy>Ahmad Nabi Ahmadzai</cp:lastModifiedBy>
  <cp:revision>79</cp:revision>
  <dcterms:created xsi:type="dcterms:W3CDTF">2006-08-16T00:00:00Z</dcterms:created>
  <dcterms:modified xsi:type="dcterms:W3CDTF">2024-07-07T06:57:48Z</dcterms:modified>
</cp:coreProperties>
</file>