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683" r:id="rId2"/>
    <p:sldId id="256" r:id="rId3"/>
    <p:sldId id="414" r:id="rId4"/>
    <p:sldId id="394" r:id="rId5"/>
    <p:sldId id="411" r:id="rId6"/>
    <p:sldId id="412" r:id="rId7"/>
    <p:sldId id="409" r:id="rId8"/>
    <p:sldId id="410" r:id="rId9"/>
    <p:sldId id="413" r:id="rId10"/>
    <p:sldId id="415" r:id="rId11"/>
    <p:sldId id="416" r:id="rId12"/>
    <p:sldId id="418" r:id="rId13"/>
    <p:sldId id="419" r:id="rId14"/>
    <p:sldId id="420" r:id="rId15"/>
    <p:sldId id="421" r:id="rId16"/>
    <p:sldId id="422" r:id="rId17"/>
    <p:sldId id="423" r:id="rId18"/>
    <p:sldId id="424" r:id="rId19"/>
    <p:sldId id="425" r:id="rId20"/>
    <p:sldId id="426" r:id="rId21"/>
    <p:sldId id="278" r:id="rId22"/>
  </p:sldIdLst>
  <p:sldSz cx="9144000" cy="6858000" type="screen4x3"/>
  <p:notesSz cx="6858000" cy="9144000"/>
  <p:defaultTextStyle>
    <a:defPPr>
      <a:defRPr lang="f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80" autoAdjust="0"/>
  </p:normalViewPr>
  <p:slideViewPr>
    <p:cSldViewPr>
      <p:cViewPr varScale="1">
        <p:scale>
          <a:sx n="73" d="100"/>
          <a:sy n="73" d="100"/>
        </p:scale>
        <p:origin x="166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B36BBD-4D47-4F3A-BABC-D4F06E80AC9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0AA5EE-5727-4075-BB5A-3CCACF65336B}">
      <dgm:prSet phldrT="[Text]"/>
      <dgm:spPr>
        <a:solidFill>
          <a:schemeClr val="accent2"/>
        </a:solidFill>
      </dgm:spPr>
      <dgm:t>
        <a:bodyPr/>
        <a:lstStyle/>
        <a:p>
          <a:pPr rtl="1"/>
          <a:r>
            <a:rPr lang="fa" dirty="0"/>
            <a:t>جمع آوری و مستندسازی اطلاعات شغلی</a:t>
          </a:r>
        </a:p>
      </dgm:t>
    </dgm:pt>
    <dgm:pt modelId="{6522C620-A108-4D0E-A4D2-349187633033}" type="parTrans" cxnId="{6DF960B7-06DE-4768-BBC0-9C353EC97364}">
      <dgm:prSet/>
      <dgm:spPr/>
      <dgm:t>
        <a:bodyPr/>
        <a:lstStyle/>
        <a:p>
          <a:endParaRPr lang="en-US"/>
        </a:p>
      </dgm:t>
    </dgm:pt>
    <dgm:pt modelId="{D8EFA7E0-9706-459C-BB45-8D64DABAA793}" type="sibTrans" cxnId="{6DF960B7-06DE-4768-BBC0-9C353EC97364}">
      <dgm:prSet/>
      <dgm:spPr/>
      <dgm:t>
        <a:bodyPr/>
        <a:lstStyle/>
        <a:p>
          <a:pPr rtl="1"/>
          <a:endParaRPr lang="en-US"/>
        </a:p>
      </dgm:t>
    </dgm:pt>
    <dgm:pt modelId="{B410589D-2494-43B7-97E8-BEDEDF4F061E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pPr rtl="1"/>
          <a:r>
            <a:rPr lang="fa" dirty="0"/>
            <a:t>موقعیت های نمایندگی را انتخاب کنید</a:t>
          </a:r>
        </a:p>
      </dgm:t>
    </dgm:pt>
    <dgm:pt modelId="{7F0614E6-0B37-40B0-B42D-FDA18F11DA33}" type="parTrans" cxnId="{6F1C2686-13D9-4BFF-8F92-98D982555969}">
      <dgm:prSet/>
      <dgm:spPr/>
      <dgm:t>
        <a:bodyPr/>
        <a:lstStyle/>
        <a:p>
          <a:endParaRPr lang="en-US"/>
        </a:p>
      </dgm:t>
    </dgm:pt>
    <dgm:pt modelId="{56F11178-8CA2-41BF-8EF8-B6C6FE3E17C5}" type="sibTrans" cxnId="{6F1C2686-13D9-4BFF-8F92-98D982555969}">
      <dgm:prSet/>
      <dgm:spPr/>
      <dgm:t>
        <a:bodyPr/>
        <a:lstStyle/>
        <a:p>
          <a:pPr rtl="1"/>
          <a:endParaRPr lang="en-US"/>
        </a:p>
      </dgm:t>
    </dgm:pt>
    <dgm:pt modelId="{9B85FD3D-5D4B-4EAA-A08C-2AE8399C432F}">
      <dgm:prSet phldrT="[Text]"/>
      <dgm:spPr>
        <a:solidFill>
          <a:srgbClr val="FFC000"/>
        </a:solidFill>
      </dgm:spPr>
      <dgm:t>
        <a:bodyPr/>
        <a:lstStyle/>
        <a:p>
          <a:pPr rtl="1"/>
          <a:r>
            <a:rPr lang="fa" dirty="0"/>
            <a:t>توسعه </a:t>
          </a:r>
          <a:r>
            <a:rPr lang="fa-IR" dirty="0"/>
            <a:t>لایحه وظایف</a:t>
          </a:r>
          <a:endParaRPr lang="fa" dirty="0"/>
        </a:p>
      </dgm:t>
    </dgm:pt>
    <dgm:pt modelId="{A0EC4EE7-74E9-4D18-9876-488D3266BEF0}" type="parTrans" cxnId="{50227F27-9BF8-4D88-988D-E03EB5408D0E}">
      <dgm:prSet/>
      <dgm:spPr/>
      <dgm:t>
        <a:bodyPr/>
        <a:lstStyle/>
        <a:p>
          <a:endParaRPr lang="en-US"/>
        </a:p>
      </dgm:t>
    </dgm:pt>
    <dgm:pt modelId="{EEB2EDDC-0E4E-4541-86F2-AAFAB1F62FEC}" type="sibTrans" cxnId="{50227F27-9BF8-4D88-988D-E03EB5408D0E}">
      <dgm:prSet/>
      <dgm:spPr/>
      <dgm:t>
        <a:bodyPr/>
        <a:lstStyle/>
        <a:p>
          <a:pPr rtl="1"/>
          <a:endParaRPr lang="en-US"/>
        </a:p>
      </dgm:t>
    </dgm:pt>
    <dgm:pt modelId="{89E0DF82-D758-4339-9DE4-FFC6E21DDCCA}">
      <dgm:prSet phldrT="[Text]"/>
      <dgm:spPr>
        <a:solidFill>
          <a:srgbClr val="00B0F0"/>
        </a:solidFill>
      </dgm:spPr>
      <dgm:t>
        <a:bodyPr/>
        <a:lstStyle/>
        <a:p>
          <a:pPr rtl="1"/>
          <a:r>
            <a:rPr lang="fa" dirty="0"/>
            <a:t>توسعه </a:t>
          </a:r>
          <a:r>
            <a:rPr lang="fa-IR" dirty="0"/>
            <a:t>مشخصات بست</a:t>
          </a:r>
          <a:endParaRPr lang="fa" dirty="0"/>
        </a:p>
      </dgm:t>
    </dgm:pt>
    <dgm:pt modelId="{21011F5D-8FA2-4DBC-BC7A-FF023CA7B7E2}" type="parTrans" cxnId="{5AD312EA-CC42-4FF9-9AE8-5700A029B9FC}">
      <dgm:prSet/>
      <dgm:spPr/>
      <dgm:t>
        <a:bodyPr/>
        <a:lstStyle/>
        <a:p>
          <a:endParaRPr lang="en-US"/>
        </a:p>
      </dgm:t>
    </dgm:pt>
    <dgm:pt modelId="{FF259419-98B4-459C-B277-B8B6D8E569A4}" type="sibTrans" cxnId="{5AD312EA-CC42-4FF9-9AE8-5700A029B9FC}">
      <dgm:prSet/>
      <dgm:spPr/>
      <dgm:t>
        <a:bodyPr/>
        <a:lstStyle/>
        <a:p>
          <a:pPr rtl="1"/>
          <a:endParaRPr lang="en-US"/>
        </a:p>
      </dgm:t>
    </dgm:pt>
    <dgm:pt modelId="{18EA16DA-D38C-47E6-BBBA-1F51A24F6098}">
      <dgm:prSet phldrT="[Text]"/>
      <dgm:spPr>
        <a:solidFill>
          <a:srgbClr val="7030A0"/>
        </a:solidFill>
      </dgm:spPr>
      <dgm:t>
        <a:bodyPr/>
        <a:lstStyle/>
        <a:p>
          <a:pPr rtl="1"/>
          <a:r>
            <a:rPr lang="fa" dirty="0"/>
            <a:t>بررسی و به روز رسانی اطلاعات</a:t>
          </a:r>
        </a:p>
      </dgm:t>
    </dgm:pt>
    <dgm:pt modelId="{029414F6-BA1B-4C66-873C-FBA95447E908}" type="parTrans" cxnId="{69001720-67E2-4880-B9E7-71DF871EC613}">
      <dgm:prSet/>
      <dgm:spPr/>
      <dgm:t>
        <a:bodyPr/>
        <a:lstStyle/>
        <a:p>
          <a:endParaRPr lang="en-US"/>
        </a:p>
      </dgm:t>
    </dgm:pt>
    <dgm:pt modelId="{D41EE6C0-A82E-477A-B072-FA3F4FBFEA86}" type="sibTrans" cxnId="{69001720-67E2-4880-B9E7-71DF871EC613}">
      <dgm:prSet/>
      <dgm:spPr/>
      <dgm:t>
        <a:bodyPr/>
        <a:lstStyle/>
        <a:p>
          <a:pPr rtl="1"/>
          <a:endParaRPr lang="en-US"/>
        </a:p>
      </dgm:t>
    </dgm:pt>
    <dgm:pt modelId="{301E73B0-03B8-4995-9C2F-6EF53F7E9638}" type="pres">
      <dgm:prSet presAssocID="{D0B36BBD-4D47-4F3A-BABC-D4F06E80AC9F}" presName="cycle" presStyleCnt="0">
        <dgm:presLayoutVars>
          <dgm:dir/>
          <dgm:resizeHandles val="exact"/>
        </dgm:presLayoutVars>
      </dgm:prSet>
      <dgm:spPr/>
    </dgm:pt>
    <dgm:pt modelId="{D7A1D897-E701-4F3A-B0DF-E4C7F6DA693E}" type="pres">
      <dgm:prSet presAssocID="{FE0AA5EE-5727-4075-BB5A-3CCACF65336B}" presName="node" presStyleLbl="node1" presStyleIdx="0" presStyleCnt="5">
        <dgm:presLayoutVars>
          <dgm:bulletEnabled val="1"/>
        </dgm:presLayoutVars>
      </dgm:prSet>
      <dgm:spPr/>
    </dgm:pt>
    <dgm:pt modelId="{B185A628-B5ED-46D0-AD02-CA7E7132049C}" type="pres">
      <dgm:prSet presAssocID="{D8EFA7E0-9706-459C-BB45-8D64DABAA793}" presName="sibTrans" presStyleLbl="sibTrans2D1" presStyleIdx="0" presStyleCnt="5"/>
      <dgm:spPr/>
    </dgm:pt>
    <dgm:pt modelId="{E4D8E27B-12D1-41BD-8254-02DC7D7564A1}" type="pres">
      <dgm:prSet presAssocID="{D8EFA7E0-9706-459C-BB45-8D64DABAA793}" presName="connectorText" presStyleLbl="sibTrans2D1" presStyleIdx="0" presStyleCnt="5"/>
      <dgm:spPr/>
    </dgm:pt>
    <dgm:pt modelId="{7B19FAD8-0D51-43E2-8D24-4FD8C922EEE3}" type="pres">
      <dgm:prSet presAssocID="{B410589D-2494-43B7-97E8-BEDEDF4F061E}" presName="node" presStyleLbl="node1" presStyleIdx="1" presStyleCnt="5">
        <dgm:presLayoutVars>
          <dgm:bulletEnabled val="1"/>
        </dgm:presLayoutVars>
      </dgm:prSet>
      <dgm:spPr/>
    </dgm:pt>
    <dgm:pt modelId="{4D79DFEE-153E-4E9D-8854-C927BDFBACC5}" type="pres">
      <dgm:prSet presAssocID="{56F11178-8CA2-41BF-8EF8-B6C6FE3E17C5}" presName="sibTrans" presStyleLbl="sibTrans2D1" presStyleIdx="1" presStyleCnt="5"/>
      <dgm:spPr/>
    </dgm:pt>
    <dgm:pt modelId="{6BD968FF-56F3-4128-99EA-46102A05B85E}" type="pres">
      <dgm:prSet presAssocID="{56F11178-8CA2-41BF-8EF8-B6C6FE3E17C5}" presName="connectorText" presStyleLbl="sibTrans2D1" presStyleIdx="1" presStyleCnt="5"/>
      <dgm:spPr/>
    </dgm:pt>
    <dgm:pt modelId="{59334427-E9BB-4BF1-BD0C-20222D287DF8}" type="pres">
      <dgm:prSet presAssocID="{9B85FD3D-5D4B-4EAA-A08C-2AE8399C432F}" presName="node" presStyleLbl="node1" presStyleIdx="2" presStyleCnt="5">
        <dgm:presLayoutVars>
          <dgm:bulletEnabled val="1"/>
        </dgm:presLayoutVars>
      </dgm:prSet>
      <dgm:spPr/>
    </dgm:pt>
    <dgm:pt modelId="{B1907F25-88CD-4633-869F-BF6C102E2C76}" type="pres">
      <dgm:prSet presAssocID="{EEB2EDDC-0E4E-4541-86F2-AAFAB1F62FEC}" presName="sibTrans" presStyleLbl="sibTrans2D1" presStyleIdx="2" presStyleCnt="5"/>
      <dgm:spPr/>
    </dgm:pt>
    <dgm:pt modelId="{FC25BC8F-FD00-4E19-8609-E81DE07DB51A}" type="pres">
      <dgm:prSet presAssocID="{EEB2EDDC-0E4E-4541-86F2-AAFAB1F62FEC}" presName="connectorText" presStyleLbl="sibTrans2D1" presStyleIdx="2" presStyleCnt="5"/>
      <dgm:spPr/>
    </dgm:pt>
    <dgm:pt modelId="{5F96633A-7A00-4405-A101-34E0D76B652B}" type="pres">
      <dgm:prSet presAssocID="{89E0DF82-D758-4339-9DE4-FFC6E21DDCCA}" presName="node" presStyleLbl="node1" presStyleIdx="3" presStyleCnt="5">
        <dgm:presLayoutVars>
          <dgm:bulletEnabled val="1"/>
        </dgm:presLayoutVars>
      </dgm:prSet>
      <dgm:spPr/>
    </dgm:pt>
    <dgm:pt modelId="{7FDD0F53-831C-44A0-B979-FA0BC2C663EA}" type="pres">
      <dgm:prSet presAssocID="{FF259419-98B4-459C-B277-B8B6D8E569A4}" presName="sibTrans" presStyleLbl="sibTrans2D1" presStyleIdx="3" presStyleCnt="5"/>
      <dgm:spPr/>
    </dgm:pt>
    <dgm:pt modelId="{A8C1159E-2E9A-48D0-B4CA-47E4BC0533A3}" type="pres">
      <dgm:prSet presAssocID="{FF259419-98B4-459C-B277-B8B6D8E569A4}" presName="connectorText" presStyleLbl="sibTrans2D1" presStyleIdx="3" presStyleCnt="5"/>
      <dgm:spPr/>
    </dgm:pt>
    <dgm:pt modelId="{804A8152-7B00-43A4-B619-36C7316577BD}" type="pres">
      <dgm:prSet presAssocID="{18EA16DA-D38C-47E6-BBBA-1F51A24F6098}" presName="node" presStyleLbl="node1" presStyleIdx="4" presStyleCnt="5">
        <dgm:presLayoutVars>
          <dgm:bulletEnabled val="1"/>
        </dgm:presLayoutVars>
      </dgm:prSet>
      <dgm:spPr/>
    </dgm:pt>
    <dgm:pt modelId="{64EA2A34-4CFC-4D60-A0BF-A84058B330D3}" type="pres">
      <dgm:prSet presAssocID="{D41EE6C0-A82E-477A-B072-FA3F4FBFEA86}" presName="sibTrans" presStyleLbl="sibTrans2D1" presStyleIdx="4" presStyleCnt="5"/>
      <dgm:spPr/>
    </dgm:pt>
    <dgm:pt modelId="{DDC08BE7-D7CC-4183-AEAD-18C39A3F1FF9}" type="pres">
      <dgm:prSet presAssocID="{D41EE6C0-A82E-477A-B072-FA3F4FBFEA86}" presName="connectorText" presStyleLbl="sibTrans2D1" presStyleIdx="4" presStyleCnt="5"/>
      <dgm:spPr/>
    </dgm:pt>
  </dgm:ptLst>
  <dgm:cxnLst>
    <dgm:cxn modelId="{C2868E09-7009-46AB-A764-EC35C4A7258D}" type="presOf" srcId="{D41EE6C0-A82E-477A-B072-FA3F4FBFEA86}" destId="{64EA2A34-4CFC-4D60-A0BF-A84058B330D3}" srcOrd="0" destOrd="0" presId="urn:microsoft.com/office/officeart/2005/8/layout/cycle2"/>
    <dgm:cxn modelId="{2B412F0C-03BF-44D9-B78A-968005C41F4B}" type="presOf" srcId="{EEB2EDDC-0E4E-4541-86F2-AAFAB1F62FEC}" destId="{FC25BC8F-FD00-4E19-8609-E81DE07DB51A}" srcOrd="1" destOrd="0" presId="urn:microsoft.com/office/officeart/2005/8/layout/cycle2"/>
    <dgm:cxn modelId="{69001720-67E2-4880-B9E7-71DF871EC613}" srcId="{D0B36BBD-4D47-4F3A-BABC-D4F06E80AC9F}" destId="{18EA16DA-D38C-47E6-BBBA-1F51A24F6098}" srcOrd="4" destOrd="0" parTransId="{029414F6-BA1B-4C66-873C-FBA95447E908}" sibTransId="{D41EE6C0-A82E-477A-B072-FA3F4FBFEA86}"/>
    <dgm:cxn modelId="{533B7C24-E768-4A9C-8EB0-0020964B4B54}" type="presOf" srcId="{D0B36BBD-4D47-4F3A-BABC-D4F06E80AC9F}" destId="{301E73B0-03B8-4995-9C2F-6EF53F7E9638}" srcOrd="0" destOrd="0" presId="urn:microsoft.com/office/officeart/2005/8/layout/cycle2"/>
    <dgm:cxn modelId="{50227F27-9BF8-4D88-988D-E03EB5408D0E}" srcId="{D0B36BBD-4D47-4F3A-BABC-D4F06E80AC9F}" destId="{9B85FD3D-5D4B-4EAA-A08C-2AE8399C432F}" srcOrd="2" destOrd="0" parTransId="{A0EC4EE7-74E9-4D18-9876-488D3266BEF0}" sibTransId="{EEB2EDDC-0E4E-4541-86F2-AAFAB1F62FEC}"/>
    <dgm:cxn modelId="{931CA972-9496-40AA-A593-B3FE41F8F6B0}" type="presOf" srcId="{56F11178-8CA2-41BF-8EF8-B6C6FE3E17C5}" destId="{6BD968FF-56F3-4128-99EA-46102A05B85E}" srcOrd="1" destOrd="0" presId="urn:microsoft.com/office/officeart/2005/8/layout/cycle2"/>
    <dgm:cxn modelId="{BC989077-C1B2-4517-8493-C3D022CBE86C}" type="presOf" srcId="{9B85FD3D-5D4B-4EAA-A08C-2AE8399C432F}" destId="{59334427-E9BB-4BF1-BD0C-20222D287DF8}" srcOrd="0" destOrd="0" presId="urn:microsoft.com/office/officeart/2005/8/layout/cycle2"/>
    <dgm:cxn modelId="{2F6BF57F-23F4-4E98-800F-0F04A75BC4ED}" type="presOf" srcId="{56F11178-8CA2-41BF-8EF8-B6C6FE3E17C5}" destId="{4D79DFEE-153E-4E9D-8854-C927BDFBACC5}" srcOrd="0" destOrd="0" presId="urn:microsoft.com/office/officeart/2005/8/layout/cycle2"/>
    <dgm:cxn modelId="{EF4AE685-A08A-4D63-9F53-12541AFB2B9A}" type="presOf" srcId="{D41EE6C0-A82E-477A-B072-FA3F4FBFEA86}" destId="{DDC08BE7-D7CC-4183-AEAD-18C39A3F1FF9}" srcOrd="1" destOrd="0" presId="urn:microsoft.com/office/officeart/2005/8/layout/cycle2"/>
    <dgm:cxn modelId="{6F1C2686-13D9-4BFF-8F92-98D982555969}" srcId="{D0B36BBD-4D47-4F3A-BABC-D4F06E80AC9F}" destId="{B410589D-2494-43B7-97E8-BEDEDF4F061E}" srcOrd="1" destOrd="0" parTransId="{7F0614E6-0B37-40B0-B42D-FDA18F11DA33}" sibTransId="{56F11178-8CA2-41BF-8EF8-B6C6FE3E17C5}"/>
    <dgm:cxn modelId="{7A3FCB88-EF27-4CEE-B502-F6C99AA61531}" type="presOf" srcId="{FF259419-98B4-459C-B277-B8B6D8E569A4}" destId="{7FDD0F53-831C-44A0-B979-FA0BC2C663EA}" srcOrd="0" destOrd="0" presId="urn:microsoft.com/office/officeart/2005/8/layout/cycle2"/>
    <dgm:cxn modelId="{8E526689-2C61-4F93-B98C-99B3FC62FC1F}" type="presOf" srcId="{FE0AA5EE-5727-4075-BB5A-3CCACF65336B}" destId="{D7A1D897-E701-4F3A-B0DF-E4C7F6DA693E}" srcOrd="0" destOrd="0" presId="urn:microsoft.com/office/officeart/2005/8/layout/cycle2"/>
    <dgm:cxn modelId="{64C9DBAC-6FEC-4374-8DA5-770AEF56916C}" type="presOf" srcId="{B410589D-2494-43B7-97E8-BEDEDF4F061E}" destId="{7B19FAD8-0D51-43E2-8D24-4FD8C922EEE3}" srcOrd="0" destOrd="0" presId="urn:microsoft.com/office/officeart/2005/8/layout/cycle2"/>
    <dgm:cxn modelId="{6DF960B7-06DE-4768-BBC0-9C353EC97364}" srcId="{D0B36BBD-4D47-4F3A-BABC-D4F06E80AC9F}" destId="{FE0AA5EE-5727-4075-BB5A-3CCACF65336B}" srcOrd="0" destOrd="0" parTransId="{6522C620-A108-4D0E-A4D2-349187633033}" sibTransId="{D8EFA7E0-9706-459C-BB45-8D64DABAA793}"/>
    <dgm:cxn modelId="{8A1414BE-B425-435D-AE45-EE3FF01236F4}" type="presOf" srcId="{18EA16DA-D38C-47E6-BBBA-1F51A24F6098}" destId="{804A8152-7B00-43A4-B619-36C7316577BD}" srcOrd="0" destOrd="0" presId="urn:microsoft.com/office/officeart/2005/8/layout/cycle2"/>
    <dgm:cxn modelId="{5178CDD1-9290-4846-A3DB-BBF666C0336F}" type="presOf" srcId="{D8EFA7E0-9706-459C-BB45-8D64DABAA793}" destId="{E4D8E27B-12D1-41BD-8254-02DC7D7564A1}" srcOrd="1" destOrd="0" presId="urn:microsoft.com/office/officeart/2005/8/layout/cycle2"/>
    <dgm:cxn modelId="{A3AED1DD-294F-4CA7-9494-38EE443B4656}" type="presOf" srcId="{89E0DF82-D758-4339-9DE4-FFC6E21DDCCA}" destId="{5F96633A-7A00-4405-A101-34E0D76B652B}" srcOrd="0" destOrd="0" presId="urn:microsoft.com/office/officeart/2005/8/layout/cycle2"/>
    <dgm:cxn modelId="{D3BF08E9-55F1-4EF7-B05C-93B8D568313B}" type="presOf" srcId="{FF259419-98B4-459C-B277-B8B6D8E569A4}" destId="{A8C1159E-2E9A-48D0-B4CA-47E4BC0533A3}" srcOrd="1" destOrd="0" presId="urn:microsoft.com/office/officeart/2005/8/layout/cycle2"/>
    <dgm:cxn modelId="{5AD312EA-CC42-4FF9-9AE8-5700A029B9FC}" srcId="{D0B36BBD-4D47-4F3A-BABC-D4F06E80AC9F}" destId="{89E0DF82-D758-4339-9DE4-FFC6E21DDCCA}" srcOrd="3" destOrd="0" parTransId="{21011F5D-8FA2-4DBC-BC7A-FF023CA7B7E2}" sibTransId="{FF259419-98B4-459C-B277-B8B6D8E569A4}"/>
    <dgm:cxn modelId="{9E3749FB-2B44-4A6C-9915-0F59345BFD42}" type="presOf" srcId="{EEB2EDDC-0E4E-4541-86F2-AAFAB1F62FEC}" destId="{B1907F25-88CD-4633-869F-BF6C102E2C76}" srcOrd="0" destOrd="0" presId="urn:microsoft.com/office/officeart/2005/8/layout/cycle2"/>
    <dgm:cxn modelId="{D2093AFF-FACE-494B-AFA7-8F87ED94AD1E}" type="presOf" srcId="{D8EFA7E0-9706-459C-BB45-8D64DABAA793}" destId="{B185A628-B5ED-46D0-AD02-CA7E7132049C}" srcOrd="0" destOrd="0" presId="urn:microsoft.com/office/officeart/2005/8/layout/cycle2"/>
    <dgm:cxn modelId="{4C4B9221-67EA-4CC3-8246-DB2055C828E0}" type="presParOf" srcId="{301E73B0-03B8-4995-9C2F-6EF53F7E9638}" destId="{D7A1D897-E701-4F3A-B0DF-E4C7F6DA693E}" srcOrd="0" destOrd="0" presId="urn:microsoft.com/office/officeart/2005/8/layout/cycle2"/>
    <dgm:cxn modelId="{0CFE11D6-15B6-42F9-8734-119067E18AAB}" type="presParOf" srcId="{301E73B0-03B8-4995-9C2F-6EF53F7E9638}" destId="{B185A628-B5ED-46D0-AD02-CA7E7132049C}" srcOrd="1" destOrd="0" presId="urn:microsoft.com/office/officeart/2005/8/layout/cycle2"/>
    <dgm:cxn modelId="{DFA6117C-2E3F-402E-A398-FAE31FE094D2}" type="presParOf" srcId="{B185A628-B5ED-46D0-AD02-CA7E7132049C}" destId="{E4D8E27B-12D1-41BD-8254-02DC7D7564A1}" srcOrd="0" destOrd="0" presId="urn:microsoft.com/office/officeart/2005/8/layout/cycle2"/>
    <dgm:cxn modelId="{C33034F2-447F-42B8-A23A-5F2450AC5D20}" type="presParOf" srcId="{301E73B0-03B8-4995-9C2F-6EF53F7E9638}" destId="{7B19FAD8-0D51-43E2-8D24-4FD8C922EEE3}" srcOrd="2" destOrd="0" presId="urn:microsoft.com/office/officeart/2005/8/layout/cycle2"/>
    <dgm:cxn modelId="{D2C9530C-930B-4F46-A026-1C2A32FEBC86}" type="presParOf" srcId="{301E73B0-03B8-4995-9C2F-6EF53F7E9638}" destId="{4D79DFEE-153E-4E9D-8854-C927BDFBACC5}" srcOrd="3" destOrd="0" presId="urn:microsoft.com/office/officeart/2005/8/layout/cycle2"/>
    <dgm:cxn modelId="{EBFB1418-7BD9-4F7E-BF02-8A2F62ADAA8A}" type="presParOf" srcId="{4D79DFEE-153E-4E9D-8854-C927BDFBACC5}" destId="{6BD968FF-56F3-4128-99EA-46102A05B85E}" srcOrd="0" destOrd="0" presId="urn:microsoft.com/office/officeart/2005/8/layout/cycle2"/>
    <dgm:cxn modelId="{C8D979EB-47C9-4833-BF6C-674D74E94A20}" type="presParOf" srcId="{301E73B0-03B8-4995-9C2F-6EF53F7E9638}" destId="{59334427-E9BB-4BF1-BD0C-20222D287DF8}" srcOrd="4" destOrd="0" presId="urn:microsoft.com/office/officeart/2005/8/layout/cycle2"/>
    <dgm:cxn modelId="{DB60467A-B4C9-4831-A4FF-7D8E800A384B}" type="presParOf" srcId="{301E73B0-03B8-4995-9C2F-6EF53F7E9638}" destId="{B1907F25-88CD-4633-869F-BF6C102E2C76}" srcOrd="5" destOrd="0" presId="urn:microsoft.com/office/officeart/2005/8/layout/cycle2"/>
    <dgm:cxn modelId="{7CC3459C-C807-4DE7-AC62-5A530F446B63}" type="presParOf" srcId="{B1907F25-88CD-4633-869F-BF6C102E2C76}" destId="{FC25BC8F-FD00-4E19-8609-E81DE07DB51A}" srcOrd="0" destOrd="0" presId="urn:microsoft.com/office/officeart/2005/8/layout/cycle2"/>
    <dgm:cxn modelId="{EB23DD39-BDAB-4021-BE14-CCF2B989C485}" type="presParOf" srcId="{301E73B0-03B8-4995-9C2F-6EF53F7E9638}" destId="{5F96633A-7A00-4405-A101-34E0D76B652B}" srcOrd="6" destOrd="0" presId="urn:microsoft.com/office/officeart/2005/8/layout/cycle2"/>
    <dgm:cxn modelId="{A346FC81-40B8-4F83-89E6-E3CB03CD0297}" type="presParOf" srcId="{301E73B0-03B8-4995-9C2F-6EF53F7E9638}" destId="{7FDD0F53-831C-44A0-B979-FA0BC2C663EA}" srcOrd="7" destOrd="0" presId="urn:microsoft.com/office/officeart/2005/8/layout/cycle2"/>
    <dgm:cxn modelId="{56F024B3-26D4-487D-BB03-9B4569A63A72}" type="presParOf" srcId="{7FDD0F53-831C-44A0-B979-FA0BC2C663EA}" destId="{A8C1159E-2E9A-48D0-B4CA-47E4BC0533A3}" srcOrd="0" destOrd="0" presId="urn:microsoft.com/office/officeart/2005/8/layout/cycle2"/>
    <dgm:cxn modelId="{E4058707-FDA9-4710-BB08-07C1B5F4E85E}" type="presParOf" srcId="{301E73B0-03B8-4995-9C2F-6EF53F7E9638}" destId="{804A8152-7B00-43A4-B619-36C7316577BD}" srcOrd="8" destOrd="0" presId="urn:microsoft.com/office/officeart/2005/8/layout/cycle2"/>
    <dgm:cxn modelId="{EAAAA498-5EAD-48EA-8612-B8671BBE333D}" type="presParOf" srcId="{301E73B0-03B8-4995-9C2F-6EF53F7E9638}" destId="{64EA2A34-4CFC-4D60-A0BF-A84058B330D3}" srcOrd="9" destOrd="0" presId="urn:microsoft.com/office/officeart/2005/8/layout/cycle2"/>
    <dgm:cxn modelId="{B8BFEB06-0C3D-4493-A2A2-337AEC542A73}" type="presParOf" srcId="{64EA2A34-4CFC-4D60-A0BF-A84058B330D3}" destId="{DDC08BE7-D7CC-4183-AEAD-18C39A3F1FF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A1D897-E701-4F3A-B0DF-E4C7F6DA693E}">
      <dsp:nvSpPr>
        <dsp:cNvPr id="0" name=""/>
        <dsp:cNvSpPr/>
      </dsp:nvSpPr>
      <dsp:spPr>
        <a:xfrm>
          <a:off x="3069273" y="991"/>
          <a:ext cx="1557653" cy="1557653"/>
        </a:xfrm>
        <a:prstGeom prst="ellipse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" sz="1900" kern="1200" dirty="0"/>
            <a:t>جمع آوری و مستندسازی اطلاعات شغلی</a:t>
          </a:r>
        </a:p>
      </dsp:txBody>
      <dsp:txXfrm>
        <a:off x="3297386" y="229104"/>
        <a:ext cx="1101427" cy="1101427"/>
      </dsp:txXfrm>
    </dsp:sp>
    <dsp:sp modelId="{B185A628-B5ED-46D0-AD02-CA7E7132049C}">
      <dsp:nvSpPr>
        <dsp:cNvPr id="0" name=""/>
        <dsp:cNvSpPr/>
      </dsp:nvSpPr>
      <dsp:spPr>
        <a:xfrm rot="2160000">
          <a:off x="4577476" y="1196973"/>
          <a:ext cx="413153" cy="5257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589312" y="1265688"/>
        <a:ext cx="289207" cy="315424"/>
      </dsp:txXfrm>
    </dsp:sp>
    <dsp:sp modelId="{7B19FAD8-0D51-43E2-8D24-4FD8C922EEE3}">
      <dsp:nvSpPr>
        <dsp:cNvPr id="0" name=""/>
        <dsp:cNvSpPr/>
      </dsp:nvSpPr>
      <dsp:spPr>
        <a:xfrm>
          <a:off x="4960098" y="1374756"/>
          <a:ext cx="1557653" cy="1557653"/>
        </a:xfrm>
        <a:prstGeom prst="ellipse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" sz="1900" kern="1200" dirty="0"/>
            <a:t>موقعیت های نمایندگی را انتخاب کنید</a:t>
          </a:r>
        </a:p>
      </dsp:txBody>
      <dsp:txXfrm>
        <a:off x="5188211" y="1602869"/>
        <a:ext cx="1101427" cy="1101427"/>
      </dsp:txXfrm>
    </dsp:sp>
    <dsp:sp modelId="{4D79DFEE-153E-4E9D-8854-C927BDFBACC5}">
      <dsp:nvSpPr>
        <dsp:cNvPr id="0" name=""/>
        <dsp:cNvSpPr/>
      </dsp:nvSpPr>
      <dsp:spPr>
        <a:xfrm rot="6480000">
          <a:off x="5174846" y="2991007"/>
          <a:ext cx="413153" cy="5257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5255970" y="3037209"/>
        <a:ext cx="289207" cy="315424"/>
      </dsp:txXfrm>
    </dsp:sp>
    <dsp:sp modelId="{59334427-E9BB-4BF1-BD0C-20222D287DF8}">
      <dsp:nvSpPr>
        <dsp:cNvPr id="0" name=""/>
        <dsp:cNvSpPr/>
      </dsp:nvSpPr>
      <dsp:spPr>
        <a:xfrm>
          <a:off x="4237867" y="3597554"/>
          <a:ext cx="1557653" cy="1557653"/>
        </a:xfrm>
        <a:prstGeom prst="ellips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" sz="1900" kern="1200" dirty="0"/>
            <a:t>توسعه </a:t>
          </a:r>
          <a:r>
            <a:rPr lang="fa-IR" sz="1900" kern="1200" dirty="0"/>
            <a:t>لایحه وظایف</a:t>
          </a:r>
          <a:endParaRPr lang="fa" sz="1900" kern="1200" dirty="0"/>
        </a:p>
      </dsp:txBody>
      <dsp:txXfrm>
        <a:off x="4465980" y="3825667"/>
        <a:ext cx="1101427" cy="1101427"/>
      </dsp:txXfrm>
    </dsp:sp>
    <dsp:sp modelId="{B1907F25-88CD-4633-869F-BF6C102E2C76}">
      <dsp:nvSpPr>
        <dsp:cNvPr id="0" name=""/>
        <dsp:cNvSpPr/>
      </dsp:nvSpPr>
      <dsp:spPr>
        <a:xfrm rot="10800000">
          <a:off x="3653216" y="4113527"/>
          <a:ext cx="413153" cy="5257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3777162" y="4218669"/>
        <a:ext cx="289207" cy="315424"/>
      </dsp:txXfrm>
    </dsp:sp>
    <dsp:sp modelId="{5F96633A-7A00-4405-A101-34E0D76B652B}">
      <dsp:nvSpPr>
        <dsp:cNvPr id="0" name=""/>
        <dsp:cNvSpPr/>
      </dsp:nvSpPr>
      <dsp:spPr>
        <a:xfrm>
          <a:off x="1900678" y="3597554"/>
          <a:ext cx="1557653" cy="1557653"/>
        </a:xfrm>
        <a:prstGeom prst="ellips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" sz="1900" kern="1200" dirty="0"/>
            <a:t>توسعه </a:t>
          </a:r>
          <a:r>
            <a:rPr lang="fa-IR" sz="1900" kern="1200" dirty="0"/>
            <a:t>مشخصات بست</a:t>
          </a:r>
          <a:endParaRPr lang="fa" sz="1900" kern="1200" dirty="0"/>
        </a:p>
      </dsp:txBody>
      <dsp:txXfrm>
        <a:off x="2128791" y="3825667"/>
        <a:ext cx="1101427" cy="1101427"/>
      </dsp:txXfrm>
    </dsp:sp>
    <dsp:sp modelId="{7FDD0F53-831C-44A0-B979-FA0BC2C663EA}">
      <dsp:nvSpPr>
        <dsp:cNvPr id="0" name=""/>
        <dsp:cNvSpPr/>
      </dsp:nvSpPr>
      <dsp:spPr>
        <a:xfrm rot="15120000">
          <a:off x="2115426" y="3013249"/>
          <a:ext cx="413153" cy="5257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2196550" y="3177331"/>
        <a:ext cx="289207" cy="315424"/>
      </dsp:txXfrm>
    </dsp:sp>
    <dsp:sp modelId="{804A8152-7B00-43A4-B619-36C7316577BD}">
      <dsp:nvSpPr>
        <dsp:cNvPr id="0" name=""/>
        <dsp:cNvSpPr/>
      </dsp:nvSpPr>
      <dsp:spPr>
        <a:xfrm>
          <a:off x="1178447" y="1374756"/>
          <a:ext cx="1557653" cy="1557653"/>
        </a:xfrm>
        <a:prstGeom prst="ellipse">
          <a:avLst/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" sz="1900" kern="1200" dirty="0"/>
            <a:t>بررسی و به روز رسانی اطلاعات</a:t>
          </a:r>
        </a:p>
      </dsp:txBody>
      <dsp:txXfrm>
        <a:off x="1406560" y="1602869"/>
        <a:ext cx="1101427" cy="1101427"/>
      </dsp:txXfrm>
    </dsp:sp>
    <dsp:sp modelId="{64EA2A34-4CFC-4D60-A0BF-A84058B330D3}">
      <dsp:nvSpPr>
        <dsp:cNvPr id="0" name=""/>
        <dsp:cNvSpPr/>
      </dsp:nvSpPr>
      <dsp:spPr>
        <a:xfrm rot="19440000">
          <a:off x="2686650" y="1210719"/>
          <a:ext cx="413153" cy="5257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698486" y="1352288"/>
        <a:ext cx="289207" cy="315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D5F61-F47C-42E4-ABD4-76D6C05E34D2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78E03-ADE4-45A2-9CFB-19F6913F4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44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191000"/>
            <a:ext cx="6705600" cy="2544837"/>
          </a:xfrm>
        </p:spPr>
        <p:txBody>
          <a:bodyPr/>
          <a:lstStyle/>
          <a:p>
            <a:endParaRPr lang="en-US" dirty="0"/>
          </a:p>
          <a:p>
            <a:r>
              <a:rPr lang="ps" dirty="0"/>
              <a:t>                          </a:t>
            </a:r>
          </a:p>
          <a:p>
            <a:r>
              <a:rPr lang="ps" dirty="0"/>
              <a:t>                      </a:t>
            </a:r>
          </a:p>
        </p:txBody>
      </p:sp>
      <p:pic>
        <p:nvPicPr>
          <p:cNvPr id="5" name="Picture 4" descr="A black and white text&#10;&#10;Description automatically generated">
            <a:extLst>
              <a:ext uri="{FF2B5EF4-FFF2-40B4-BE49-F238E27FC236}">
                <a16:creationId xmlns:a16="http://schemas.microsoft.com/office/drawing/2014/main" id="{AF49E9BC-0679-50DC-10FD-9BE466C943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200"/>
            <a:ext cx="9144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08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BAEF8C-6F71-FF8D-22D6-3767E34E28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777397"/>
            <a:ext cx="9067800" cy="5091113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fa" altLang="en-US" sz="2600" b="1" dirty="0"/>
              <a:t>مرحله 1:</a:t>
            </a:r>
            <a:r>
              <a:rPr lang="fa" altLang="en-US" sz="2800" dirty="0"/>
              <a:t> </a:t>
            </a:r>
            <a:r>
              <a:rPr lang="fa" sz="2600" b="1" dirty="0"/>
              <a:t>اطلاعات </a:t>
            </a:r>
            <a:r>
              <a:rPr lang="fa-IR" sz="2600" b="1" dirty="0"/>
              <a:t>بست </a:t>
            </a:r>
            <a:r>
              <a:rPr lang="fa" sz="2600" b="1" dirty="0"/>
              <a:t>را جمع آوری و مستند کنید</a:t>
            </a:r>
          </a:p>
          <a:p>
            <a:pPr marL="630238" indent="-319088" algn="r" rtl="1">
              <a:buFont typeface="Wingdings" panose="05000000000000000000" pitchFamily="2" charset="2"/>
              <a:buChar char="ü"/>
            </a:pPr>
            <a:r>
              <a:rPr lang="prs-AF" sz="2500" dirty="0"/>
              <a:t>اطلاعات</a:t>
            </a:r>
            <a:r>
              <a:rPr lang="fa" sz="2500" dirty="0"/>
              <a:t> مرتبط در مورد </a:t>
            </a:r>
            <a:r>
              <a:rPr lang="fa-IR" sz="2500" dirty="0"/>
              <a:t>بست</a:t>
            </a:r>
            <a:r>
              <a:rPr lang="fa" sz="2500" dirty="0"/>
              <a:t>، از جمله وظایف، مسئولیت‌ها، مهارت‌ها و </a:t>
            </a:r>
            <a:r>
              <a:rPr lang="fa-IR" sz="2500" dirty="0"/>
              <a:t>مشخصات</a:t>
            </a:r>
            <a:r>
              <a:rPr lang="fa" sz="2500" dirty="0"/>
              <a:t> را جمع‌آوری کنید.</a:t>
            </a:r>
          </a:p>
          <a:p>
            <a:pPr marL="630238" indent="-319088" algn="r" rtl="1">
              <a:buFont typeface="Wingdings" panose="05000000000000000000" pitchFamily="2" charset="2"/>
              <a:buChar char="ü"/>
            </a:pPr>
            <a:r>
              <a:rPr lang="prs-AF" sz="2500" dirty="0"/>
              <a:t>اطلاعات</a:t>
            </a:r>
            <a:r>
              <a:rPr lang="fa" sz="2500" dirty="0"/>
              <a:t> ذکر شده را به صورت سازماندهی شده مستند کنید.</a:t>
            </a:r>
          </a:p>
          <a:p>
            <a:pPr marL="630238" indent="-319088" algn="r" rtl="1">
              <a:buFont typeface="Wingdings" panose="05000000000000000000" pitchFamily="2" charset="2"/>
              <a:buChar char="ü"/>
            </a:pPr>
            <a:r>
              <a:rPr lang="fa" sz="2500" dirty="0"/>
              <a:t>رایج ترین اشکال جمع آوری </a:t>
            </a:r>
            <a:r>
              <a:rPr lang="prs-AF" sz="2500" dirty="0"/>
              <a:t>اطلاعات</a:t>
            </a:r>
            <a:r>
              <a:rPr lang="fa" sz="2500" dirty="0"/>
              <a:t>:</a:t>
            </a:r>
          </a:p>
          <a:p>
            <a:pPr marL="1146175" indent="-231775" algn="r" rtl="1">
              <a:buFont typeface="Arial" panose="020B0604020202020204" pitchFamily="34" charset="0"/>
              <a:buChar char="•"/>
            </a:pPr>
            <a:r>
              <a:rPr lang="fa" sz="2500" dirty="0"/>
              <a:t>مصاحبه ها</a:t>
            </a:r>
          </a:p>
          <a:p>
            <a:pPr marL="1146175" indent="-231775" algn="r" rtl="1">
              <a:buFont typeface="Arial" panose="020B0604020202020204" pitchFamily="34" charset="0"/>
              <a:buChar char="•"/>
            </a:pPr>
            <a:r>
              <a:rPr lang="fa" sz="2500" dirty="0"/>
              <a:t>پرسشنامه ها و چک لیست ها</a:t>
            </a:r>
          </a:p>
          <a:p>
            <a:pPr marL="311150" indent="0" algn="r" rtl="1" eaLnBrk="1" hangingPunct="1">
              <a:buNone/>
            </a:pPr>
            <a:endParaRPr lang="en-US" altLang="en-US" sz="1100" dirty="0"/>
          </a:p>
          <a:p>
            <a:pPr algn="r" rtl="1" eaLnBrk="1" hangingPunct="1">
              <a:buFont typeface="Wingdings" panose="05000000000000000000" pitchFamily="2" charset="2"/>
              <a:buChar char="q"/>
            </a:pPr>
            <a:r>
              <a:rPr lang="fa" altLang="en-US" sz="2600" b="1" dirty="0"/>
              <a:t>مرحله 2: موقعیت های نمایندگی را انتخاب کنید</a:t>
            </a:r>
          </a:p>
          <a:p>
            <a:pPr marL="568325" indent="-284163" algn="r" rtl="1">
              <a:buFont typeface="Wingdings" panose="05000000000000000000" pitchFamily="2" charset="2"/>
              <a:buChar char="ü"/>
            </a:pPr>
            <a:r>
              <a:rPr lang="fa" altLang="en-US" sz="2500" dirty="0"/>
              <a:t>نمونه ای از موقعیت های مشابه را انتخاب کنید</a:t>
            </a:r>
          </a:p>
          <a:p>
            <a:pPr marL="568325" indent="-284163" algn="r" rtl="1">
              <a:buFont typeface="Wingdings" panose="05000000000000000000" pitchFamily="2" charset="2"/>
              <a:buChar char="ü"/>
            </a:pPr>
            <a:r>
              <a:rPr lang="fa" altLang="en-US" sz="2500" dirty="0"/>
              <a:t>جمع آوری </a:t>
            </a:r>
            <a:r>
              <a:rPr lang="prs-AF" altLang="en-US" sz="2500" dirty="0"/>
              <a:t>اطلاعات</a:t>
            </a:r>
            <a:r>
              <a:rPr lang="fa" altLang="en-US" sz="2500" dirty="0"/>
              <a:t> با توجه به وظایف، مهارت ها، مسئولیت ها و غیره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1DF51-0E25-6771-E13D-6A535E6EE65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400"/>
            <a:ext cx="8229600" cy="1462087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fa" altLang="en-US" sz="4000" dirty="0"/>
              <a:t>مراحل </a:t>
            </a:r>
            <a:r>
              <a:rPr lang="ps-AF" altLang="en-US" sz="4000" dirty="0"/>
              <a:t>تحلیل و تجزیه وظایف</a:t>
            </a:r>
            <a:endParaRPr lang="fa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13794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BAEF8C-6F71-FF8D-22D6-3767E34E28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777397"/>
            <a:ext cx="9067800" cy="5091113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fa" altLang="en-US" sz="2600" b="1" dirty="0"/>
              <a:t>مرحله 3:</a:t>
            </a:r>
            <a:r>
              <a:rPr lang="fa" altLang="en-US" sz="2800" dirty="0"/>
              <a:t> </a:t>
            </a:r>
            <a:r>
              <a:rPr lang="fa-IR" altLang="en-US" sz="2600" b="1" dirty="0"/>
              <a:t>لایحه وظایف</a:t>
            </a:r>
            <a:r>
              <a:rPr lang="fa" altLang="en-US" sz="2600" b="1" dirty="0"/>
              <a:t> را برای </a:t>
            </a:r>
            <a:r>
              <a:rPr lang="fa-IR" altLang="en-US" sz="2600" b="1" dirty="0"/>
              <a:t>بست</a:t>
            </a:r>
            <a:r>
              <a:rPr lang="fa" altLang="en-US" sz="2600" b="1" dirty="0"/>
              <a:t> ایجاد کنید</a:t>
            </a:r>
            <a:endParaRPr lang="en-US" sz="2600" b="1" dirty="0"/>
          </a:p>
          <a:p>
            <a:pPr marL="630238" indent="-319088" algn="r" rtl="1">
              <a:buFont typeface="Wingdings" panose="05000000000000000000" pitchFamily="2" charset="2"/>
              <a:buChar char="ü"/>
            </a:pPr>
            <a:r>
              <a:rPr lang="fa" sz="2300" dirty="0"/>
              <a:t>یک </a:t>
            </a:r>
            <a:r>
              <a:rPr lang="fa-IR" sz="2300" dirty="0"/>
              <a:t>لایحه وظایف</a:t>
            </a:r>
            <a:r>
              <a:rPr lang="fa" sz="2300" dirty="0"/>
              <a:t>ی واضح و جامع که شامل مهارت‌ها، دانش، توانایی‌ها و فعالیت‌های لازم برای شغل باشد، تهیه کنید.</a:t>
            </a:r>
          </a:p>
          <a:p>
            <a:pPr marL="311150" indent="0" algn="r" rtl="1">
              <a:buNone/>
            </a:pPr>
            <a:endParaRPr lang="en-US" altLang="en-US" sz="100" u="sng" dirty="0"/>
          </a:p>
          <a:p>
            <a:pPr marL="3175" indent="0" algn="r" rtl="1">
              <a:buNone/>
            </a:pPr>
            <a:endParaRPr lang="en-US" altLang="en-US" sz="100" dirty="0"/>
          </a:p>
          <a:p>
            <a:pPr marL="346075" indent="-342900" algn="r" rtl="1">
              <a:buFont typeface="Wingdings" panose="05000000000000000000" pitchFamily="2" charset="2"/>
              <a:buChar char="q"/>
            </a:pPr>
            <a:r>
              <a:rPr lang="fa" altLang="en-US" sz="2600" b="1" dirty="0"/>
              <a:t>مرحله 4: </a:t>
            </a:r>
            <a:r>
              <a:rPr lang="ps-AF" altLang="en-US" sz="2600" b="1" dirty="0"/>
              <a:t>توسعه مشخصات بست</a:t>
            </a:r>
            <a:endParaRPr lang="fa" altLang="en-US" sz="2600" b="1" dirty="0"/>
          </a:p>
          <a:p>
            <a:pPr marL="682625" indent="-336550" algn="r" rtl="1">
              <a:buFont typeface="Wingdings" panose="05000000000000000000" pitchFamily="2" charset="2"/>
              <a:buChar char="ü"/>
            </a:pPr>
            <a:r>
              <a:rPr lang="fa" altLang="en-US" sz="2300" dirty="0"/>
              <a:t>ویژگی ها، مهارت ها، دانش، تجربه و سایر ویژگی های مورد نیاز برای انجام کار را به وضوح تعریف کنید.</a:t>
            </a:r>
          </a:p>
          <a:p>
            <a:pPr marL="346075" indent="0" algn="r" rtl="1">
              <a:buNone/>
            </a:pPr>
            <a:endParaRPr lang="en-US" altLang="en-US" sz="2300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fa" altLang="en-US" sz="2600" b="1" dirty="0"/>
              <a:t>مرحله 5:</a:t>
            </a:r>
            <a:r>
              <a:rPr lang="fa" altLang="en-US" sz="2800" dirty="0"/>
              <a:t> </a:t>
            </a:r>
            <a:r>
              <a:rPr lang="fa" altLang="en-US" sz="2600" b="1" dirty="0"/>
              <a:t>بررسی و </a:t>
            </a:r>
            <a:r>
              <a:rPr lang="prs-AF" altLang="en-US" sz="2600" b="1" dirty="0"/>
              <a:t>آپدید/</a:t>
            </a:r>
            <a:r>
              <a:rPr lang="fa" altLang="en-US" sz="2600" b="1" dirty="0"/>
              <a:t>به روز رسانی اطلاعات</a:t>
            </a:r>
            <a:endParaRPr lang="en-US" sz="2600" b="1" dirty="0"/>
          </a:p>
          <a:p>
            <a:pPr marL="630238" indent="-319088" algn="r" rtl="1">
              <a:buFont typeface="Wingdings" panose="05000000000000000000" pitchFamily="2" charset="2"/>
              <a:buChar char="ü"/>
            </a:pPr>
            <a:r>
              <a:rPr lang="fa" sz="2300" dirty="0"/>
              <a:t>بررسی کامل کار باید برای به روز رسانی تغییرات یا الزامات اضافی انجام شود.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1DF51-0E25-6771-E13D-6A535E6EE65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400"/>
            <a:ext cx="8229600" cy="1462087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fa" altLang="en-US" sz="4000" dirty="0"/>
              <a:t>مراحل </a:t>
            </a:r>
            <a:r>
              <a:rPr lang="ps-AF" altLang="en-US" sz="4000" dirty="0"/>
              <a:t>تحلیل و تجزیه وظایف</a:t>
            </a:r>
            <a:endParaRPr lang="fa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3218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5CE0CC16-4558-B39B-1159-F65A8E898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" altLang="en-US" sz="4000" dirty="0"/>
              <a:t>هدف از </a:t>
            </a:r>
            <a:r>
              <a:rPr lang="ps-AF" altLang="en-US" sz="4000" dirty="0"/>
              <a:t>تحلیل و تجزیه وظایف</a:t>
            </a:r>
            <a:r>
              <a:rPr lang="fa" altLang="en-US" sz="4000" dirty="0"/>
              <a:t>: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410BEBE8-BCE0-4028-8DE8-730AC41310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915400" cy="4495800"/>
          </a:xfrm>
        </p:spPr>
        <p:txBody>
          <a:bodyPr>
            <a:normAutofit/>
          </a:bodyPr>
          <a:lstStyle/>
          <a:p>
            <a:pPr algn="r" rtl="1"/>
            <a:r>
              <a:rPr lang="fa" altLang="en-US" dirty="0"/>
              <a:t> </a:t>
            </a:r>
            <a:r>
              <a:rPr lang="fa" altLang="en-US" b="1" u="sng" dirty="0"/>
              <a:t>برنامه ریزی منابع </a:t>
            </a:r>
            <a:r>
              <a:rPr lang="ps-AF" altLang="en-US" b="1" u="sng" dirty="0"/>
              <a:t>بشری</a:t>
            </a:r>
            <a:r>
              <a:rPr lang="fa" altLang="en-US" b="1" u="sng" dirty="0"/>
              <a:t> (HRP):</a:t>
            </a:r>
            <a:r>
              <a:rPr lang="fa" altLang="en-US" b="1" dirty="0"/>
              <a:t> </a:t>
            </a:r>
            <a:r>
              <a:rPr lang="fa" altLang="en-US" dirty="0"/>
              <a:t> </a:t>
            </a:r>
            <a:r>
              <a:rPr lang="ps-AF" sz="2800" dirty="0"/>
              <a:t>تحلیل و تجزیه وظایف</a:t>
            </a:r>
            <a:r>
              <a:rPr lang="fa" sz="2800" dirty="0"/>
              <a:t> </a:t>
            </a:r>
            <a:r>
              <a:rPr lang="prs-AF" sz="2800" dirty="0"/>
              <a:t>اطلاعات</a:t>
            </a:r>
            <a:r>
              <a:rPr lang="fa" sz="2800" dirty="0"/>
              <a:t> لازم را برای شناسایی و برنامه ریزی برای نیازهای </a:t>
            </a:r>
            <a:r>
              <a:rPr lang="ps-AF" sz="2800" dirty="0"/>
              <a:t>کارمندان</a:t>
            </a:r>
            <a:r>
              <a:rPr lang="fa" sz="2800" dirty="0"/>
              <a:t> مشاغل خاص فراهم می کند.</a:t>
            </a:r>
            <a:r>
              <a:rPr lang="fa" altLang="en-US" sz="2800" dirty="0"/>
              <a:t> </a:t>
            </a:r>
          </a:p>
          <a:p>
            <a:pPr marL="0" indent="0" algn="r" rtl="1">
              <a:buNone/>
            </a:pPr>
            <a:endParaRPr lang="en-US" altLang="en-US" sz="2800" dirty="0"/>
          </a:p>
          <a:p>
            <a:pPr algn="r" rtl="1"/>
            <a:r>
              <a:rPr lang="fa" altLang="en-US" b="1" u="sng" dirty="0"/>
              <a:t>استخدام و </a:t>
            </a:r>
            <a:r>
              <a:rPr lang="prs-AF" altLang="en-US" b="1" u="sng" dirty="0"/>
              <a:t>انتخاب</a:t>
            </a:r>
            <a:r>
              <a:rPr lang="fa" altLang="en-US" b="1" u="sng" dirty="0"/>
              <a:t>:</a:t>
            </a:r>
            <a:r>
              <a:rPr lang="fa" altLang="en-US" dirty="0"/>
              <a:t> </a:t>
            </a:r>
            <a:r>
              <a:rPr lang="fa" sz="2800" dirty="0"/>
              <a:t>استخدام به منابع </a:t>
            </a:r>
            <a:r>
              <a:rPr lang="ps-AF" sz="2800" dirty="0"/>
              <a:t>بشری</a:t>
            </a:r>
            <a:r>
              <a:rPr lang="fa" sz="2800" dirty="0"/>
              <a:t> کمک می کند تا </a:t>
            </a:r>
            <a:r>
              <a:rPr lang="prs-AF" sz="2800" dirty="0"/>
              <a:t>کاندیدان</a:t>
            </a:r>
            <a:r>
              <a:rPr lang="fa" sz="2800" dirty="0"/>
              <a:t> بالقوه را پیدا کند و از تداوم </a:t>
            </a:r>
            <a:r>
              <a:rPr lang="ps-AF" sz="2800" dirty="0"/>
              <a:t>کارمندان</a:t>
            </a:r>
            <a:r>
              <a:rPr lang="fa" sz="2800" dirty="0"/>
              <a:t> و برنامه ریزی بهتر اطمینان حاصل کند. اطلاعات دقیق </a:t>
            </a:r>
            <a:r>
              <a:rPr lang="fa-IR" sz="2800" dirty="0"/>
              <a:t>بست</a:t>
            </a:r>
            <a:r>
              <a:rPr lang="fa" sz="2800" dirty="0"/>
              <a:t> برای انتخاب کاندیدای مناسب و همسو کردن مهارت های آنها با الزامات </a:t>
            </a:r>
            <a:r>
              <a:rPr lang="fa-IR" sz="2800" dirty="0"/>
              <a:t>بست</a:t>
            </a:r>
            <a:r>
              <a:rPr lang="fa" sz="2800" dirty="0"/>
              <a:t> بسیار مهم است.</a:t>
            </a:r>
            <a:endParaRPr lang="en-US" altLang="en-US" sz="2800" dirty="0"/>
          </a:p>
          <a:p>
            <a:pPr algn="r" rtl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8C74F98B-EAC3-4A4A-7361-9BE5EBD0E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" altLang="en-US" dirty="0"/>
              <a:t>هدف از </a:t>
            </a:r>
            <a:r>
              <a:rPr lang="ps-AF" altLang="en-US" dirty="0"/>
              <a:t>تحلیل و تجزیه وظایف</a:t>
            </a:r>
            <a:r>
              <a:rPr lang="fa" altLang="en-US" dirty="0"/>
              <a:t>: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A7E4CB1D-B877-B033-79E2-66EBF9DAB7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86800" cy="5105400"/>
          </a:xfrm>
        </p:spPr>
        <p:txBody>
          <a:bodyPr/>
          <a:lstStyle/>
          <a:p>
            <a:pPr algn="r" rtl="1"/>
            <a:r>
              <a:rPr lang="fa" altLang="en-US" b="1" u="sng" dirty="0"/>
              <a:t>آموزش و </a:t>
            </a:r>
            <a:r>
              <a:rPr lang="fa-IR" altLang="en-US" b="1" u="sng" dirty="0"/>
              <a:t>انکشاف</a:t>
            </a:r>
            <a:r>
              <a:rPr lang="fa" altLang="en-US" b="1" u="sng" dirty="0"/>
              <a:t>: </a:t>
            </a:r>
            <a:r>
              <a:rPr lang="fa" altLang="en-US" dirty="0"/>
              <a:t>برنامه های آموزشی و توسعه را می توان بسته به نیاز </a:t>
            </a:r>
            <a:r>
              <a:rPr lang="fa-IR" altLang="en-US" dirty="0"/>
              <a:t>بست</a:t>
            </a:r>
            <a:r>
              <a:rPr lang="fa" altLang="en-US" dirty="0"/>
              <a:t> و </a:t>
            </a:r>
            <a:r>
              <a:rPr lang="ps-AF" altLang="en-US" dirty="0"/>
              <a:t>تحلیل و تجزیه</a:t>
            </a:r>
            <a:r>
              <a:rPr lang="fa" altLang="en-US" dirty="0"/>
              <a:t> طراحی کرد. انتخاب کارآموزان نیز با </a:t>
            </a:r>
            <a:r>
              <a:rPr lang="ps-AF" altLang="en-US" dirty="0"/>
              <a:t>تحلیل و تجزیه وظایف</a:t>
            </a:r>
            <a:r>
              <a:rPr lang="fa" altLang="en-US" dirty="0"/>
              <a:t> تسهیل می شود.</a:t>
            </a:r>
          </a:p>
          <a:p>
            <a:pPr marL="0" indent="0" algn="r" rtl="1">
              <a:buNone/>
            </a:pPr>
            <a:endParaRPr lang="en-US" altLang="en-US" dirty="0"/>
          </a:p>
          <a:p>
            <a:pPr algn="r" rtl="1"/>
            <a:r>
              <a:rPr lang="fa" altLang="en-US" b="1" u="sng" dirty="0"/>
              <a:t>ارزیابی </a:t>
            </a:r>
            <a:r>
              <a:rPr lang="fa-IR" altLang="en-US" b="1" u="sng" dirty="0"/>
              <a:t>بست</a:t>
            </a:r>
            <a:r>
              <a:rPr lang="fa" altLang="en-US" b="1" u="sng" dirty="0"/>
              <a:t>: </a:t>
            </a:r>
            <a:r>
              <a:rPr lang="fa" altLang="en-US" dirty="0"/>
              <a:t>شامل </a:t>
            </a:r>
            <a:r>
              <a:rPr lang="fa" dirty="0"/>
              <a:t>ارزیابی ارزش هر شغل برای ایجاد ساختارهای حقوق و دستمزد منصفانه است. این ارزیابی از طریق شرح وظایف و مشخصات ارائه شده توسط </a:t>
            </a:r>
            <a:r>
              <a:rPr lang="ps-AF" dirty="0"/>
              <a:t>تحلیل و تجزیه وظایف</a:t>
            </a:r>
            <a:r>
              <a:rPr lang="fa" dirty="0"/>
              <a:t> امکان پذیر است.</a:t>
            </a:r>
            <a:endParaRPr lang="en-US" altLang="en-US" dirty="0"/>
          </a:p>
          <a:p>
            <a:pPr algn="r" rtl="1"/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7F2C148E-22D6-4185-62F2-A1AF1FB6D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" altLang="en-US" dirty="0"/>
              <a:t>هدف از </a:t>
            </a:r>
            <a:r>
              <a:rPr lang="ps-AF" altLang="en-US" dirty="0"/>
              <a:t>تحلیل و تجزیه وظایف</a:t>
            </a:r>
            <a:r>
              <a:rPr lang="fa" altLang="en-US" dirty="0"/>
              <a:t>: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30172F97-0F1F-C94E-D4A7-0E0C117621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610600" cy="4572000"/>
          </a:xfrm>
        </p:spPr>
        <p:txBody>
          <a:bodyPr>
            <a:normAutofit/>
          </a:bodyPr>
          <a:lstStyle/>
          <a:p>
            <a:pPr algn="r" rtl="1"/>
            <a:r>
              <a:rPr lang="fa" altLang="en-US" sz="2400" b="1" u="sng" dirty="0"/>
              <a:t>دستمزد: </a:t>
            </a:r>
            <a:r>
              <a:rPr lang="ps-AF" altLang="en-US" sz="2400" dirty="0"/>
              <a:t>تحلیل و تجزیه وظایف</a:t>
            </a:r>
            <a:r>
              <a:rPr lang="fa" altLang="en-US" sz="2400" dirty="0"/>
              <a:t> همچنین به تعیین دستمزد و حقوق برای همه مشاغل کمک می کند.</a:t>
            </a:r>
          </a:p>
          <a:p>
            <a:pPr marL="0" indent="0" algn="r" rtl="1">
              <a:buNone/>
            </a:pPr>
            <a:endParaRPr lang="en-US" altLang="en-US" sz="1100" dirty="0"/>
          </a:p>
          <a:p>
            <a:pPr algn="r" rtl="1"/>
            <a:r>
              <a:rPr lang="fa" altLang="en-US" sz="2400" b="1" u="sng" dirty="0"/>
              <a:t>ارزیابی </a:t>
            </a:r>
            <a:r>
              <a:rPr lang="fa-IR" altLang="en-US" sz="2400" b="1" u="sng" dirty="0"/>
              <a:t>اجراآت</a:t>
            </a:r>
            <a:r>
              <a:rPr lang="fa" altLang="en-US" sz="2400" b="1" u="sng" dirty="0"/>
              <a:t>: </a:t>
            </a:r>
            <a:r>
              <a:rPr lang="fa" altLang="en-US" sz="2400" dirty="0"/>
              <a:t>ارزیابی عملکرد، ارزیابی‌ها، پاداش‌ها، ترفیع‌ها، با </a:t>
            </a:r>
            <a:r>
              <a:rPr lang="ps-AF" altLang="en-US" sz="2400" dirty="0"/>
              <a:t>تحلیل و تجزیه وظایف</a:t>
            </a:r>
            <a:r>
              <a:rPr lang="fa" altLang="en-US" sz="2400" dirty="0"/>
              <a:t> از طریق تثبیت استانداردهای عملکرد شغلی تسهیل می‌شود.</a:t>
            </a:r>
          </a:p>
          <a:p>
            <a:pPr marL="0" indent="0" algn="r" rtl="1">
              <a:buNone/>
            </a:pPr>
            <a:endParaRPr lang="en-US" altLang="en-US" sz="2400" dirty="0"/>
          </a:p>
          <a:p>
            <a:pPr algn="r" rtl="1"/>
            <a:r>
              <a:rPr lang="fa" altLang="en-US" sz="2400" b="1" u="sng" dirty="0"/>
              <a:t>ایمنی و سلامت: </a:t>
            </a:r>
            <a:r>
              <a:rPr lang="ps-AF" altLang="en-US" sz="2400" dirty="0"/>
              <a:t>تحلیل و تجزیه وظایف</a:t>
            </a:r>
            <a:r>
              <a:rPr lang="fa" altLang="en-US" sz="2400" dirty="0"/>
              <a:t> به کشف شرایط خطرناک و عوامل محیطی ناسالم کمک می کند تا بتوان اقدامات اصلاحی را برای به حداقل رساندن و جلوگیری از آسیب های </a:t>
            </a:r>
            <a:r>
              <a:rPr lang="ps-AF" altLang="en-US" sz="2400" dirty="0"/>
              <a:t>بشری</a:t>
            </a:r>
            <a:r>
              <a:rPr lang="fa" altLang="en-US" sz="2400" dirty="0"/>
              <a:t> انجام داد.</a:t>
            </a:r>
          </a:p>
          <a:p>
            <a:pPr algn="r" rtl="1"/>
            <a:endParaRPr lang="en-US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DD6E9F61-05CA-3525-5876-C0546EA0B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-IR" altLang="en-US" dirty="0"/>
              <a:t>لایحه وظایف</a:t>
            </a:r>
            <a:endParaRPr lang="fa" altLang="en-US" dirty="0"/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72FE488B-4C42-6747-AEA6-F94FDD6EB0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599" cy="4495800"/>
          </a:xfrm>
        </p:spPr>
        <p:txBody>
          <a:bodyPr>
            <a:normAutofit/>
          </a:bodyPr>
          <a:lstStyle/>
          <a:p>
            <a:pPr algn="r" rtl="1"/>
            <a:r>
              <a:rPr lang="fa-IR" altLang="en-US" dirty="0"/>
              <a:t>لایحه وظایف</a:t>
            </a:r>
            <a:r>
              <a:rPr lang="fa" altLang="en-US" dirty="0"/>
              <a:t> عبارت است از بیانیه مکتوب کارگر، نحوه انجام آن و شرایط کاری آن شغل.</a:t>
            </a:r>
          </a:p>
          <a:p>
            <a:pPr algn="r" rtl="1"/>
            <a:endParaRPr lang="en-US" altLang="en-US" dirty="0"/>
          </a:p>
          <a:p>
            <a:pPr algn="r" rtl="1"/>
            <a:r>
              <a:rPr lang="fa-IR" altLang="en-US" dirty="0"/>
              <a:t>لایحه وظایف</a:t>
            </a:r>
            <a:r>
              <a:rPr lang="fa" altLang="en-US" dirty="0"/>
              <a:t> بیانیه وسیعی از هدف، دامنه، وظایف و مسئولیت های یک شغل خاص است.</a:t>
            </a:r>
          </a:p>
          <a:p>
            <a:pPr marL="0" indent="0" algn="r" rtl="1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3D6A4F19-D4F2-EC71-3E32-62F51928F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" altLang="en-US" dirty="0"/>
              <a:t>محتویات </a:t>
            </a:r>
            <a:r>
              <a:rPr lang="fa-IR" altLang="en-US" dirty="0"/>
              <a:t>لایحه وظایف</a:t>
            </a:r>
            <a:endParaRPr lang="fa" altLang="en-US" dirty="0"/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841720C2-181B-E3EB-5E5C-F49D0B9AE4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4892" y="1828800"/>
            <a:ext cx="8153400" cy="4495800"/>
          </a:xfrm>
        </p:spPr>
        <p:txBody>
          <a:bodyPr>
            <a:normAutofit/>
          </a:bodyPr>
          <a:lstStyle/>
          <a:p>
            <a:pPr algn="r" rtl="1"/>
            <a:r>
              <a:rPr lang="fa" altLang="en-US" dirty="0"/>
              <a:t>شناسایی </a:t>
            </a:r>
            <a:r>
              <a:rPr lang="fa-IR" altLang="en-US" dirty="0"/>
              <a:t>بست</a:t>
            </a:r>
            <a:endParaRPr lang="fa" altLang="en-US" dirty="0"/>
          </a:p>
          <a:p>
            <a:pPr algn="r" rtl="1"/>
            <a:r>
              <a:rPr lang="fa" altLang="en-US" dirty="0"/>
              <a:t>خلاصه </a:t>
            </a:r>
            <a:r>
              <a:rPr lang="fa-IR" altLang="en-US" dirty="0"/>
              <a:t>وظایف</a:t>
            </a:r>
            <a:endParaRPr lang="fa" altLang="en-US" dirty="0"/>
          </a:p>
          <a:p>
            <a:pPr algn="r" rtl="1"/>
            <a:r>
              <a:rPr lang="fa" altLang="en-US" dirty="0"/>
              <a:t>وظایف و مسئولیت های </a:t>
            </a:r>
            <a:r>
              <a:rPr lang="fa-IR" altLang="en-US" dirty="0"/>
              <a:t>بست</a:t>
            </a:r>
            <a:endParaRPr lang="fa" altLang="en-US" dirty="0"/>
          </a:p>
          <a:p>
            <a:pPr algn="r" rtl="1"/>
            <a:r>
              <a:rPr lang="fa-IR" altLang="en-US" dirty="0"/>
              <a:t>مشخصات بست</a:t>
            </a:r>
            <a:endParaRPr lang="fa" altLang="en-US" dirty="0"/>
          </a:p>
          <a:p>
            <a:pPr algn="r" rtl="1"/>
            <a:r>
              <a:rPr lang="fa" altLang="en-US" dirty="0"/>
              <a:t>مشخصات نظارت</a:t>
            </a:r>
          </a:p>
          <a:p>
            <a:pPr algn="r" rtl="1"/>
            <a:r>
              <a:rPr lang="fa-IR" altLang="en-US" dirty="0"/>
              <a:t>معیارهای اجراآت </a:t>
            </a:r>
          </a:p>
          <a:p>
            <a:pPr algn="r" rtl="1"/>
            <a:r>
              <a:rPr lang="fa" altLang="en-US" dirty="0"/>
              <a:t>شرایط کاری</a:t>
            </a:r>
          </a:p>
          <a:p>
            <a:pPr algn="r" rtl="1"/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>
            <a:extLst>
              <a:ext uri="{FF2B5EF4-FFF2-40B4-BE49-F238E27FC236}">
                <a16:creationId xmlns:a16="http://schemas.microsoft.com/office/drawing/2014/main" id="{C92E250D-206C-1B77-638B-6A8B14350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pPr algn="r" rtl="1"/>
            <a:r>
              <a:rPr lang="prs-AF" altLang="en-US" dirty="0"/>
              <a:t>محتویات</a:t>
            </a:r>
            <a:r>
              <a:rPr lang="fa" altLang="en-US" dirty="0"/>
              <a:t> </a:t>
            </a:r>
            <a:r>
              <a:rPr lang="fa-IR" altLang="en-US" dirty="0"/>
              <a:t>لایحه وظایف</a:t>
            </a:r>
            <a:endParaRPr lang="fa" altLang="en-US" dirty="0"/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F54A3B4A-3227-FC0F-75BD-3A730AECCD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r" rtl="1"/>
            <a:r>
              <a:rPr lang="fa" altLang="en-US" dirty="0"/>
              <a:t>عنوان </a:t>
            </a:r>
            <a:r>
              <a:rPr lang="fa-IR" altLang="en-US" dirty="0"/>
              <a:t>بست</a:t>
            </a:r>
            <a:endParaRPr lang="fa" altLang="en-US" dirty="0"/>
          </a:p>
          <a:p>
            <a:pPr algn="r" rtl="1"/>
            <a:r>
              <a:rPr lang="fa" altLang="en-US" dirty="0"/>
              <a:t>منطقه/موقعیت</a:t>
            </a:r>
          </a:p>
          <a:p>
            <a:pPr algn="r" rtl="1"/>
            <a:r>
              <a:rPr lang="fa" altLang="en-US" dirty="0"/>
              <a:t>بخش</a:t>
            </a:r>
          </a:p>
          <a:p>
            <a:pPr algn="r" rtl="1"/>
            <a:r>
              <a:rPr lang="fa" altLang="en-US" dirty="0"/>
              <a:t>گزارش دهی به (عملیاتی و مدیریتی)</a:t>
            </a:r>
          </a:p>
          <a:p>
            <a:pPr algn="r" rtl="1"/>
            <a:r>
              <a:rPr lang="fa" altLang="en-US" dirty="0"/>
              <a:t>هدف، واقعگرایانه</a:t>
            </a:r>
          </a:p>
          <a:p>
            <a:pPr algn="r" rtl="1"/>
            <a:r>
              <a:rPr lang="fa" altLang="en-US" dirty="0"/>
              <a:t>وظایف و مسئولیت های اصلی</a:t>
            </a:r>
          </a:p>
          <a:p>
            <a:pPr algn="r" rtl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id="{37352922-B1BE-8FAD-A90C-B4C16B09F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r"/>
            <a:r>
              <a:rPr lang="ps-AF" sz="4000" dirty="0"/>
              <a:t>ویژگی‌های توضیح شغلی خوب:</a:t>
            </a:r>
            <a:br>
              <a:rPr lang="ps-AF" sz="4000" dirty="0"/>
            </a:br>
            <a:endParaRPr lang="fa" altLang="en-US" sz="4000" dirty="0"/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A6F815FF-7F68-96E4-DFC0-CD6527B5F7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2265" y="1828800"/>
            <a:ext cx="8153400" cy="4495800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altLang="en-US" sz="2700" dirty="0"/>
              <a:t>بروز</a:t>
            </a:r>
            <a:r>
              <a:rPr lang="prs-AF" altLang="en-US" sz="2700" dirty="0"/>
              <a:t>/آپدیت</a:t>
            </a:r>
            <a:endParaRPr lang="fa" altLang="en-US" sz="2700" dirty="0"/>
          </a:p>
          <a:p>
            <a:pPr algn="r" rtl="1"/>
            <a:r>
              <a:rPr lang="fa" altLang="en-US" sz="2700" dirty="0"/>
              <a:t>عنوان مناسب</a:t>
            </a:r>
            <a:r>
              <a:rPr lang="fa-IR" altLang="en-US" sz="2700" dirty="0"/>
              <a:t> بست</a:t>
            </a:r>
            <a:endParaRPr lang="fa" altLang="en-US" sz="2700" dirty="0"/>
          </a:p>
          <a:p>
            <a:pPr algn="r" rtl="1"/>
            <a:r>
              <a:rPr lang="fa" altLang="en-US" sz="2700" dirty="0"/>
              <a:t>خلاصه کار جامع</a:t>
            </a:r>
          </a:p>
          <a:p>
            <a:pPr algn="r" rtl="1"/>
            <a:r>
              <a:rPr lang="fa" altLang="en-US" sz="2700" dirty="0"/>
              <a:t>وظایف و مسئولیت های روشن</a:t>
            </a:r>
          </a:p>
          <a:p>
            <a:pPr algn="r" rtl="1"/>
            <a:r>
              <a:rPr lang="fa" altLang="en-US" sz="2700" dirty="0"/>
              <a:t>به راحتی قابل درک است</a:t>
            </a:r>
          </a:p>
          <a:p>
            <a:pPr algn="r" rtl="1"/>
            <a:r>
              <a:rPr lang="fa" altLang="en-US" sz="2700" dirty="0"/>
              <a:t>الزامات دولتی</a:t>
            </a:r>
          </a:p>
          <a:p>
            <a:pPr algn="r" rtl="1"/>
            <a:r>
              <a:rPr lang="fa" altLang="en-US" sz="2700" dirty="0"/>
              <a:t>روابط گزارش دهی را مشخص کنید</a:t>
            </a:r>
          </a:p>
          <a:p>
            <a:pPr algn="r" rtl="1"/>
            <a:r>
              <a:rPr lang="fa" altLang="en-US" sz="2700" dirty="0"/>
              <a:t>درجات دشواری را به نمایش بگذارید</a:t>
            </a:r>
          </a:p>
          <a:p>
            <a:pPr algn="r" rtl="1"/>
            <a:r>
              <a:rPr lang="fa" altLang="en-US" sz="2700" dirty="0"/>
              <a:t>فرصت هایی را برای پیشرفت شغلی نشان می دهد</a:t>
            </a:r>
          </a:p>
          <a:p>
            <a:pPr algn="r" rtl="1"/>
            <a:endParaRPr lang="en-US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07D4A1CD-4A31-A00B-CE62-35B8E3C18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-IR" altLang="en-US" dirty="0"/>
              <a:t>مشخصات بست</a:t>
            </a:r>
            <a:endParaRPr lang="fa" altLang="en-US" dirty="0"/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954319FF-2E48-09E7-ABE2-8D5BFB2753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915400" cy="4495800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altLang="en-US" dirty="0"/>
              <a:t>مشخصات بست</a:t>
            </a:r>
            <a:r>
              <a:rPr lang="fa" dirty="0"/>
              <a:t>به مهارت‌ها، دانش، شایستگی‌ها و ویژگی‌هایی اشاره دارد که یک فرد برای انجام موفقیت‌آمیز یک شغل خاص باید داشته باشد.</a:t>
            </a:r>
          </a:p>
          <a:p>
            <a:pPr marL="0" indent="0" algn="r" rtl="1">
              <a:buNone/>
            </a:pPr>
            <a:endParaRPr lang="en-US" sz="1600" dirty="0"/>
          </a:p>
          <a:p>
            <a:pPr algn="r" rtl="1"/>
            <a:r>
              <a:rPr lang="fa" dirty="0"/>
              <a:t>این مشخصات شایستگی ها، سوابق تحصیلی، تجربه، گواهینامه ها و هر معیار خاص دیگری را که برای این شغل ضروری است مشخص می کند.</a:t>
            </a:r>
          </a:p>
          <a:p>
            <a:pPr marL="0" indent="0" algn="r" rtl="1">
              <a:buNone/>
            </a:pPr>
            <a:endParaRPr lang="en-US" altLang="en-US" sz="2000" dirty="0"/>
          </a:p>
          <a:p>
            <a:pPr algn="r" rtl="1"/>
            <a:r>
              <a:rPr lang="fa" altLang="en-US" dirty="0"/>
              <a:t>به عبارت دیگر بیان حداقل و قابل قبول کیفی</a:t>
            </a:r>
            <a:r>
              <a:rPr lang="prs-AF" altLang="en-US" dirty="0"/>
              <a:t>ت</a:t>
            </a:r>
            <a:r>
              <a:rPr lang="fa" altLang="en-US" dirty="0"/>
              <a:t> </a:t>
            </a:r>
            <a:r>
              <a:rPr lang="ps-AF" altLang="en-US" dirty="0"/>
              <a:t>بشری</a:t>
            </a:r>
            <a:r>
              <a:rPr lang="fa" altLang="en-US" dirty="0"/>
              <a:t> لازم برای انجام صحیح یک کار است.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8153400" cy="1828800"/>
          </a:xfrm>
        </p:spPr>
        <p:txBody>
          <a:bodyPr>
            <a:normAutofit/>
          </a:bodyPr>
          <a:lstStyle/>
          <a:p>
            <a:pPr algn="ctr" rtl="1"/>
            <a:r>
              <a:rPr lang="fa" dirty="0"/>
              <a:t>مبانی </a:t>
            </a:r>
            <a:r>
              <a:rPr lang="ps-AF" dirty="0"/>
              <a:t>تحلیل و تجزیه وظایف</a:t>
            </a:r>
            <a:endParaRPr lang="f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191000"/>
            <a:ext cx="6705600" cy="2544837"/>
          </a:xfrm>
        </p:spPr>
        <p:txBody>
          <a:bodyPr/>
          <a:lstStyle/>
          <a:p>
            <a:endParaRPr lang="en-US" dirty="0"/>
          </a:p>
          <a:p>
            <a:r>
              <a:rPr lang="fa" dirty="0"/>
              <a:t>                          </a:t>
            </a:r>
          </a:p>
          <a:p>
            <a:r>
              <a:rPr lang="fa" dirty="0"/>
              <a:t>                    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5BDB5E3A-13CD-CA92-51ED-670EA7476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r" rtl="1"/>
            <a:r>
              <a:rPr lang="fa" altLang="en-US" b="1" dirty="0"/>
              <a:t>محتویات مشخصات </a:t>
            </a:r>
            <a:r>
              <a:rPr lang="fa-IR" altLang="en-US" b="1" dirty="0"/>
              <a:t>بست</a:t>
            </a:r>
            <a:endParaRPr lang="en-US" altLang="en-US" dirty="0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8580908D-21C3-E42F-AC0F-825F492CA9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905000"/>
            <a:ext cx="8534400" cy="4648200"/>
          </a:xfrm>
        </p:spPr>
        <p:txBody>
          <a:bodyPr>
            <a:normAutofit/>
          </a:bodyPr>
          <a:lstStyle/>
          <a:p>
            <a:pPr algn="r" rtl="1"/>
            <a:r>
              <a:rPr lang="fa" altLang="en-US" dirty="0"/>
              <a:t>خصوصیات فیزیکی</a:t>
            </a:r>
          </a:p>
          <a:p>
            <a:pPr algn="r" rtl="1"/>
            <a:r>
              <a:rPr lang="fa" altLang="en-US" dirty="0"/>
              <a:t>خصوصیات شخصی</a:t>
            </a:r>
          </a:p>
          <a:p>
            <a:pPr algn="r" rtl="1"/>
            <a:r>
              <a:rPr lang="fa" altLang="en-US" dirty="0"/>
              <a:t>مسئولیت ها</a:t>
            </a:r>
          </a:p>
          <a:p>
            <a:pPr algn="r" rtl="1"/>
            <a:r>
              <a:rPr lang="fa" altLang="en-US" dirty="0"/>
              <a:t>دانش</a:t>
            </a:r>
          </a:p>
          <a:p>
            <a:pPr algn="r" rtl="1"/>
            <a:r>
              <a:rPr lang="fa" altLang="en-US" dirty="0"/>
              <a:t>تجربه</a:t>
            </a:r>
          </a:p>
          <a:p>
            <a:pPr algn="r" rtl="1"/>
            <a:r>
              <a:rPr lang="fa" altLang="en-US" dirty="0"/>
              <a:t>مهارت ها</a:t>
            </a:r>
          </a:p>
          <a:p>
            <a:pPr algn="r" rtl="1"/>
            <a:r>
              <a:rPr lang="fa" altLang="en-US" dirty="0"/>
              <a:t>ویژگی های جمعیتی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2819400"/>
            <a:ext cx="8153400" cy="1371600"/>
          </a:xfrm>
        </p:spPr>
        <p:txBody>
          <a:bodyPr>
            <a:noAutofit/>
          </a:bodyPr>
          <a:lstStyle/>
          <a:p>
            <a:pPr algn="ctr" rtl="1">
              <a:buNone/>
            </a:pPr>
            <a:r>
              <a:rPr lang="fa" sz="8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</a:t>
            </a:r>
            <a:r>
              <a:rPr lang="prs-AF" sz="8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تشکر از توجه</a:t>
            </a:r>
            <a:r>
              <a:rPr lang="fa" sz="8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fa" sz="8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شما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64A9F2B7-E253-454F-2259-32CB554A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rtl="1"/>
            <a:r>
              <a:rPr lang="ps-AF" altLang="en-US" dirty="0"/>
              <a:t>تحلیل و تجزیه وظایف</a:t>
            </a:r>
            <a:endParaRPr lang="fa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A04C11-8331-9C7D-3B40-02C48574B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0"/>
            <a:ext cx="9144000" cy="5334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89475" y="2362200"/>
            <a:ext cx="1676400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fa-IR" sz="2500" dirty="0"/>
              <a:t>وظایف شغلی</a:t>
            </a:r>
            <a:endParaRPr lang="en-US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3066990"/>
            <a:ext cx="1676400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fa-IR" sz="2500" dirty="0"/>
              <a:t>وظایف کاری</a:t>
            </a:r>
            <a:endParaRPr lang="en-US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4613275" y="3771780"/>
            <a:ext cx="2778125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fa-IR" sz="2500" dirty="0"/>
              <a:t>مسئولیت های شغلی</a:t>
            </a:r>
            <a:endParaRPr 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3066990"/>
            <a:ext cx="2778125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fa" altLang="en-US" sz="2400" b="1" dirty="0">
                <a:solidFill>
                  <a:schemeClr val="bg1"/>
                </a:solidFill>
              </a:rPr>
              <a:t>تحلیل شغل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558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BAEF8C-6F71-FF8D-22D6-3767E34E28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500" y="1371600"/>
            <a:ext cx="8763000" cy="5091113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rs-AF" altLang="en-US" sz="2800" b="1" u="sng" dirty="0"/>
              <a:t>شغل</a:t>
            </a:r>
            <a:endParaRPr lang="fa" altLang="en-US" sz="2800" b="1" u="sng" dirty="0"/>
          </a:p>
          <a:p>
            <a:pPr marL="0" indent="0" algn="just" rtl="1" eaLnBrk="1" hangingPunct="1">
              <a:buNone/>
            </a:pPr>
            <a:r>
              <a:rPr lang="fa" sz="2700" i="1" dirty="0"/>
              <a:t>در </a:t>
            </a:r>
            <a:r>
              <a:rPr lang="prs-AF" sz="2700" i="1" dirty="0"/>
              <a:t>مدیریت منابع بشری</a:t>
            </a:r>
            <a:r>
              <a:rPr lang="fa" sz="2700" i="1" dirty="0"/>
              <a:t>، یک شغل به یک موقعیت یا نقش خاص در سازمان اشاره دارد که دارای مجموعه ای از مسئولیت ها، وظایف و الزامات تعریف شده است.</a:t>
            </a:r>
          </a:p>
          <a:p>
            <a:pPr marL="0" indent="0" algn="r" rtl="1" eaLnBrk="1" hangingPunct="1">
              <a:lnSpc>
                <a:spcPct val="120000"/>
              </a:lnSpc>
              <a:buNone/>
            </a:pPr>
            <a:endParaRPr lang="en-US" altLang="en-US" sz="600" dirty="0"/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s-AF" altLang="en-US" sz="2800" b="1" u="sng" dirty="0"/>
              <a:t>تحلیل و تجزیه وظایف</a:t>
            </a:r>
            <a:endParaRPr lang="fa" altLang="en-US" sz="2800" b="1" u="sng" dirty="0"/>
          </a:p>
          <a:p>
            <a:pPr marL="0" indent="0" algn="just" rtl="1">
              <a:buNone/>
            </a:pPr>
            <a:r>
              <a:rPr lang="fa" sz="2600" b="1" i="1" dirty="0">
                <a:solidFill>
                  <a:schemeClr val="accent2"/>
                </a:solidFill>
              </a:rPr>
              <a:t>تعریف:</a:t>
            </a:r>
            <a:r>
              <a:rPr lang="fa" sz="2600" i="1" dirty="0"/>
              <a:t> </a:t>
            </a:r>
            <a:r>
              <a:rPr lang="fa" sz="2700" i="1" dirty="0"/>
              <a:t>به زبان ساده، تحلیل شغل در مدیریت منابع </a:t>
            </a:r>
            <a:r>
              <a:rPr lang="ps-AF" sz="2700" i="1" dirty="0"/>
              <a:t>بشری</a:t>
            </a:r>
            <a:r>
              <a:rPr lang="fa" sz="2700" i="1" dirty="0"/>
              <a:t> به </a:t>
            </a:r>
            <a:r>
              <a:rPr lang="ps-AF" sz="2700" i="1" dirty="0"/>
              <a:t>روند</a:t>
            </a:r>
            <a:r>
              <a:rPr lang="fa" sz="2700" i="1" dirty="0"/>
              <a:t> سیستماتیک از </a:t>
            </a:r>
            <a:r>
              <a:rPr lang="ps-AF" sz="2700" i="1" dirty="0"/>
              <a:t>تحلیل و تجزیه</a:t>
            </a:r>
            <a:r>
              <a:rPr lang="fa" sz="2700" i="1" dirty="0"/>
              <a:t>، جمع آوری و مستندسازی وظایف، مسئولیت ها، مهارت ها و صلاحیت های خاص مورد نیاز برای یک شغل خاص در یک سازمان اشاره دارد.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1DF51-0E25-6771-E13D-6A535E6EE659}"/>
              </a:ext>
            </a:extLst>
          </p:cNvPr>
          <p:cNvSpPr txBox="1">
            <a:spLocks noChangeArrowheads="1"/>
          </p:cNvSpPr>
          <p:nvPr/>
        </p:nvSpPr>
        <p:spPr>
          <a:xfrm>
            <a:off x="495300" y="152400"/>
            <a:ext cx="7793037" cy="1462087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ps-AF" altLang="en-US" dirty="0"/>
              <a:t>تحلیل و تجزیه وظایف</a:t>
            </a:r>
            <a:endParaRPr lang="fa" altLang="en-US" dirty="0"/>
          </a:p>
        </p:txBody>
      </p:sp>
    </p:spTree>
    <p:extLst>
      <p:ext uri="{BB962C8B-B14F-4D97-AF65-F5344CB8AC3E}">
        <p14:creationId xmlns:p14="http://schemas.microsoft.com/office/powerpoint/2010/main" val="347516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64A9F2B7-E253-454F-2259-32CB554A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just" rtl="1"/>
            <a:r>
              <a:rPr lang="fa" altLang="en-US" dirty="0"/>
              <a:t>معنی </a:t>
            </a:r>
            <a:r>
              <a:rPr lang="ps-AF" altLang="en-US" dirty="0"/>
              <a:t>تحلیل و تجزیه وظایف</a:t>
            </a:r>
            <a:endParaRPr lang="fa" altLang="en-US" dirty="0"/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61756E83-0705-252F-5F9C-408F374DFF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461375" cy="4495800"/>
          </a:xfrm>
        </p:spPr>
        <p:txBody>
          <a:bodyPr/>
          <a:lstStyle/>
          <a:p>
            <a:pPr algn="r" rtl="1"/>
            <a:r>
              <a:rPr lang="ps-AF" altLang="en-US" dirty="0"/>
              <a:t>تحلیل و تجزیه وظایف</a:t>
            </a:r>
            <a:r>
              <a:rPr lang="fa" altLang="en-US" dirty="0"/>
              <a:t> </a:t>
            </a:r>
            <a:r>
              <a:rPr lang="ps-AF" altLang="en-US" dirty="0"/>
              <a:t>روند</a:t>
            </a:r>
            <a:r>
              <a:rPr lang="fa" altLang="en-US" dirty="0"/>
              <a:t> جمع آوری اطلاعات در مورد یک شغل است. </a:t>
            </a:r>
            <a:r>
              <a:rPr lang="ps-AF" altLang="en-US" dirty="0"/>
              <a:t>روند</a:t>
            </a:r>
            <a:r>
              <a:rPr lang="fa" altLang="en-US" dirty="0"/>
              <a:t> </a:t>
            </a:r>
            <a:r>
              <a:rPr lang="ps-AF" altLang="en-US" dirty="0"/>
              <a:t>تحلیل و تجزیه وظایف</a:t>
            </a:r>
            <a:r>
              <a:rPr lang="fa" altLang="en-US" dirty="0"/>
              <a:t> به دو مجموعه داده منجر می شود.</a:t>
            </a:r>
          </a:p>
          <a:p>
            <a:pPr marL="0" indent="0" algn="r" rtl="1">
              <a:buNone/>
            </a:pPr>
            <a:endParaRPr lang="en-US" altLang="en-US" sz="1800" dirty="0"/>
          </a:p>
          <a:p>
            <a:pPr marL="630238" indent="-319088" algn="r" rtl="1">
              <a:buFont typeface="Wingdings" panose="05000000000000000000" pitchFamily="2" charset="2"/>
              <a:buChar char="§"/>
              <a:tabLst>
                <a:tab pos="630238" algn="l"/>
              </a:tabLst>
            </a:pPr>
            <a:r>
              <a:rPr lang="fa-IR" altLang="en-US" dirty="0"/>
              <a:t>لایحه وظایف</a:t>
            </a:r>
            <a:endParaRPr lang="fa" altLang="en-US" dirty="0"/>
          </a:p>
          <a:p>
            <a:pPr marL="630238" indent="-319088" algn="r" rtl="1">
              <a:buFont typeface="Wingdings" panose="05000000000000000000" pitchFamily="2" charset="2"/>
              <a:buChar char="§"/>
              <a:tabLst>
                <a:tab pos="630238" algn="l"/>
              </a:tabLst>
            </a:pPr>
            <a:r>
              <a:rPr lang="fa" altLang="en-US" dirty="0"/>
              <a:t>مشخصات </a:t>
            </a:r>
            <a:r>
              <a:rPr lang="fa-IR" altLang="en-US" dirty="0"/>
              <a:t>بست</a:t>
            </a:r>
            <a:endParaRPr lang="fa" altLang="en-US" dirty="0"/>
          </a:p>
          <a:p>
            <a:pPr algn="r" rtl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64A9F2B7-E253-454F-2259-32CB554A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just" rtl="1"/>
            <a:r>
              <a:rPr lang="fa" altLang="en-US" dirty="0"/>
              <a:t>نتایج </a:t>
            </a:r>
            <a:r>
              <a:rPr lang="ps-AF" altLang="en-US" dirty="0"/>
              <a:t>تحلیل و تجزیه وظایف</a:t>
            </a:r>
            <a:endParaRPr lang="fa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575" y="1524000"/>
            <a:ext cx="7543800" cy="527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64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BAEF8C-6F71-FF8D-22D6-3767E34E28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763000" cy="5091113"/>
          </a:xfrm>
        </p:spPr>
        <p:txBody>
          <a:bodyPr>
            <a:normAutofit/>
          </a:bodyPr>
          <a:lstStyle/>
          <a:p>
            <a:pPr algn="r" rtl="1" eaLnBrk="1" hangingPunct="1">
              <a:buFont typeface="Wingdings" panose="05000000000000000000" pitchFamily="2" charset="2"/>
              <a:buChar char="q"/>
            </a:pPr>
            <a:r>
              <a:rPr lang="fa" altLang="en-US" sz="2800" b="1" dirty="0"/>
              <a:t>فعالیت های کاری: </a:t>
            </a:r>
            <a:r>
              <a:rPr lang="fa" sz="2500" dirty="0"/>
              <a:t>به وظایف، اقدامات و وظایف خاصی اشاره دارد که یک کارمند باید به عنوان بخشی از شغل خود انجام دهد </a:t>
            </a:r>
            <a:r>
              <a:rPr lang="fa" altLang="en-US" sz="2500" dirty="0"/>
              <a:t>.</a:t>
            </a:r>
          </a:p>
          <a:p>
            <a:pPr marL="0" indent="0" algn="r" rtl="1" eaLnBrk="1" hangingPunct="1">
              <a:buNone/>
            </a:pPr>
            <a:endParaRPr lang="en-US" altLang="en-US" sz="2500" dirty="0"/>
          </a:p>
          <a:p>
            <a:pPr algn="r" rtl="1" eaLnBrk="1" hangingPunct="1">
              <a:buFont typeface="Wingdings" panose="05000000000000000000" pitchFamily="2" charset="2"/>
              <a:buChar char="q"/>
            </a:pPr>
            <a:r>
              <a:rPr lang="fa" altLang="en-US" sz="2800" b="1" dirty="0"/>
              <a:t>رفتارهای </a:t>
            </a:r>
            <a:r>
              <a:rPr lang="ps-AF" altLang="en-US" sz="2800" b="1" dirty="0"/>
              <a:t>بشری</a:t>
            </a:r>
            <a:r>
              <a:rPr lang="fa" altLang="en-US" sz="2800" b="1" dirty="0"/>
              <a:t>: به اعمال، مهارت ها و رفتارهای خاصی </a:t>
            </a:r>
            <a:r>
              <a:rPr lang="fa" altLang="en-US" sz="2500" dirty="0"/>
              <a:t>اشاره </a:t>
            </a:r>
            <a:r>
              <a:rPr lang="fa" sz="2500" dirty="0"/>
              <a:t>دارد که </a:t>
            </a:r>
            <a:r>
              <a:rPr lang="ps-AF" sz="2500" dirty="0"/>
              <a:t>کارمندان</a:t>
            </a:r>
            <a:r>
              <a:rPr lang="fa" sz="2500" dirty="0"/>
              <a:t> باید در حین انجام کار خود نشان دهند. به عنوان مثال مهارت ارتباطی، مهارت حل مسئله، نگرش آنها با </a:t>
            </a:r>
            <a:r>
              <a:rPr lang="prs-AF" sz="2500" dirty="0"/>
              <a:t>مراجعین</a:t>
            </a:r>
            <a:r>
              <a:rPr lang="fa" sz="2500" dirty="0"/>
              <a:t> و مشتریان.</a:t>
            </a:r>
          </a:p>
          <a:p>
            <a:pPr marL="0" indent="0" algn="r" rtl="1" eaLnBrk="1" hangingPunct="1">
              <a:buNone/>
            </a:pPr>
            <a:endParaRPr lang="en-US" altLang="en-US" sz="2500" dirty="0"/>
          </a:p>
          <a:p>
            <a:pPr algn="r" rtl="1" eaLnBrk="1" hangingPunct="1">
              <a:buFont typeface="Wingdings" panose="05000000000000000000" pitchFamily="2" charset="2"/>
              <a:buChar char="q"/>
            </a:pPr>
            <a:r>
              <a:rPr lang="fa" altLang="en-US" sz="2800" b="1" dirty="0"/>
              <a:t>ابزارها، تجهیزات، وسایل کمک کار </a:t>
            </a:r>
            <a:r>
              <a:rPr lang="fa" altLang="en-US" sz="2500" b="1" dirty="0"/>
              <a:t>: </a:t>
            </a:r>
            <a:r>
              <a:rPr lang="fa" altLang="en-US" sz="2500" dirty="0"/>
              <a:t>شامل </a:t>
            </a:r>
            <a:r>
              <a:rPr lang="fa" sz="2500" dirty="0"/>
              <a:t>ابزارهای فیزیکی، تجهیزات، ماشین آلات و فناوری است که </a:t>
            </a:r>
            <a:r>
              <a:rPr lang="ps-AF" sz="2500" dirty="0"/>
              <a:t>کارمندان</a:t>
            </a:r>
            <a:r>
              <a:rPr lang="fa" sz="2500" dirty="0"/>
              <a:t> برای انجام وظایف شغلی خود استفاده می کنند، مانند </a:t>
            </a:r>
            <a:r>
              <a:rPr lang="prs-AF" sz="2500" dirty="0"/>
              <a:t>کمپیوتر</a:t>
            </a:r>
            <a:r>
              <a:rPr lang="fa" sz="2500" dirty="0"/>
              <a:t>، برنامه های نرم افزاری، وسایل نقلیه یا ابزارهای تخصصی.</a:t>
            </a:r>
            <a:endParaRPr lang="en-US" altLang="en-US" sz="25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1DF51-0E25-6771-E13D-6A535E6EE659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152400"/>
            <a:ext cx="8763000" cy="1462087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fa" altLang="en-US" sz="3600" dirty="0"/>
              <a:t>اطلاعات جمع آوری شده از طریق </a:t>
            </a:r>
            <a:r>
              <a:rPr lang="ps-AF" altLang="en-US" sz="3600" dirty="0"/>
              <a:t>تحلیل و تجزیه وظایف</a:t>
            </a:r>
            <a:endParaRPr lang="fa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595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BAEF8C-6F71-FF8D-22D6-3767E34E28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777397"/>
            <a:ext cx="8763000" cy="5091113"/>
          </a:xfrm>
        </p:spPr>
        <p:txBody>
          <a:bodyPr>
            <a:normAutofit/>
          </a:bodyPr>
          <a:lstStyle/>
          <a:p>
            <a:pPr algn="r" rtl="1" eaLnBrk="1" hangingPunct="1">
              <a:buFont typeface="Wingdings" panose="05000000000000000000" pitchFamily="2" charset="2"/>
              <a:buChar char="q"/>
            </a:pPr>
            <a:r>
              <a:rPr lang="fa-IR" altLang="en-US" sz="2800" b="1" dirty="0"/>
              <a:t>معیار های اجراآت</a:t>
            </a:r>
            <a:r>
              <a:rPr lang="fa" altLang="en-US" sz="2800" b="1" dirty="0"/>
              <a:t>: به معیارها و انتظارات خاصی </a:t>
            </a:r>
            <a:r>
              <a:rPr lang="fa" altLang="en-US" sz="2500" dirty="0"/>
              <a:t>اشاره </a:t>
            </a:r>
            <a:r>
              <a:rPr lang="fa" sz="2500" dirty="0"/>
              <a:t>دارد که برای ارزیابی و سنجش </a:t>
            </a:r>
            <a:r>
              <a:rPr lang="fa-IR" sz="2500" dirty="0"/>
              <a:t>اجراآت</a:t>
            </a:r>
            <a:r>
              <a:rPr lang="fa" sz="2500" dirty="0"/>
              <a:t> </a:t>
            </a:r>
            <a:r>
              <a:rPr lang="ps-AF" sz="2500" dirty="0"/>
              <a:t>کارمندان</a:t>
            </a:r>
            <a:r>
              <a:rPr lang="fa" sz="2500" dirty="0"/>
              <a:t> در نقش های </a:t>
            </a:r>
            <a:r>
              <a:rPr lang="fa-IR" sz="2500" dirty="0"/>
              <a:t>بست</a:t>
            </a:r>
            <a:r>
              <a:rPr lang="fa" sz="2500" dirty="0"/>
              <a:t> خود ایجاد شده است.</a:t>
            </a:r>
          </a:p>
          <a:p>
            <a:pPr marL="630238" indent="-319088" algn="r" rtl="1" eaLnBrk="1" hangingPunct="1">
              <a:buFont typeface="Wingdings" panose="05000000000000000000" pitchFamily="2" charset="2"/>
              <a:buChar char="ü"/>
            </a:pPr>
            <a:r>
              <a:rPr lang="fa" altLang="en-US" sz="2500" dirty="0"/>
              <a:t>جدول زمانی جلسات</a:t>
            </a:r>
          </a:p>
          <a:p>
            <a:pPr marL="630238" indent="-319088" algn="r" rtl="1" eaLnBrk="1" hangingPunct="1">
              <a:buFont typeface="Wingdings" panose="05000000000000000000" pitchFamily="2" charset="2"/>
              <a:buChar char="ü"/>
            </a:pPr>
            <a:r>
              <a:rPr lang="fa" altLang="en-US" sz="2500" dirty="0"/>
              <a:t>دقت</a:t>
            </a:r>
          </a:p>
          <a:p>
            <a:pPr marL="630238" indent="-319088" algn="r" rtl="1" eaLnBrk="1" hangingPunct="1">
              <a:buFont typeface="Wingdings" panose="05000000000000000000" pitchFamily="2" charset="2"/>
              <a:buChar char="ü"/>
            </a:pPr>
            <a:r>
              <a:rPr lang="fa" altLang="en-US" sz="2500" dirty="0"/>
              <a:t>انجام وظایف محوله</a:t>
            </a:r>
          </a:p>
          <a:p>
            <a:pPr marL="311150" indent="0" algn="r" rtl="1" eaLnBrk="1" hangingPunct="1">
              <a:buNone/>
            </a:pPr>
            <a:endParaRPr lang="en-US" altLang="en-US" sz="1100" dirty="0"/>
          </a:p>
          <a:p>
            <a:pPr algn="r" rtl="1" eaLnBrk="1" hangingPunct="1">
              <a:buFont typeface="Wingdings" panose="05000000000000000000" pitchFamily="2" charset="2"/>
              <a:buChar char="q"/>
            </a:pPr>
            <a:r>
              <a:rPr lang="fa" altLang="en-US" sz="2800" b="1" dirty="0"/>
              <a:t>نیازهای </a:t>
            </a:r>
            <a:r>
              <a:rPr lang="ps-AF" altLang="en-US" sz="2800" b="1" dirty="0"/>
              <a:t>بشری</a:t>
            </a:r>
            <a:r>
              <a:rPr lang="fa" altLang="en-US" sz="2800" b="1" dirty="0"/>
              <a:t>:</a:t>
            </a:r>
          </a:p>
          <a:p>
            <a:pPr marL="568325" indent="-284163" algn="r" rtl="1">
              <a:buFont typeface="Wingdings" panose="05000000000000000000" pitchFamily="2" charset="2"/>
              <a:buChar char="ü"/>
            </a:pPr>
            <a:r>
              <a:rPr lang="fa" altLang="en-US" sz="2500" dirty="0"/>
              <a:t>دانش، مهارت، توانایی، شایستگی</a:t>
            </a:r>
          </a:p>
          <a:p>
            <a:pPr marL="568325" indent="-284163" algn="r" rtl="1">
              <a:buFont typeface="Wingdings" panose="05000000000000000000" pitchFamily="2" charset="2"/>
              <a:buChar char="ü"/>
            </a:pPr>
            <a:r>
              <a:rPr lang="fa" altLang="en-US" sz="2500" dirty="0"/>
              <a:t>تحصیلات، گواهینامه ها، توانایی های بدنی</a:t>
            </a:r>
          </a:p>
          <a:p>
            <a:pPr marL="568325" indent="-284163" algn="r" rtl="1">
              <a:buFont typeface="Wingdings" panose="05000000000000000000" pitchFamily="2" charset="2"/>
              <a:buChar char="ü"/>
            </a:pPr>
            <a:r>
              <a:rPr lang="fa" altLang="en-US" sz="2500" dirty="0"/>
              <a:t>سایر تخصص های خاص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1DF51-0E25-6771-E13D-6A535E6EE659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152400"/>
            <a:ext cx="8382000" cy="1462087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" altLang="en-US" sz="3600" dirty="0"/>
              <a:t>اطلاعات جمع آوری شده از طریق </a:t>
            </a:r>
            <a:r>
              <a:rPr lang="ps-AF" altLang="en-US" sz="3600" dirty="0"/>
              <a:t>تحلیل و تجزیه وظایف</a:t>
            </a:r>
            <a:endParaRPr lang="fa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219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A1DF51-0E25-6771-E13D-6A535E6EE65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400"/>
            <a:ext cx="8229600" cy="1462087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" altLang="en-US" sz="4000" dirty="0"/>
              <a:t>مراحل </a:t>
            </a:r>
            <a:r>
              <a:rPr lang="ps-AF" altLang="en-US" sz="4000" dirty="0"/>
              <a:t>تحلیل و تجزیه وظایف</a:t>
            </a:r>
            <a:endParaRPr lang="fa" altLang="en-US" sz="40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B5C2F59-1ED6-72C5-4A42-9EE4F66E40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5839268"/>
              </p:ext>
            </p:extLst>
          </p:nvPr>
        </p:nvGraphicFramePr>
        <p:xfrm>
          <a:off x="685800" y="1549400"/>
          <a:ext cx="76962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3332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1518</TotalTime>
  <Words>1034</Words>
  <Application>Microsoft Office PowerPoint</Application>
  <PresentationFormat>On-screen Show (4:3)</PresentationFormat>
  <Paragraphs>125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</vt:lpstr>
      <vt:lpstr>Arial</vt:lpstr>
      <vt:lpstr>Tw Cen MT</vt:lpstr>
      <vt:lpstr>Wingdings</vt:lpstr>
      <vt:lpstr>Wingdings 2</vt:lpstr>
      <vt:lpstr>Median</vt:lpstr>
      <vt:lpstr>PowerPoint Presentation</vt:lpstr>
      <vt:lpstr>مبانی تحلیل و تجزیه وظایف</vt:lpstr>
      <vt:lpstr>تحلیل و تجزیه وظایف</vt:lpstr>
      <vt:lpstr>PowerPoint Presentation</vt:lpstr>
      <vt:lpstr>معنی تحلیل و تجزیه وظایف</vt:lpstr>
      <vt:lpstr>نتایج تحلیل و تجزیه وظایف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هدف از تحلیل و تجزیه وظایف:</vt:lpstr>
      <vt:lpstr>هدف از تحلیل و تجزیه وظایف:</vt:lpstr>
      <vt:lpstr>هدف از تحلیل و تجزیه وظایف:</vt:lpstr>
      <vt:lpstr>لایحه وظایف</vt:lpstr>
      <vt:lpstr>محتویات لایحه وظایف</vt:lpstr>
      <vt:lpstr>محتویات لایحه وظایف</vt:lpstr>
      <vt:lpstr>ویژگی‌های توضیح شغلی خوب: </vt:lpstr>
      <vt:lpstr>مشخصات بست</vt:lpstr>
      <vt:lpstr>محتویات مشخصات بست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and selection Process in India</dc:title>
  <dc:creator>V J</dc:creator>
  <cp:lastModifiedBy>Ahmad Nabi Ahmadzai</cp:lastModifiedBy>
  <cp:revision>73</cp:revision>
  <dcterms:created xsi:type="dcterms:W3CDTF">2006-08-16T00:00:00Z</dcterms:created>
  <dcterms:modified xsi:type="dcterms:W3CDTF">2024-06-29T17:16:01Z</dcterms:modified>
</cp:coreProperties>
</file>