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683" r:id="rId2"/>
    <p:sldId id="256" r:id="rId3"/>
    <p:sldId id="263" r:id="rId4"/>
    <p:sldId id="282" r:id="rId5"/>
    <p:sldId id="265" r:id="rId6"/>
    <p:sldId id="283" r:id="rId7"/>
    <p:sldId id="266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4" r:id="rId17"/>
    <p:sldId id="292" r:id="rId18"/>
    <p:sldId id="278" r:id="rId19"/>
  </p:sldIdLst>
  <p:sldSz cx="9144000" cy="6858000" type="screen4x3"/>
  <p:notesSz cx="6858000" cy="9144000"/>
  <p:defaultTextStyle>
    <a:defPPr>
      <a:defRPr lang="f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8FF88F-68F0-4120-B3D0-EA0DBFB8DE3F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42D51E-1561-4A8F-B16A-57FE7BCC26B9}">
      <dgm:prSet phldrT="[Text]" custT="1"/>
      <dgm:spPr>
        <a:solidFill>
          <a:schemeClr val="accent2"/>
        </a:solidFill>
      </dgm:spPr>
      <dgm:t>
        <a:bodyPr/>
        <a:lstStyle/>
        <a:p>
          <a:r>
            <a:rPr lang="ps-AF" sz="2000" b="1" dirty="0"/>
            <a:t>روند</a:t>
          </a:r>
          <a:r>
            <a:rPr lang="fa" sz="2000" b="1" dirty="0"/>
            <a:t> انتخاب</a:t>
          </a:r>
        </a:p>
      </dgm:t>
    </dgm:pt>
    <dgm:pt modelId="{653B745E-086F-4C55-9FB3-44AAE35AAC04}" type="parTrans" cxnId="{E9B4FA9A-AA60-4DE6-92ED-C779E8D496AB}">
      <dgm:prSet/>
      <dgm:spPr/>
      <dgm:t>
        <a:bodyPr/>
        <a:lstStyle/>
        <a:p>
          <a:endParaRPr lang="en-US"/>
        </a:p>
      </dgm:t>
    </dgm:pt>
    <dgm:pt modelId="{0DB38A2F-6268-4CED-AF1D-B97F48EAD3AB}" type="sibTrans" cxnId="{E9B4FA9A-AA60-4DE6-92ED-C779E8D496AB}">
      <dgm:prSet/>
      <dgm:spPr/>
      <dgm:t>
        <a:bodyPr/>
        <a:lstStyle/>
        <a:p>
          <a:endParaRPr lang="en-US"/>
        </a:p>
      </dgm:t>
    </dgm:pt>
    <dgm:pt modelId="{15D5BC44-4763-4EBE-8DEB-A832375CB5D3}">
      <dgm:prSet phldrT="[Text]"/>
      <dgm:spPr/>
      <dgm:t>
        <a:bodyPr/>
        <a:lstStyle/>
        <a:p>
          <a:r>
            <a:rPr lang="fa" b="1" dirty="0"/>
            <a:t>مصاحبه اولیه</a:t>
          </a:r>
        </a:p>
      </dgm:t>
    </dgm:pt>
    <dgm:pt modelId="{489640AC-8A44-4477-8162-862907BB67EC}" type="parTrans" cxnId="{3C95CD50-07E8-422E-8CCB-09A6A3F54B39}">
      <dgm:prSet/>
      <dgm:spPr/>
      <dgm:t>
        <a:bodyPr/>
        <a:lstStyle/>
        <a:p>
          <a:endParaRPr lang="en-US"/>
        </a:p>
      </dgm:t>
    </dgm:pt>
    <dgm:pt modelId="{C22F72D6-28D4-41AF-8578-4D38505C2291}" type="sibTrans" cxnId="{3C95CD50-07E8-422E-8CCB-09A6A3F54B39}">
      <dgm:prSet/>
      <dgm:spPr/>
      <dgm:t>
        <a:bodyPr/>
        <a:lstStyle/>
        <a:p>
          <a:endParaRPr lang="en-US"/>
        </a:p>
      </dgm:t>
    </dgm:pt>
    <dgm:pt modelId="{AE5FBFE6-12BC-46E5-AE13-4C6A1B64A7F5}">
      <dgm:prSet phldrT="[Text]"/>
      <dgm:spPr/>
      <dgm:t>
        <a:bodyPr/>
        <a:lstStyle/>
        <a:p>
          <a:r>
            <a:rPr lang="fa" b="1" dirty="0"/>
            <a:t>آزمون انتخاب</a:t>
          </a:r>
        </a:p>
      </dgm:t>
    </dgm:pt>
    <dgm:pt modelId="{F36E824A-614C-43F5-A1A2-BA7B8095F2C6}" type="parTrans" cxnId="{BDB8029A-1941-4875-B330-C3323F8E9ED8}">
      <dgm:prSet/>
      <dgm:spPr/>
      <dgm:t>
        <a:bodyPr/>
        <a:lstStyle/>
        <a:p>
          <a:endParaRPr lang="en-US"/>
        </a:p>
      </dgm:t>
    </dgm:pt>
    <dgm:pt modelId="{EA3750AA-F8D4-4C7E-BBC0-FA744E8FCCBB}" type="sibTrans" cxnId="{BDB8029A-1941-4875-B330-C3323F8E9ED8}">
      <dgm:prSet/>
      <dgm:spPr/>
      <dgm:t>
        <a:bodyPr/>
        <a:lstStyle/>
        <a:p>
          <a:endParaRPr lang="en-US"/>
        </a:p>
      </dgm:t>
    </dgm:pt>
    <dgm:pt modelId="{97D9E3CB-6846-4571-AED9-E80D5B0A3365}">
      <dgm:prSet phldrT="[Text]"/>
      <dgm:spPr/>
      <dgm:t>
        <a:bodyPr/>
        <a:lstStyle/>
        <a:p>
          <a:r>
            <a:rPr lang="fa" b="1" dirty="0"/>
            <a:t>مصاحبه </a:t>
          </a:r>
          <a:r>
            <a:rPr lang="prs-AF" b="1" dirty="0"/>
            <a:t>با کارمند</a:t>
          </a:r>
          <a:endParaRPr lang="fa" b="1" dirty="0"/>
        </a:p>
      </dgm:t>
    </dgm:pt>
    <dgm:pt modelId="{1D4ACE58-83EF-4FA5-8F1E-2FF39690A440}" type="parTrans" cxnId="{6B53FBB2-6ACC-4C6F-AD5E-504D0FB351A0}">
      <dgm:prSet/>
      <dgm:spPr/>
      <dgm:t>
        <a:bodyPr/>
        <a:lstStyle/>
        <a:p>
          <a:endParaRPr lang="en-US"/>
        </a:p>
      </dgm:t>
    </dgm:pt>
    <dgm:pt modelId="{3ECE90DC-6707-4DB7-8782-8EC7D72F9F6E}" type="sibTrans" cxnId="{6B53FBB2-6ACC-4C6F-AD5E-504D0FB351A0}">
      <dgm:prSet/>
      <dgm:spPr/>
      <dgm:t>
        <a:bodyPr/>
        <a:lstStyle/>
        <a:p>
          <a:endParaRPr lang="en-US"/>
        </a:p>
      </dgm:t>
    </dgm:pt>
    <dgm:pt modelId="{D1BFE759-B578-4E32-8F18-9CED86163841}">
      <dgm:prSet phldrT="[Text]"/>
      <dgm:spPr/>
      <dgm:t>
        <a:bodyPr/>
        <a:lstStyle/>
        <a:p>
          <a:r>
            <a:rPr lang="fa" b="1" dirty="0"/>
            <a:t>بررسی مرجع</a:t>
          </a:r>
        </a:p>
      </dgm:t>
    </dgm:pt>
    <dgm:pt modelId="{A3C904AE-D994-40F5-A7BF-A93FB93BF405}" type="parTrans" cxnId="{74CA4907-1E3A-4ED9-B2D8-FC0D348FDE34}">
      <dgm:prSet/>
      <dgm:spPr/>
      <dgm:t>
        <a:bodyPr/>
        <a:lstStyle/>
        <a:p>
          <a:endParaRPr lang="en-US"/>
        </a:p>
      </dgm:t>
    </dgm:pt>
    <dgm:pt modelId="{357197C7-A33C-41C0-9A9E-2B3AD745405F}" type="sibTrans" cxnId="{74CA4907-1E3A-4ED9-B2D8-FC0D348FDE34}">
      <dgm:prSet/>
      <dgm:spPr/>
      <dgm:t>
        <a:bodyPr/>
        <a:lstStyle/>
        <a:p>
          <a:endParaRPr lang="en-US"/>
        </a:p>
      </dgm:t>
    </dgm:pt>
    <dgm:pt modelId="{35D52ED7-8ED1-4FD4-B0FB-458872893D38}">
      <dgm:prSet phldrT="[Text]"/>
      <dgm:spPr/>
      <dgm:t>
        <a:bodyPr/>
        <a:lstStyle/>
        <a:p>
          <a:r>
            <a:rPr lang="fa" b="1" dirty="0"/>
            <a:t>معاینات </a:t>
          </a:r>
          <a:r>
            <a:rPr lang="prs-AF" b="1" dirty="0"/>
            <a:t>طبی</a:t>
          </a:r>
          <a:endParaRPr lang="fa" b="1" dirty="0"/>
        </a:p>
      </dgm:t>
    </dgm:pt>
    <dgm:pt modelId="{103E833A-558A-4FBC-A4A1-94FE4ABD9D02}" type="parTrans" cxnId="{68132E09-FF0B-4E77-BEFD-96FDE6850D79}">
      <dgm:prSet/>
      <dgm:spPr/>
      <dgm:t>
        <a:bodyPr/>
        <a:lstStyle/>
        <a:p>
          <a:endParaRPr lang="en-US"/>
        </a:p>
      </dgm:t>
    </dgm:pt>
    <dgm:pt modelId="{60A479C8-EBF0-4B2F-8CDC-F63C1F011047}" type="sibTrans" cxnId="{68132E09-FF0B-4E77-BEFD-96FDE6850D79}">
      <dgm:prSet/>
      <dgm:spPr/>
      <dgm:t>
        <a:bodyPr/>
        <a:lstStyle/>
        <a:p>
          <a:endParaRPr lang="en-US"/>
        </a:p>
      </dgm:t>
    </dgm:pt>
    <dgm:pt modelId="{86A7909F-B1F6-4F39-AA9F-62E87FFE8DA7}">
      <dgm:prSet phldrT="[Text]"/>
      <dgm:spPr/>
      <dgm:t>
        <a:bodyPr/>
        <a:lstStyle/>
        <a:p>
          <a:r>
            <a:rPr lang="fa" b="1" dirty="0"/>
            <a:t>پیشنهاد کار</a:t>
          </a:r>
        </a:p>
      </dgm:t>
    </dgm:pt>
    <dgm:pt modelId="{46B6CC3F-44F1-43D0-AA82-BEE94FA44089}" type="parTrans" cxnId="{2E8D585C-9CD3-4345-B204-367D4FB3D0D1}">
      <dgm:prSet/>
      <dgm:spPr/>
      <dgm:t>
        <a:bodyPr/>
        <a:lstStyle/>
        <a:p>
          <a:endParaRPr lang="en-US"/>
        </a:p>
      </dgm:t>
    </dgm:pt>
    <dgm:pt modelId="{9EAE3037-17D9-4600-891D-CDCC59A6ABD8}" type="sibTrans" cxnId="{2E8D585C-9CD3-4345-B204-367D4FB3D0D1}">
      <dgm:prSet/>
      <dgm:spPr/>
      <dgm:t>
        <a:bodyPr/>
        <a:lstStyle/>
        <a:p>
          <a:endParaRPr lang="en-US"/>
        </a:p>
      </dgm:t>
    </dgm:pt>
    <dgm:pt modelId="{AF108891-F176-42DE-851C-77DCB0BDEE57}" type="pres">
      <dgm:prSet presAssocID="{C88FF88F-68F0-4120-B3D0-EA0DBFB8DE3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1BEDFDA-3653-4793-BE95-FB7589A45A22}" type="pres">
      <dgm:prSet presAssocID="{B842D51E-1561-4A8F-B16A-57FE7BCC26B9}" presName="Parent" presStyleLbl="node0" presStyleIdx="0" presStyleCnt="1">
        <dgm:presLayoutVars>
          <dgm:chMax val="6"/>
          <dgm:chPref val="6"/>
        </dgm:presLayoutVars>
      </dgm:prSet>
      <dgm:spPr/>
    </dgm:pt>
    <dgm:pt modelId="{A7B48B3B-E084-4A89-8E3B-706CB793B3A0}" type="pres">
      <dgm:prSet presAssocID="{15D5BC44-4763-4EBE-8DEB-A832375CB5D3}" presName="Accent1" presStyleCnt="0"/>
      <dgm:spPr/>
    </dgm:pt>
    <dgm:pt modelId="{2BA1D034-ED1D-417C-B18C-3C92D28495C3}" type="pres">
      <dgm:prSet presAssocID="{15D5BC44-4763-4EBE-8DEB-A832375CB5D3}" presName="Accent" presStyleLbl="bgShp" presStyleIdx="0" presStyleCnt="6"/>
      <dgm:spPr/>
    </dgm:pt>
    <dgm:pt modelId="{E8D44C5E-1565-4FE7-A3F2-833D86AA5128}" type="pres">
      <dgm:prSet presAssocID="{15D5BC44-4763-4EBE-8DEB-A832375CB5D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3E7C5EDA-0A5A-4CD9-9ED6-D421D40D593F}" type="pres">
      <dgm:prSet presAssocID="{AE5FBFE6-12BC-46E5-AE13-4C6A1B64A7F5}" presName="Accent2" presStyleCnt="0"/>
      <dgm:spPr/>
    </dgm:pt>
    <dgm:pt modelId="{C92B9168-4206-4816-BF3B-B7D67DB37DB3}" type="pres">
      <dgm:prSet presAssocID="{AE5FBFE6-12BC-46E5-AE13-4C6A1B64A7F5}" presName="Accent" presStyleLbl="bgShp" presStyleIdx="1" presStyleCnt="6"/>
      <dgm:spPr/>
    </dgm:pt>
    <dgm:pt modelId="{BFD4301B-4787-4EF5-B11C-AAA6B8B8EDAB}" type="pres">
      <dgm:prSet presAssocID="{AE5FBFE6-12BC-46E5-AE13-4C6A1B64A7F5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69EF8DE4-4853-42F7-A675-B3120E42AE93}" type="pres">
      <dgm:prSet presAssocID="{97D9E3CB-6846-4571-AED9-E80D5B0A3365}" presName="Accent3" presStyleCnt="0"/>
      <dgm:spPr/>
    </dgm:pt>
    <dgm:pt modelId="{737B7389-A02D-4A0B-B34B-70A7583079F2}" type="pres">
      <dgm:prSet presAssocID="{97D9E3CB-6846-4571-AED9-E80D5B0A3365}" presName="Accent" presStyleLbl="bgShp" presStyleIdx="2" presStyleCnt="6"/>
      <dgm:spPr/>
    </dgm:pt>
    <dgm:pt modelId="{F6887F15-842E-48AE-A9D7-968152C01644}" type="pres">
      <dgm:prSet presAssocID="{97D9E3CB-6846-4571-AED9-E80D5B0A336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5F101F38-77FB-4C6B-A3EF-90263DBEECDE}" type="pres">
      <dgm:prSet presAssocID="{D1BFE759-B578-4E32-8F18-9CED86163841}" presName="Accent4" presStyleCnt="0"/>
      <dgm:spPr/>
    </dgm:pt>
    <dgm:pt modelId="{08AEAC95-B1AF-491B-B76D-5ABE34554AE9}" type="pres">
      <dgm:prSet presAssocID="{D1BFE759-B578-4E32-8F18-9CED86163841}" presName="Accent" presStyleLbl="bgShp" presStyleIdx="3" presStyleCnt="6"/>
      <dgm:spPr/>
    </dgm:pt>
    <dgm:pt modelId="{F1DC7B89-81C1-4DB4-A1A9-D96FC0A3EEAB}" type="pres">
      <dgm:prSet presAssocID="{D1BFE759-B578-4E32-8F18-9CED8616384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56D2937C-80D9-422B-88D2-D248BA909056}" type="pres">
      <dgm:prSet presAssocID="{35D52ED7-8ED1-4FD4-B0FB-458872893D38}" presName="Accent5" presStyleCnt="0"/>
      <dgm:spPr/>
    </dgm:pt>
    <dgm:pt modelId="{EFE37A6F-1937-4BF6-B965-C6A0D4A5C65F}" type="pres">
      <dgm:prSet presAssocID="{35D52ED7-8ED1-4FD4-B0FB-458872893D38}" presName="Accent" presStyleLbl="bgShp" presStyleIdx="4" presStyleCnt="6"/>
      <dgm:spPr/>
    </dgm:pt>
    <dgm:pt modelId="{1CC6691F-C3D3-44A5-8396-0A367EA8637F}" type="pres">
      <dgm:prSet presAssocID="{35D52ED7-8ED1-4FD4-B0FB-458872893D38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102796E0-8227-42FB-87F9-9E5492FB0C4B}" type="pres">
      <dgm:prSet presAssocID="{86A7909F-B1F6-4F39-AA9F-62E87FFE8DA7}" presName="Accent6" presStyleCnt="0"/>
      <dgm:spPr/>
    </dgm:pt>
    <dgm:pt modelId="{1EB9D4B6-F34F-4C69-9CF9-94A99F907834}" type="pres">
      <dgm:prSet presAssocID="{86A7909F-B1F6-4F39-AA9F-62E87FFE8DA7}" presName="Accent" presStyleLbl="bgShp" presStyleIdx="5" presStyleCnt="6"/>
      <dgm:spPr/>
    </dgm:pt>
    <dgm:pt modelId="{03BFFDEA-D8C3-403C-B46F-BABDC8FC43E8}" type="pres">
      <dgm:prSet presAssocID="{86A7909F-B1F6-4F39-AA9F-62E87FFE8DA7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DFE9CD06-FC3A-4317-B380-C5793E9C9C2C}" type="presOf" srcId="{D1BFE759-B578-4E32-8F18-9CED86163841}" destId="{F1DC7B89-81C1-4DB4-A1A9-D96FC0A3EEAB}" srcOrd="0" destOrd="0" presId="urn:microsoft.com/office/officeart/2011/layout/HexagonRadial"/>
    <dgm:cxn modelId="{74CA4907-1E3A-4ED9-B2D8-FC0D348FDE34}" srcId="{B842D51E-1561-4A8F-B16A-57FE7BCC26B9}" destId="{D1BFE759-B578-4E32-8F18-9CED86163841}" srcOrd="3" destOrd="0" parTransId="{A3C904AE-D994-40F5-A7BF-A93FB93BF405}" sibTransId="{357197C7-A33C-41C0-9A9E-2B3AD745405F}"/>
    <dgm:cxn modelId="{68132E09-FF0B-4E77-BEFD-96FDE6850D79}" srcId="{B842D51E-1561-4A8F-B16A-57FE7BCC26B9}" destId="{35D52ED7-8ED1-4FD4-B0FB-458872893D38}" srcOrd="4" destOrd="0" parTransId="{103E833A-558A-4FBC-A4A1-94FE4ABD9D02}" sibTransId="{60A479C8-EBF0-4B2F-8CDC-F63C1F011047}"/>
    <dgm:cxn modelId="{38911322-8501-4E6C-A5B5-893FD86885AF}" type="presOf" srcId="{86A7909F-B1F6-4F39-AA9F-62E87FFE8DA7}" destId="{03BFFDEA-D8C3-403C-B46F-BABDC8FC43E8}" srcOrd="0" destOrd="0" presId="urn:microsoft.com/office/officeart/2011/layout/HexagonRadial"/>
    <dgm:cxn modelId="{2E8D585C-9CD3-4345-B204-367D4FB3D0D1}" srcId="{B842D51E-1561-4A8F-B16A-57FE7BCC26B9}" destId="{86A7909F-B1F6-4F39-AA9F-62E87FFE8DA7}" srcOrd="5" destOrd="0" parTransId="{46B6CC3F-44F1-43D0-AA82-BEE94FA44089}" sibTransId="{9EAE3037-17D9-4600-891D-CDCC59A6ABD8}"/>
    <dgm:cxn modelId="{D9316444-F543-44C5-90BA-EA770EAA68CE}" type="presOf" srcId="{B842D51E-1561-4A8F-B16A-57FE7BCC26B9}" destId="{11BEDFDA-3653-4793-BE95-FB7589A45A22}" srcOrd="0" destOrd="0" presId="urn:microsoft.com/office/officeart/2011/layout/HexagonRadial"/>
    <dgm:cxn modelId="{3C95CD50-07E8-422E-8CCB-09A6A3F54B39}" srcId="{B842D51E-1561-4A8F-B16A-57FE7BCC26B9}" destId="{15D5BC44-4763-4EBE-8DEB-A832375CB5D3}" srcOrd="0" destOrd="0" parTransId="{489640AC-8A44-4477-8162-862907BB67EC}" sibTransId="{C22F72D6-28D4-41AF-8578-4D38505C2291}"/>
    <dgm:cxn modelId="{907C0151-1F92-4177-8363-C7A9480852C4}" type="presOf" srcId="{AE5FBFE6-12BC-46E5-AE13-4C6A1B64A7F5}" destId="{BFD4301B-4787-4EF5-B11C-AAA6B8B8EDAB}" srcOrd="0" destOrd="0" presId="urn:microsoft.com/office/officeart/2011/layout/HexagonRadial"/>
    <dgm:cxn modelId="{BDB8029A-1941-4875-B330-C3323F8E9ED8}" srcId="{B842D51E-1561-4A8F-B16A-57FE7BCC26B9}" destId="{AE5FBFE6-12BC-46E5-AE13-4C6A1B64A7F5}" srcOrd="1" destOrd="0" parTransId="{F36E824A-614C-43F5-A1A2-BA7B8095F2C6}" sibTransId="{EA3750AA-F8D4-4C7E-BBC0-FA744E8FCCBB}"/>
    <dgm:cxn modelId="{E9B4FA9A-AA60-4DE6-92ED-C779E8D496AB}" srcId="{C88FF88F-68F0-4120-B3D0-EA0DBFB8DE3F}" destId="{B842D51E-1561-4A8F-B16A-57FE7BCC26B9}" srcOrd="0" destOrd="0" parTransId="{653B745E-086F-4C55-9FB3-44AAE35AAC04}" sibTransId="{0DB38A2F-6268-4CED-AF1D-B97F48EAD3AB}"/>
    <dgm:cxn modelId="{3E5D71A0-4737-4A8D-86E6-1336ABE627B3}" type="presOf" srcId="{C88FF88F-68F0-4120-B3D0-EA0DBFB8DE3F}" destId="{AF108891-F176-42DE-851C-77DCB0BDEE57}" srcOrd="0" destOrd="0" presId="urn:microsoft.com/office/officeart/2011/layout/HexagonRadial"/>
    <dgm:cxn modelId="{6B53FBB2-6ACC-4C6F-AD5E-504D0FB351A0}" srcId="{B842D51E-1561-4A8F-B16A-57FE7BCC26B9}" destId="{97D9E3CB-6846-4571-AED9-E80D5B0A3365}" srcOrd="2" destOrd="0" parTransId="{1D4ACE58-83EF-4FA5-8F1E-2FF39690A440}" sibTransId="{3ECE90DC-6707-4DB7-8782-8EC7D72F9F6E}"/>
    <dgm:cxn modelId="{51F104E2-D3F9-47EA-A1FE-0E25F9A1E47A}" type="presOf" srcId="{97D9E3CB-6846-4571-AED9-E80D5B0A3365}" destId="{F6887F15-842E-48AE-A9D7-968152C01644}" srcOrd="0" destOrd="0" presId="urn:microsoft.com/office/officeart/2011/layout/HexagonRadial"/>
    <dgm:cxn modelId="{802F65E3-ECE6-42B7-BCCB-8B2F207D1040}" type="presOf" srcId="{35D52ED7-8ED1-4FD4-B0FB-458872893D38}" destId="{1CC6691F-C3D3-44A5-8396-0A367EA8637F}" srcOrd="0" destOrd="0" presId="urn:microsoft.com/office/officeart/2011/layout/HexagonRadial"/>
    <dgm:cxn modelId="{2DC7BDF7-F5E2-4C1A-B6E9-FCB8794ACAC1}" type="presOf" srcId="{15D5BC44-4763-4EBE-8DEB-A832375CB5D3}" destId="{E8D44C5E-1565-4FE7-A3F2-833D86AA5128}" srcOrd="0" destOrd="0" presId="urn:microsoft.com/office/officeart/2011/layout/HexagonRadial"/>
    <dgm:cxn modelId="{C7CE4B09-1377-4473-A131-33819F5CF563}" type="presParOf" srcId="{AF108891-F176-42DE-851C-77DCB0BDEE57}" destId="{11BEDFDA-3653-4793-BE95-FB7589A45A22}" srcOrd="0" destOrd="0" presId="urn:microsoft.com/office/officeart/2011/layout/HexagonRadial"/>
    <dgm:cxn modelId="{C8DA8936-1377-4CA0-A59A-8AD14C0AA52D}" type="presParOf" srcId="{AF108891-F176-42DE-851C-77DCB0BDEE57}" destId="{A7B48B3B-E084-4A89-8E3B-706CB793B3A0}" srcOrd="1" destOrd="0" presId="urn:microsoft.com/office/officeart/2011/layout/HexagonRadial"/>
    <dgm:cxn modelId="{DD42E543-72ED-41F6-8F60-FA9A595E0417}" type="presParOf" srcId="{A7B48B3B-E084-4A89-8E3B-706CB793B3A0}" destId="{2BA1D034-ED1D-417C-B18C-3C92D28495C3}" srcOrd="0" destOrd="0" presId="urn:microsoft.com/office/officeart/2011/layout/HexagonRadial"/>
    <dgm:cxn modelId="{510EEA5A-37AA-4C0F-ADD3-F23810835A32}" type="presParOf" srcId="{AF108891-F176-42DE-851C-77DCB0BDEE57}" destId="{E8D44C5E-1565-4FE7-A3F2-833D86AA5128}" srcOrd="2" destOrd="0" presId="urn:microsoft.com/office/officeart/2011/layout/HexagonRadial"/>
    <dgm:cxn modelId="{1D1843BB-6454-4D60-B830-7EA94F824DE2}" type="presParOf" srcId="{AF108891-F176-42DE-851C-77DCB0BDEE57}" destId="{3E7C5EDA-0A5A-4CD9-9ED6-D421D40D593F}" srcOrd="3" destOrd="0" presId="urn:microsoft.com/office/officeart/2011/layout/HexagonRadial"/>
    <dgm:cxn modelId="{F9E6155A-0DB3-4EA1-B915-916016BFDF14}" type="presParOf" srcId="{3E7C5EDA-0A5A-4CD9-9ED6-D421D40D593F}" destId="{C92B9168-4206-4816-BF3B-B7D67DB37DB3}" srcOrd="0" destOrd="0" presId="urn:microsoft.com/office/officeart/2011/layout/HexagonRadial"/>
    <dgm:cxn modelId="{FA8317B9-9A9C-4811-8CAD-C66379995BD2}" type="presParOf" srcId="{AF108891-F176-42DE-851C-77DCB0BDEE57}" destId="{BFD4301B-4787-4EF5-B11C-AAA6B8B8EDAB}" srcOrd="4" destOrd="0" presId="urn:microsoft.com/office/officeart/2011/layout/HexagonRadial"/>
    <dgm:cxn modelId="{A47AFC84-34CE-4B56-A568-67525D34707E}" type="presParOf" srcId="{AF108891-F176-42DE-851C-77DCB0BDEE57}" destId="{69EF8DE4-4853-42F7-A675-B3120E42AE93}" srcOrd="5" destOrd="0" presId="urn:microsoft.com/office/officeart/2011/layout/HexagonRadial"/>
    <dgm:cxn modelId="{9E315F38-105F-4EA3-A359-F1F744EC2046}" type="presParOf" srcId="{69EF8DE4-4853-42F7-A675-B3120E42AE93}" destId="{737B7389-A02D-4A0B-B34B-70A7583079F2}" srcOrd="0" destOrd="0" presId="urn:microsoft.com/office/officeart/2011/layout/HexagonRadial"/>
    <dgm:cxn modelId="{F0E170C3-D3DA-484F-9AD1-3F8BE671A7BF}" type="presParOf" srcId="{AF108891-F176-42DE-851C-77DCB0BDEE57}" destId="{F6887F15-842E-48AE-A9D7-968152C01644}" srcOrd="6" destOrd="0" presId="urn:microsoft.com/office/officeart/2011/layout/HexagonRadial"/>
    <dgm:cxn modelId="{FC51DB18-9352-4EE0-BCFE-A0099E1D2D2A}" type="presParOf" srcId="{AF108891-F176-42DE-851C-77DCB0BDEE57}" destId="{5F101F38-77FB-4C6B-A3EF-90263DBEECDE}" srcOrd="7" destOrd="0" presId="urn:microsoft.com/office/officeart/2011/layout/HexagonRadial"/>
    <dgm:cxn modelId="{EDCAB943-1923-4118-BE57-A469CA31292A}" type="presParOf" srcId="{5F101F38-77FB-4C6B-A3EF-90263DBEECDE}" destId="{08AEAC95-B1AF-491B-B76D-5ABE34554AE9}" srcOrd="0" destOrd="0" presId="urn:microsoft.com/office/officeart/2011/layout/HexagonRadial"/>
    <dgm:cxn modelId="{163044E6-ECA4-4C1B-A1F2-74D784D47BEC}" type="presParOf" srcId="{AF108891-F176-42DE-851C-77DCB0BDEE57}" destId="{F1DC7B89-81C1-4DB4-A1A9-D96FC0A3EEAB}" srcOrd="8" destOrd="0" presId="urn:microsoft.com/office/officeart/2011/layout/HexagonRadial"/>
    <dgm:cxn modelId="{963DF853-30EE-4D8F-A561-2B8BFBEC0B5B}" type="presParOf" srcId="{AF108891-F176-42DE-851C-77DCB0BDEE57}" destId="{56D2937C-80D9-422B-88D2-D248BA909056}" srcOrd="9" destOrd="0" presId="urn:microsoft.com/office/officeart/2011/layout/HexagonRadial"/>
    <dgm:cxn modelId="{812EBF2B-6754-4787-9BAF-DC77F373985B}" type="presParOf" srcId="{56D2937C-80D9-422B-88D2-D248BA909056}" destId="{EFE37A6F-1937-4BF6-B965-C6A0D4A5C65F}" srcOrd="0" destOrd="0" presId="urn:microsoft.com/office/officeart/2011/layout/HexagonRadial"/>
    <dgm:cxn modelId="{503A664A-D7C0-4535-AF45-35BFB9F86096}" type="presParOf" srcId="{AF108891-F176-42DE-851C-77DCB0BDEE57}" destId="{1CC6691F-C3D3-44A5-8396-0A367EA8637F}" srcOrd="10" destOrd="0" presId="urn:microsoft.com/office/officeart/2011/layout/HexagonRadial"/>
    <dgm:cxn modelId="{DDF0C9FF-AA4E-4C37-B1CE-3C0F518E324B}" type="presParOf" srcId="{AF108891-F176-42DE-851C-77DCB0BDEE57}" destId="{102796E0-8227-42FB-87F9-9E5492FB0C4B}" srcOrd="11" destOrd="0" presId="urn:microsoft.com/office/officeart/2011/layout/HexagonRadial"/>
    <dgm:cxn modelId="{216138C3-2AF7-490E-8F0A-AF09FC4B2309}" type="presParOf" srcId="{102796E0-8227-42FB-87F9-9E5492FB0C4B}" destId="{1EB9D4B6-F34F-4C69-9CF9-94A99F907834}" srcOrd="0" destOrd="0" presId="urn:microsoft.com/office/officeart/2011/layout/HexagonRadial"/>
    <dgm:cxn modelId="{3D015E29-5B73-4587-9627-1B07E5A75925}" type="presParOf" srcId="{AF108891-F176-42DE-851C-77DCB0BDEE57}" destId="{03BFFDEA-D8C3-403C-B46F-BABDC8FC43E8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EDFDA-3653-4793-BE95-FB7589A45A22}">
      <dsp:nvSpPr>
        <dsp:cNvPr id="0" name=""/>
        <dsp:cNvSpPr/>
      </dsp:nvSpPr>
      <dsp:spPr>
        <a:xfrm>
          <a:off x="2175924" y="1671584"/>
          <a:ext cx="2124656" cy="1837913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s-AF" sz="2000" b="1" kern="1200" dirty="0"/>
            <a:t>روند</a:t>
          </a:r>
          <a:r>
            <a:rPr lang="fa" sz="2000" b="1" kern="1200" dirty="0"/>
            <a:t> انتخاب</a:t>
          </a:r>
        </a:p>
      </dsp:txBody>
      <dsp:txXfrm>
        <a:off x="2528009" y="1976152"/>
        <a:ext cx="1420486" cy="1228777"/>
      </dsp:txXfrm>
    </dsp:sp>
    <dsp:sp modelId="{C92B9168-4206-4816-BF3B-B7D67DB37DB3}">
      <dsp:nvSpPr>
        <dsp:cNvPr id="0" name=""/>
        <dsp:cNvSpPr/>
      </dsp:nvSpPr>
      <dsp:spPr>
        <a:xfrm>
          <a:off x="3506367" y="792266"/>
          <a:ext cx="801626" cy="6907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D44C5E-1565-4FE7-A3F2-833D86AA5128}">
      <dsp:nvSpPr>
        <dsp:cNvPr id="0" name=""/>
        <dsp:cNvSpPr/>
      </dsp:nvSpPr>
      <dsp:spPr>
        <a:xfrm>
          <a:off x="2371636" y="0"/>
          <a:ext cx="1741140" cy="15062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3000" b="1" kern="1200" dirty="0"/>
            <a:t>مصاحبه اولیه</a:t>
          </a:r>
        </a:p>
      </dsp:txBody>
      <dsp:txXfrm>
        <a:off x="2660180" y="249625"/>
        <a:ext cx="1164052" cy="1007041"/>
      </dsp:txXfrm>
    </dsp:sp>
    <dsp:sp modelId="{737B7389-A02D-4A0B-B34B-70A7583079F2}">
      <dsp:nvSpPr>
        <dsp:cNvPr id="0" name=""/>
        <dsp:cNvSpPr/>
      </dsp:nvSpPr>
      <dsp:spPr>
        <a:xfrm>
          <a:off x="4441928" y="2083521"/>
          <a:ext cx="801626" cy="6907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D4301B-4787-4EF5-B11C-AAA6B8B8EDAB}">
      <dsp:nvSpPr>
        <dsp:cNvPr id="0" name=""/>
        <dsp:cNvSpPr/>
      </dsp:nvSpPr>
      <dsp:spPr>
        <a:xfrm>
          <a:off x="3968464" y="926470"/>
          <a:ext cx="1741140" cy="15062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3000" b="1" kern="1200" dirty="0"/>
            <a:t>آزمون انتخاب</a:t>
          </a:r>
        </a:p>
      </dsp:txBody>
      <dsp:txXfrm>
        <a:off x="4257008" y="1176095"/>
        <a:ext cx="1164052" cy="1007041"/>
      </dsp:txXfrm>
    </dsp:sp>
    <dsp:sp modelId="{08AEAC95-B1AF-491B-B76D-5ABE34554AE9}">
      <dsp:nvSpPr>
        <dsp:cNvPr id="0" name=""/>
        <dsp:cNvSpPr/>
      </dsp:nvSpPr>
      <dsp:spPr>
        <a:xfrm>
          <a:off x="3792027" y="3541105"/>
          <a:ext cx="801626" cy="6907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887F15-842E-48AE-A9D7-968152C01644}">
      <dsp:nvSpPr>
        <dsp:cNvPr id="0" name=""/>
        <dsp:cNvSpPr/>
      </dsp:nvSpPr>
      <dsp:spPr>
        <a:xfrm>
          <a:off x="3968464" y="2747802"/>
          <a:ext cx="1741140" cy="15062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3000" b="1" kern="1200" dirty="0"/>
            <a:t>مصاحبه </a:t>
          </a:r>
          <a:r>
            <a:rPr lang="prs-AF" sz="3000" b="1" kern="1200" dirty="0"/>
            <a:t>با کارمند</a:t>
          </a:r>
          <a:endParaRPr lang="fa" sz="3000" b="1" kern="1200" dirty="0"/>
        </a:p>
      </dsp:txBody>
      <dsp:txXfrm>
        <a:off x="4257008" y="2997427"/>
        <a:ext cx="1164052" cy="1007041"/>
      </dsp:txXfrm>
    </dsp:sp>
    <dsp:sp modelId="{EFE37A6F-1937-4BF6-B965-C6A0D4A5C65F}">
      <dsp:nvSpPr>
        <dsp:cNvPr id="0" name=""/>
        <dsp:cNvSpPr/>
      </dsp:nvSpPr>
      <dsp:spPr>
        <a:xfrm>
          <a:off x="2179878" y="3692408"/>
          <a:ext cx="801626" cy="6907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C7B89-81C1-4DB4-A1A9-D96FC0A3EEAB}">
      <dsp:nvSpPr>
        <dsp:cNvPr id="0" name=""/>
        <dsp:cNvSpPr/>
      </dsp:nvSpPr>
      <dsp:spPr>
        <a:xfrm>
          <a:off x="2371636" y="3675308"/>
          <a:ext cx="1741140" cy="15062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3000" b="1" kern="1200" dirty="0"/>
            <a:t>بررسی مرجع</a:t>
          </a:r>
        </a:p>
      </dsp:txBody>
      <dsp:txXfrm>
        <a:off x="2660180" y="3924933"/>
        <a:ext cx="1164052" cy="1007041"/>
      </dsp:txXfrm>
    </dsp:sp>
    <dsp:sp modelId="{1EB9D4B6-F34F-4C69-9CF9-94A99F907834}">
      <dsp:nvSpPr>
        <dsp:cNvPr id="0" name=""/>
        <dsp:cNvSpPr/>
      </dsp:nvSpPr>
      <dsp:spPr>
        <a:xfrm>
          <a:off x="1228997" y="2401671"/>
          <a:ext cx="801626" cy="6907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6691F-C3D3-44A5-8396-0A367EA8637F}">
      <dsp:nvSpPr>
        <dsp:cNvPr id="0" name=""/>
        <dsp:cNvSpPr/>
      </dsp:nvSpPr>
      <dsp:spPr>
        <a:xfrm>
          <a:off x="767394" y="2748838"/>
          <a:ext cx="1741140" cy="15062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3000" b="1" kern="1200" dirty="0"/>
            <a:t>معاینات </a:t>
          </a:r>
          <a:r>
            <a:rPr lang="prs-AF" sz="3000" b="1" kern="1200" dirty="0"/>
            <a:t>طبی</a:t>
          </a:r>
          <a:endParaRPr lang="fa" sz="3000" b="1" kern="1200" dirty="0"/>
        </a:p>
      </dsp:txBody>
      <dsp:txXfrm>
        <a:off x="1055938" y="2998463"/>
        <a:ext cx="1164052" cy="1007041"/>
      </dsp:txXfrm>
    </dsp:sp>
    <dsp:sp modelId="{03BFFDEA-D8C3-403C-B46F-BABDC8FC43E8}">
      <dsp:nvSpPr>
        <dsp:cNvPr id="0" name=""/>
        <dsp:cNvSpPr/>
      </dsp:nvSpPr>
      <dsp:spPr>
        <a:xfrm>
          <a:off x="767394" y="924397"/>
          <a:ext cx="1741140" cy="150629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3000" b="1" kern="1200" dirty="0"/>
            <a:t>پیشنهاد کار</a:t>
          </a:r>
        </a:p>
      </dsp:txBody>
      <dsp:txXfrm>
        <a:off x="1055938" y="1174022"/>
        <a:ext cx="1164052" cy="1007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3500" dirty="0"/>
              <a:t>مصاحبه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pPr algn="just" rtl="1">
              <a:buFont typeface="Wingdings" panose="05000000000000000000" pitchFamily="2" charset="2"/>
              <a:buChar char="q"/>
            </a:pPr>
            <a:r>
              <a:rPr lang="fa" sz="2700" dirty="0"/>
              <a:t>مصاحبه یک مکالمه رسمی بین یک کارفرما (یا نماینده کارفرما، مانند یک مدیر منابع </a:t>
            </a:r>
            <a:r>
              <a:rPr lang="ps-AF" sz="2700" dirty="0"/>
              <a:t>بشری</a:t>
            </a:r>
            <a:r>
              <a:rPr lang="fa" sz="2700" dirty="0"/>
              <a:t>) و یک </a:t>
            </a:r>
            <a:r>
              <a:rPr lang="fa-IR" sz="2700" dirty="0"/>
              <a:t>متقاضی/داوطلب</a:t>
            </a:r>
            <a:r>
              <a:rPr lang="fa" sz="2700" dirty="0"/>
              <a:t> </a:t>
            </a:r>
            <a:r>
              <a:rPr lang="prs-AF" sz="2700" dirty="0"/>
              <a:t>شغل</a:t>
            </a:r>
            <a:r>
              <a:rPr lang="fa" sz="2700" dirty="0"/>
              <a:t> است.</a:t>
            </a:r>
          </a:p>
          <a:p>
            <a:pPr algn="just" rtl="1">
              <a:buFont typeface="Wingdings" panose="05000000000000000000" pitchFamily="2" charset="2"/>
              <a:buChar char="q"/>
            </a:pPr>
            <a:endParaRPr lang="en-US" sz="2700" dirty="0"/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fa" sz="2700" dirty="0"/>
              <a:t>این یک گام مهم در </a:t>
            </a:r>
            <a:r>
              <a:rPr lang="ps-AF" sz="2700" dirty="0"/>
              <a:t>روند</a:t>
            </a:r>
            <a:r>
              <a:rPr lang="fa" sz="2700" dirty="0"/>
              <a:t> استخدام است و به عنوان وسیله ای برای ارزیابی صلاحیت ها، مهارت ها و تناسب </a:t>
            </a:r>
            <a:r>
              <a:rPr lang="prs-AF" sz="2700" dirty="0"/>
              <a:t>کاندید</a:t>
            </a:r>
            <a:r>
              <a:rPr lang="fa" sz="2700" dirty="0"/>
              <a:t> برای شغل عمل می کند. مصاحبه ها فرصتی را برای هر دو طرف فراهم می کند تا اطلاعات را تبادل کنند، سؤال بپرسند و تناسب بالقوه بین </a:t>
            </a:r>
            <a:r>
              <a:rPr lang="prs-AF" sz="2700" dirty="0"/>
              <a:t>کاندید</a:t>
            </a:r>
            <a:r>
              <a:rPr lang="fa" sz="2700" dirty="0"/>
              <a:t> و </a:t>
            </a:r>
            <a:r>
              <a:rPr lang="prs-AF" sz="2700" dirty="0"/>
              <a:t>اداره</a:t>
            </a:r>
            <a:r>
              <a:rPr lang="fa" sz="2700" dirty="0"/>
              <a:t> را ارزیابی کنند.</a:t>
            </a:r>
          </a:p>
        </p:txBody>
      </p:sp>
    </p:spTree>
    <p:extLst>
      <p:ext uri="{BB962C8B-B14F-4D97-AF65-F5344CB8AC3E}">
        <p14:creationId xmlns:p14="http://schemas.microsoft.com/office/powerpoint/2010/main" val="91821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3500" dirty="0"/>
              <a:t>اهمیت مصاحبه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pPr algn="just" rtl="1">
              <a:buFont typeface="Wingdings" panose="05000000000000000000" pitchFamily="2" charset="2"/>
              <a:buChar char="q"/>
            </a:pPr>
            <a:r>
              <a:rPr lang="fa" sz="2500" dirty="0"/>
              <a:t>ارزیابی </a:t>
            </a:r>
            <a:r>
              <a:rPr lang="fa-IR" sz="2500" dirty="0"/>
              <a:t>داوطلب</a:t>
            </a:r>
            <a:endParaRPr lang="fa" sz="2500" dirty="0"/>
          </a:p>
          <a:p>
            <a:pPr algn="just" rtl="1">
              <a:buFont typeface="Wingdings" panose="05000000000000000000" pitchFamily="2" charset="2"/>
              <a:buChar char="q"/>
            </a:pPr>
            <a:endParaRPr lang="en-US" sz="2500" dirty="0"/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fa" sz="2500" dirty="0"/>
              <a:t>جمع آوری اطلاعات </a:t>
            </a:r>
            <a:r>
              <a:rPr lang="prs-AF" sz="2500" dirty="0"/>
              <a:t>اضافی</a:t>
            </a:r>
            <a:endParaRPr lang="fa" sz="2500" dirty="0"/>
          </a:p>
          <a:p>
            <a:pPr algn="just" rtl="1">
              <a:buFont typeface="Wingdings" panose="05000000000000000000" pitchFamily="2" charset="2"/>
              <a:buChar char="q"/>
            </a:pPr>
            <a:endParaRPr lang="en-US" sz="2500" dirty="0"/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fa" sz="2700" dirty="0"/>
              <a:t>ارزیابی مهارت های ارتباطی و بین فردی</a:t>
            </a:r>
          </a:p>
          <a:p>
            <a:pPr algn="just" rtl="1">
              <a:buFont typeface="Wingdings" panose="05000000000000000000" pitchFamily="2" charset="2"/>
              <a:buChar char="q"/>
            </a:pPr>
            <a:endParaRPr lang="en-US" sz="2700" dirty="0"/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fa" sz="2700" dirty="0"/>
              <a:t>ارزیابی تناسب فرهنگی</a:t>
            </a:r>
          </a:p>
          <a:p>
            <a:pPr algn="just" rtl="1">
              <a:buFont typeface="Wingdings" panose="05000000000000000000" pitchFamily="2" charset="2"/>
              <a:buChar char="q"/>
            </a:pPr>
            <a:endParaRPr lang="en-US" sz="2700" dirty="0"/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fa" sz="2700" dirty="0"/>
              <a:t>تصمیم</a:t>
            </a:r>
            <a:r>
              <a:rPr lang="prs-AF" sz="2700" dirty="0"/>
              <a:t> گیری</a:t>
            </a:r>
            <a:r>
              <a:rPr lang="fa" sz="2700" dirty="0"/>
              <a:t> انتخاب</a:t>
            </a:r>
          </a:p>
          <a:p>
            <a:pPr algn="just" rtl="1">
              <a:buFont typeface="+mj-lt"/>
              <a:buAutoNum type="arabicPeriod"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011996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3500" dirty="0"/>
              <a:t>انواع مصاحبه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54864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3500" b="1" dirty="0">
                <a:solidFill>
                  <a:schemeClr val="accent2"/>
                </a:solidFill>
              </a:rPr>
              <a:t>  .1</a:t>
            </a:r>
            <a:r>
              <a:rPr lang="fa" sz="3500" b="1" dirty="0">
                <a:solidFill>
                  <a:schemeClr val="accent2"/>
                </a:solidFill>
              </a:rPr>
              <a:t>مصاحبه ساختاری:</a:t>
            </a:r>
          </a:p>
          <a:p>
            <a:pPr marL="0" indent="0" algn="r" rtl="1">
              <a:buNone/>
            </a:pPr>
            <a:endParaRPr lang="en-US" sz="200" dirty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از مجموعه سوالات از پیش تعیین شده برای همه داوطلبان استفاده کنید.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سوالات بر مهارت ها، </a:t>
            </a:r>
            <a:r>
              <a:rPr lang="fa-IR" sz="2500" dirty="0"/>
              <a:t>مشخصات </a:t>
            </a:r>
            <a:r>
              <a:rPr lang="fa" sz="2500" dirty="0"/>
              <a:t>و تجربیات مرتبط با شغل تمرکز دارد.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این امکان ارزیابی و مقایسه عادلانه و عینی پاسخ ها را فراهم می کند.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prs-AF" sz="2500" dirty="0"/>
              <a:t>بی طرفی</a:t>
            </a:r>
            <a:r>
              <a:rPr lang="fa" sz="2500" dirty="0"/>
              <a:t> و ذهنیت از طریق ارزیابی استاندارد کاهش می یابد.</a:t>
            </a:r>
          </a:p>
          <a:p>
            <a:pPr marL="0" indent="0" algn="r" rtl="1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255257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3500" dirty="0"/>
              <a:t>انواع مصاحبه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54864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3500" b="1" dirty="0">
                <a:solidFill>
                  <a:schemeClr val="accent2"/>
                </a:solidFill>
              </a:rPr>
              <a:t>2</a:t>
            </a:r>
            <a:r>
              <a:rPr lang="fa" sz="3500" b="1" dirty="0">
                <a:solidFill>
                  <a:schemeClr val="accent2"/>
                </a:solidFill>
              </a:rPr>
              <a:t>. مصاحبه </a:t>
            </a:r>
            <a:r>
              <a:rPr lang="fa-IR" sz="3500" b="1" dirty="0">
                <a:solidFill>
                  <a:schemeClr val="accent2"/>
                </a:solidFill>
              </a:rPr>
              <a:t>غیر ساختاری</a:t>
            </a:r>
            <a:r>
              <a:rPr lang="fa" sz="3500" b="1" dirty="0">
                <a:solidFill>
                  <a:schemeClr val="accent2"/>
                </a:solidFill>
              </a:rPr>
              <a:t>:</a:t>
            </a:r>
          </a:p>
          <a:p>
            <a:pPr marL="0" indent="0" algn="r" rtl="1">
              <a:buNone/>
            </a:pPr>
            <a:endParaRPr lang="en-US" sz="200" dirty="0"/>
          </a:p>
          <a:p>
            <a:pPr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-IR" sz="2700" dirty="0"/>
              <a:t>مفید برای ارزیابی چندین داوطلب یا معیارهای بست خاص </a:t>
            </a:r>
            <a:endParaRPr lang="prs-AF" sz="2700" dirty="0"/>
          </a:p>
          <a:p>
            <a:pPr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" sz="2700" dirty="0"/>
              <a:t>فرصت های برابر برای نامزدها برای به نمایش گذاشتن توانایی ها.</a:t>
            </a:r>
          </a:p>
          <a:p>
            <a:pPr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-IR" sz="2700" dirty="0"/>
              <a:t>ارزیابان نمرات یا درجه بندی پاسخ ها را برای مقایسه انجام می دهند </a:t>
            </a:r>
            <a:endParaRPr lang="prs-AF" sz="2700" dirty="0"/>
          </a:p>
          <a:p>
            <a:pPr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-IR" sz="2700" dirty="0"/>
              <a:t>افزایش قابلیت اطمینان و اعتبار روند انتخاب </a:t>
            </a:r>
            <a:endParaRPr lang="prs-AF" sz="2700" dirty="0"/>
          </a:p>
          <a:p>
            <a:pPr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" sz="2700" dirty="0"/>
              <a:t>تصمیم گیری آگاهانه و عینی استخدام بر اساس </a:t>
            </a:r>
            <a:r>
              <a:rPr lang="fa-IR" sz="2700" dirty="0"/>
              <a:t>اجراآت</a:t>
            </a:r>
            <a:r>
              <a:rPr lang="fa" sz="2700" dirty="0"/>
              <a:t>.</a:t>
            </a:r>
          </a:p>
          <a:p>
            <a:pPr marL="0" indent="0" algn="r" rtl="1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74418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3500" dirty="0"/>
              <a:t>انواع مصاحبه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54864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3500" b="1" dirty="0">
                <a:solidFill>
                  <a:schemeClr val="accent2"/>
                </a:solidFill>
              </a:rPr>
              <a:t>3</a:t>
            </a:r>
            <a:r>
              <a:rPr lang="fa" sz="3500" b="1" dirty="0">
                <a:solidFill>
                  <a:schemeClr val="accent2"/>
                </a:solidFill>
              </a:rPr>
              <a:t>. مصاحبه </a:t>
            </a:r>
            <a:r>
              <a:rPr lang="prs-AF" sz="3500" b="1" dirty="0">
                <a:solidFill>
                  <a:schemeClr val="accent2"/>
                </a:solidFill>
              </a:rPr>
              <a:t>غیر ساختار</a:t>
            </a:r>
            <a:r>
              <a:rPr lang="fa-IR" sz="3500" b="1" dirty="0">
                <a:solidFill>
                  <a:schemeClr val="accent2"/>
                </a:solidFill>
              </a:rPr>
              <a:t>ی</a:t>
            </a:r>
            <a:r>
              <a:rPr lang="fa" sz="3500" b="1" dirty="0">
                <a:solidFill>
                  <a:schemeClr val="accent2"/>
                </a:solidFill>
              </a:rPr>
              <a:t>:</a:t>
            </a:r>
          </a:p>
          <a:p>
            <a:pPr marL="0" indent="0" algn="r" rtl="1">
              <a:buNone/>
            </a:pPr>
            <a:endParaRPr lang="en-US" sz="200" dirty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بدون سوال از پیش تعیین شده، </a:t>
            </a:r>
            <a:r>
              <a:rPr lang="prs-AF" sz="2500" dirty="0"/>
              <a:t>امکان</a:t>
            </a:r>
            <a:r>
              <a:rPr lang="fa" sz="2500" dirty="0"/>
              <a:t> انعطاف پذیری را می دهد.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گفتگو آزادانه و آشکار جریان دارد.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prs-AF" sz="2500" dirty="0"/>
              <a:t>توضیح درمورد</a:t>
            </a:r>
            <a:r>
              <a:rPr lang="fa" sz="2500" dirty="0"/>
              <a:t> تجربیات و مهارت ها.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رویکرد شخصی و مناسب.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sz="2500" dirty="0"/>
              <a:t>آشکار سازی سبک ارتباطی و توانایی حل مسئله</a:t>
            </a:r>
            <a:endParaRPr lang="en-US" sz="2500" dirty="0"/>
          </a:p>
          <a:p>
            <a:pPr marL="0" indent="0" algn="r" rtl="1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246647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" sz="3500" dirty="0"/>
              <a:t>انواع مصاحبه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54864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3500" b="1" dirty="0">
                <a:solidFill>
                  <a:schemeClr val="accent2"/>
                </a:solidFill>
              </a:rPr>
              <a:t>4</a:t>
            </a:r>
            <a:r>
              <a:rPr lang="fa" sz="3500" b="1" dirty="0">
                <a:solidFill>
                  <a:schemeClr val="accent2"/>
                </a:solidFill>
              </a:rPr>
              <a:t>. مصاحبه رفتاری:</a:t>
            </a:r>
          </a:p>
          <a:p>
            <a:pPr marL="0" indent="0" algn="r" rtl="1">
              <a:buNone/>
            </a:pPr>
            <a:endParaRPr lang="en-US" sz="200" dirty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رفتارهای گذشته عملکرد آینده را پیش بینی می کند.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prs-AF" sz="2500" dirty="0"/>
              <a:t>داوطلب</a:t>
            </a:r>
            <a:r>
              <a:rPr lang="fa" sz="2500" dirty="0"/>
              <a:t> نمونه های خاصی از اقدامات و مهارت های خود را ارائه می دهند.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توانایی مدیریت موقعیت ها و نشان دادن شایستگی ها را ارزیابی می کند.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بینش هایی را در مورد تصمیم گیری، ارتباطات و حل مسئله ارائه می دهد.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امکان ارزیابی دقیق صلاحیت ها و شایستگی ها را فراهم می کند.</a:t>
            </a:r>
          </a:p>
          <a:p>
            <a:pPr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500" dirty="0"/>
          </a:p>
          <a:p>
            <a:pPr algn="r" rtl="1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0" indent="0" algn="r" rtl="1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846531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3500" dirty="0"/>
              <a:t>انواع مصاحبه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54864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" sz="3500" b="1" dirty="0">
                <a:solidFill>
                  <a:schemeClr val="accent2"/>
                </a:solidFill>
              </a:rPr>
              <a:t>5. مصاحبه تلفنی یا ویدیویی:</a:t>
            </a:r>
          </a:p>
          <a:p>
            <a:pPr marL="0" indent="0" algn="r" rtl="1">
              <a:buNone/>
            </a:pPr>
            <a:endParaRPr lang="en-US" sz="2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00" dirty="0"/>
              <a:t>مصاحبه های از راه دور، </a:t>
            </a:r>
            <a:r>
              <a:rPr lang="prs-AF" sz="2500" dirty="0"/>
              <a:t>داوطلب</a:t>
            </a:r>
            <a:r>
              <a:rPr lang="fa" sz="2500" dirty="0"/>
              <a:t> را قبل از جلسات حضوری بررسی می کند.</a:t>
            </a:r>
            <a:endParaRPr lang="en-US" sz="2500" dirty="0"/>
          </a:p>
          <a:p>
            <a:pPr algn="r" rtl="1">
              <a:buFont typeface="Wingdings" panose="05000000000000000000" pitchFamily="2" charset="2"/>
              <a:buChar char="q"/>
            </a:pPr>
            <a:endParaRPr lang="fa" sz="25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00" dirty="0"/>
              <a:t>صرفه جویی در زمان و منابع، به ویژه برای </a:t>
            </a:r>
            <a:r>
              <a:rPr lang="fa-IR" sz="2500" dirty="0"/>
              <a:t>متقاضی/داوطلب</a:t>
            </a:r>
            <a:r>
              <a:rPr lang="fa" sz="2500" dirty="0"/>
              <a:t>ان دور</a:t>
            </a:r>
            <a:r>
              <a:rPr lang="prs-AF" sz="2500" dirty="0"/>
              <a:t> دست</a:t>
            </a:r>
            <a:r>
              <a:rPr lang="fa" sz="2500" dirty="0"/>
              <a:t>.</a:t>
            </a:r>
            <a:endParaRPr lang="en-US" sz="2500" dirty="0"/>
          </a:p>
          <a:p>
            <a:pPr algn="r" rtl="1">
              <a:buFont typeface="Wingdings" panose="05000000000000000000" pitchFamily="2" charset="2"/>
              <a:buChar char="q"/>
            </a:pPr>
            <a:endParaRPr lang="fa" sz="25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B Nazanin" panose="00000400000000000000" pitchFamily="2" charset="-78"/>
                <a:ea typeface="Calibri" panose="020F0502020204030204" pitchFamily="34" charset="0"/>
              </a:rPr>
              <a:t> </a:t>
            </a:r>
            <a:r>
              <a:rPr lang="fa-IR" sz="2500" dirty="0"/>
              <a:t>ارزیابی ارتباطات شفاهی، حرفه ای بودن و انعطاف پذیری از راه دور</a:t>
            </a:r>
            <a:r>
              <a:rPr lang="fa-IR" sz="1800" b="1" dirty="0">
                <a:effectLst/>
                <a:latin typeface="B Nazanin" panose="00000400000000000000" pitchFamily="2" charset="-78"/>
                <a:ea typeface="Calibri" panose="020F0502020204030204" pitchFamily="34" charset="0"/>
              </a:rPr>
              <a:t>:</a:t>
            </a:r>
            <a:r>
              <a:rPr lang="fa-IR" sz="1800" dirty="0">
                <a:effectLst/>
                <a:latin typeface="B Nazanin" panose="00000400000000000000" pitchFamily="2" charset="-78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B Nazanin" panose="00000400000000000000" pitchFamily="2" charset="-78"/>
              <a:ea typeface="Calibri" panose="020F050202020403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prs-AF" sz="1800" dirty="0">
              <a:effectLst/>
              <a:latin typeface="B Nazanin" panose="00000400000000000000" pitchFamily="2" charset="-78"/>
              <a:ea typeface="Calibri" panose="020F0502020204030204" pitchFamily="34" charset="0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00" dirty="0"/>
              <a:t>رفتار و حضور </a:t>
            </a:r>
            <a:r>
              <a:rPr lang="prs-AF" sz="2500" dirty="0"/>
              <a:t>کاندید</a:t>
            </a:r>
            <a:r>
              <a:rPr lang="fa" sz="2500" dirty="0"/>
              <a:t> را از طریق تماس یا ویدیو ارزیابی می کند.</a:t>
            </a:r>
            <a:endParaRPr lang="en-US" sz="2500" dirty="0"/>
          </a:p>
          <a:p>
            <a:pPr algn="r" rtl="1">
              <a:buFont typeface="Wingdings" panose="05000000000000000000" pitchFamily="2" charset="2"/>
              <a:buChar char="q"/>
            </a:pPr>
            <a:endParaRPr lang="fa" sz="25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00" dirty="0"/>
              <a:t>نامزدهای بالقوه را در مراحل اولیه قبل از مصاحبه حضوری شناسایی می کند.</a:t>
            </a:r>
          </a:p>
          <a:p>
            <a:pPr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500" dirty="0"/>
          </a:p>
          <a:p>
            <a:pPr algn="r" rtl="1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0" indent="0" algn="r" rtl="1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836706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3500" dirty="0"/>
              <a:t>انواع مصاحبه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54864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3500" b="1" dirty="0">
                <a:solidFill>
                  <a:schemeClr val="accent2"/>
                </a:solidFill>
              </a:rPr>
              <a:t>6</a:t>
            </a:r>
            <a:r>
              <a:rPr lang="fa" sz="3500" b="1" dirty="0">
                <a:solidFill>
                  <a:schemeClr val="accent2"/>
                </a:solidFill>
              </a:rPr>
              <a:t>. مصاحبه پانل</a:t>
            </a:r>
            <a:r>
              <a:rPr lang="prs-AF" sz="3500" b="1" dirty="0">
                <a:solidFill>
                  <a:schemeClr val="accent2"/>
                </a:solidFill>
              </a:rPr>
              <a:t>/گروهی</a:t>
            </a:r>
            <a:r>
              <a:rPr lang="fa" sz="3500" b="1" dirty="0">
                <a:solidFill>
                  <a:schemeClr val="accent2"/>
                </a:solidFill>
              </a:rPr>
              <a:t>:</a:t>
            </a:r>
          </a:p>
          <a:p>
            <a:pPr marL="0" indent="0" algn="r" rtl="1">
              <a:buNone/>
            </a:pPr>
            <a:endParaRPr lang="en-US" sz="200" dirty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چند مصاحبه کننده از بخش ها یا سطوح مختلف.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هر یک از اعضای پانل به طور مستقل یا جمعی سؤالات و ارزیابی می کند.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دیدگاه های متنوعی را برای ارزیابی جامع ارائه می دهد.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sz="2500" dirty="0"/>
              <a:t>ارائه دامنه گسترده تری از تخصص و بینش از ذینفعان </a:t>
            </a:r>
            <a:endParaRPr lang="prs-AF" sz="2500" dirty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" sz="2500" dirty="0"/>
              <a:t>از طریق ارزیابی جمعی، تصمیمات استخدامی آگاهانه را تسهیل می کند.</a:t>
            </a:r>
          </a:p>
          <a:p>
            <a:pPr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500" dirty="0"/>
          </a:p>
          <a:p>
            <a:pPr algn="r" rtl="1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0" indent="0" algn="r" rtl="1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638340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1371600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fa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</a:t>
            </a:r>
            <a:r>
              <a:rPr lang="prs-AF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</a:t>
            </a:r>
            <a:r>
              <a:rPr lang="fa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fa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شما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391400" cy="1828800"/>
          </a:xfrm>
        </p:spPr>
        <p:txBody>
          <a:bodyPr>
            <a:normAutofit/>
          </a:bodyPr>
          <a:lstStyle/>
          <a:p>
            <a:pPr algn="ctr"/>
            <a:r>
              <a:rPr lang="fa" dirty="0"/>
              <a:t>انتخاب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fa" dirty="0"/>
              <a:t>                          </a:t>
            </a:r>
          </a:p>
          <a:p>
            <a:r>
              <a:rPr lang="fa" dirty="0"/>
              <a:t>  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" dirty="0"/>
              <a:t>انتخاب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4495800"/>
          </a:xfrm>
        </p:spPr>
        <p:txBody>
          <a:bodyPr>
            <a:normAutofit/>
          </a:bodyPr>
          <a:lstStyle/>
          <a:p>
            <a:pPr algn="r" rtl="1"/>
            <a:r>
              <a:rPr lang="fa" dirty="0"/>
              <a:t>انتخاب اساساً به معنای "انتخاب </a:t>
            </a:r>
            <a:r>
              <a:rPr lang="fa-IR" dirty="0"/>
              <a:t>متقاضی/داوطلب</a:t>
            </a:r>
            <a:r>
              <a:rPr lang="fa" dirty="0"/>
              <a:t> از (مجموعه ای از </a:t>
            </a:r>
            <a:r>
              <a:rPr lang="fa-IR" dirty="0"/>
              <a:t>متقاضی/داوطلب</a:t>
            </a:r>
            <a:r>
              <a:rPr lang="fa" dirty="0"/>
              <a:t>ان) است که دارای</a:t>
            </a:r>
            <a:r>
              <a:rPr lang="fa-IR" dirty="0"/>
              <a:t>توانایی </a:t>
            </a:r>
            <a:r>
              <a:rPr lang="fa" dirty="0"/>
              <a:t>و شایستگی مناسب برای انجام کار است."</a:t>
            </a:r>
            <a:endParaRPr lang="en-US" dirty="0"/>
          </a:p>
          <a:p>
            <a:pPr algn="r" rtl="1">
              <a:buNone/>
            </a:pPr>
            <a:endParaRPr lang="en-US" dirty="0"/>
          </a:p>
          <a:p>
            <a:pPr algn="r" rtl="1">
              <a:buFont typeface="Wingdings" pitchFamily="2" charset="2"/>
              <a:buChar char="q"/>
            </a:pPr>
            <a:r>
              <a:rPr lang="fa" b="1" dirty="0"/>
              <a:t>چه تفاوتی با استخدام دارد؟</a:t>
            </a:r>
          </a:p>
          <a:p>
            <a:pPr algn="r" rtl="1">
              <a:buNone/>
            </a:pPr>
            <a:r>
              <a:rPr lang="fa" dirty="0"/>
              <a:t>    استخدام، شناسایی و تشویق کارمندان بالقوه برای درخواست </a:t>
            </a:r>
            <a:r>
              <a:rPr lang="fa-IR" dirty="0"/>
              <a:t>بست</a:t>
            </a:r>
            <a:r>
              <a:rPr lang="fa" dirty="0"/>
              <a:t> است و گزینش، انتخاب نامزد مناسب از بین </a:t>
            </a:r>
            <a:r>
              <a:rPr lang="fa-IR" dirty="0"/>
              <a:t>متقاضی/داوطلب</a:t>
            </a:r>
            <a:r>
              <a:rPr lang="fa" dirty="0"/>
              <a:t>ان است.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pPr algn="r" rtl="1"/>
            <a:r>
              <a:rPr lang="fa" dirty="0"/>
              <a:t>اهمیت انتخاب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495800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" sz="3500" dirty="0"/>
              <a:t>کسب استعداد مناسب</a:t>
            </a:r>
          </a:p>
          <a:p>
            <a:pPr algn="r" rtl="1">
              <a:lnSpc>
                <a:spcPct val="150000"/>
              </a:lnSpc>
            </a:pPr>
            <a:r>
              <a:rPr lang="fa" sz="3500" dirty="0"/>
              <a:t>افزایش عملکرد سازمانی</a:t>
            </a:r>
          </a:p>
          <a:p>
            <a:pPr algn="r" rtl="1">
              <a:lnSpc>
                <a:spcPct val="150000"/>
              </a:lnSpc>
            </a:pPr>
            <a:r>
              <a:rPr lang="fa" sz="3500" dirty="0"/>
              <a:t>کاهش </a:t>
            </a:r>
            <a:r>
              <a:rPr lang="fa-IR" sz="3500" dirty="0"/>
              <a:t>ترک وظیفه از سوی کارکنان</a:t>
            </a:r>
            <a:endParaRPr lang="fa" sz="3500" dirty="0"/>
          </a:p>
          <a:p>
            <a:pPr algn="r" rtl="1">
              <a:lnSpc>
                <a:spcPct val="150000"/>
              </a:lnSpc>
            </a:pPr>
            <a:r>
              <a:rPr lang="fa" sz="3500" dirty="0"/>
              <a:t>ترویج فرهنگ کار مثبت</a:t>
            </a:r>
          </a:p>
          <a:p>
            <a:pPr algn="r" rtl="1">
              <a:lnSpc>
                <a:spcPct val="150000"/>
              </a:lnSpc>
            </a:pPr>
            <a:r>
              <a:rPr lang="fa" sz="3500" dirty="0"/>
              <a:t>به حداقل رساندن هزینه های آموزش و </a:t>
            </a:r>
            <a:r>
              <a:rPr lang="fa-IR" sz="3500" dirty="0"/>
              <a:t>انکشاف </a:t>
            </a:r>
            <a:endParaRPr lang="fa" sz="3500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5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3500" dirty="0"/>
              <a:t>عوامل محیطی موثر بر انتخاب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" dirty="0"/>
              <a:t>بازار کار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نرخ بیکاری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تصویر سازمان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عوامل سیاسی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هزینه استخدام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برنامه ریزی منابع </a:t>
            </a:r>
            <a:r>
              <a:rPr lang="ps-AF" dirty="0"/>
              <a:t>بشری</a:t>
            </a:r>
            <a:endParaRPr lang="fa" dirty="0"/>
          </a:p>
          <a:p>
            <a:pPr algn="r" rtl="1">
              <a:lnSpc>
                <a:spcPct val="150000"/>
              </a:lnSpc>
            </a:pPr>
            <a:r>
              <a:rPr lang="fa" dirty="0"/>
              <a:t>خط مشی سازمان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500" dirty="0"/>
              <a:t>مراحل</a:t>
            </a:r>
            <a:r>
              <a:rPr lang="fa" sz="3500" dirty="0"/>
              <a:t> انتخاب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C74229C-B656-39C2-8200-A4AA110700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2040971"/>
              </p:ext>
            </p:extLst>
          </p:nvPr>
        </p:nvGraphicFramePr>
        <p:xfrm>
          <a:off x="914400" y="1600200"/>
          <a:ext cx="6477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879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461248" cy="4953000"/>
          </a:xfrm>
        </p:spPr>
        <p:txBody>
          <a:bodyPr>
            <a:normAutofit/>
          </a:bodyPr>
          <a:lstStyle/>
          <a:p>
            <a:pPr algn="r" rtl="1"/>
            <a:r>
              <a:rPr lang="fa" dirty="0"/>
              <a:t>مرحله 1: </a:t>
            </a:r>
            <a:r>
              <a:rPr lang="fa" sz="2400" b="1" dirty="0"/>
              <a:t>مصاحبه مقدماتی</a:t>
            </a:r>
            <a:endParaRPr lang="en-US" sz="2400" dirty="0"/>
          </a:p>
          <a:p>
            <a:pPr algn="r" rtl="1">
              <a:buNone/>
            </a:pPr>
            <a:r>
              <a:rPr lang="fa" dirty="0"/>
              <a:t> </a:t>
            </a:r>
            <a:r>
              <a:rPr lang="fa" sz="2400" dirty="0"/>
              <a:t>- به شناسایی سریع </a:t>
            </a:r>
            <a:r>
              <a:rPr lang="prs-AF" sz="2400" dirty="0"/>
              <a:t>داوطلب</a:t>
            </a:r>
            <a:r>
              <a:rPr lang="fa" sz="2400" dirty="0"/>
              <a:t> نامناسب و تعیین اینکه آیا ارزش ادامه درخواست آنها را دارد یا خیر کمک می کند.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dirty="0"/>
              <a:t>مرحله 2: </a:t>
            </a:r>
            <a:r>
              <a:rPr lang="prs-AF" sz="2400" b="1" dirty="0"/>
              <a:t>امتحانات</a:t>
            </a:r>
            <a:r>
              <a:rPr lang="fa" sz="2400" b="1" dirty="0"/>
              <a:t> انتخاب</a:t>
            </a:r>
          </a:p>
          <a:p>
            <a:pPr algn="r" rtl="1">
              <a:buNone/>
            </a:pPr>
            <a:r>
              <a:rPr lang="fa" sz="2400" dirty="0"/>
              <a:t>- </a:t>
            </a:r>
            <a:r>
              <a:rPr lang="prs-AF" sz="2400" dirty="0"/>
              <a:t>ارزیابی</a:t>
            </a:r>
            <a:r>
              <a:rPr lang="fa" sz="2400" dirty="0"/>
              <a:t> توانایی</a:t>
            </a:r>
          </a:p>
          <a:p>
            <a:pPr algn="r" rtl="1">
              <a:buNone/>
            </a:pPr>
            <a:r>
              <a:rPr lang="fa" sz="2400" dirty="0"/>
              <a:t>- آزمون علاقه</a:t>
            </a:r>
          </a:p>
          <a:p>
            <a:pPr algn="r" rtl="1">
              <a:buNone/>
            </a:pPr>
            <a:r>
              <a:rPr lang="fa" sz="2400" dirty="0"/>
              <a:t>- تست شخصیت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dirty="0"/>
              <a:t>مرحله 3: </a:t>
            </a:r>
            <a:r>
              <a:rPr lang="fa" sz="2400" b="1" dirty="0"/>
              <a:t>مصاحبه</a:t>
            </a:r>
            <a:r>
              <a:rPr lang="prs-AF" sz="2400" b="1" dirty="0"/>
              <a:t> انتخاب</a:t>
            </a:r>
            <a:endParaRPr lang="fa" sz="2400" b="1" dirty="0"/>
          </a:p>
          <a:p>
            <a:pPr marL="0" indent="0" algn="r" rtl="1">
              <a:buNone/>
            </a:pPr>
            <a:r>
              <a:rPr lang="fa" sz="2400" dirty="0"/>
              <a:t>- </a:t>
            </a:r>
            <a:r>
              <a:rPr lang="ps-AF" sz="2400" dirty="0"/>
              <a:t>یک مصاحبه رسمی توسط هیئت مصاحبه برگزار می‌شود تا سازگاری بیشتر کاندیدا را با شغل ارزیابی </a:t>
            </a:r>
            <a:r>
              <a:rPr lang="prs-AF" sz="2400" dirty="0"/>
              <a:t>کند.</a:t>
            </a:r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47DCC3-179C-DE45-840F-44FB71CF6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r" rtl="1"/>
            <a:r>
              <a:rPr lang="fa-IR" sz="3500" dirty="0"/>
              <a:t>مراحل</a:t>
            </a:r>
            <a:r>
              <a:rPr lang="fa" sz="3500" dirty="0"/>
              <a:t> انتخاب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5257800"/>
          </a:xfrm>
        </p:spPr>
        <p:txBody>
          <a:bodyPr>
            <a:normAutofit/>
          </a:bodyPr>
          <a:lstStyle/>
          <a:p>
            <a:pPr algn="r" rtl="1"/>
            <a:r>
              <a:rPr lang="fa" dirty="0"/>
              <a:t>مرحله 4: </a:t>
            </a:r>
            <a:r>
              <a:rPr lang="fa" sz="2400" b="1" dirty="0"/>
              <a:t>بررسی </a:t>
            </a:r>
            <a:r>
              <a:rPr lang="prs-AF" sz="2400" b="1" dirty="0"/>
              <a:t>سوابق</a:t>
            </a:r>
            <a:endParaRPr lang="en-US" sz="2400" dirty="0"/>
          </a:p>
          <a:p>
            <a:pPr algn="r" rtl="1">
              <a:buNone/>
            </a:pPr>
            <a:r>
              <a:rPr lang="fa" dirty="0"/>
              <a:t> </a:t>
            </a:r>
            <a:r>
              <a:rPr lang="fa" sz="2400" dirty="0"/>
              <a:t>- سازمان ها بیشتر در مورد سوابق تحصیلی، تجربیات، مهارت ها، توانایی، شخصیت و غیره داوطلب از مراجع ارائه شده توسط وی جویا می شوند.</a:t>
            </a:r>
          </a:p>
          <a:p>
            <a:pPr algn="r" rtl="1">
              <a:buNone/>
            </a:pPr>
            <a:endParaRPr lang="en-IN" sz="6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dirty="0"/>
              <a:t>مرحله 5: </a:t>
            </a:r>
            <a:r>
              <a:rPr lang="fa" sz="2400" b="1" dirty="0"/>
              <a:t>معاینات </a:t>
            </a:r>
            <a:r>
              <a:rPr lang="prs-AF" sz="2400" b="1" dirty="0"/>
              <a:t>صحی</a:t>
            </a:r>
            <a:endParaRPr lang="fa" sz="2400" b="1" dirty="0"/>
          </a:p>
          <a:p>
            <a:pPr marL="0" indent="0" algn="r" rtl="1">
              <a:buNone/>
            </a:pPr>
            <a:r>
              <a:rPr lang="fa" sz="2400" dirty="0"/>
              <a:t>- معاینه جسمی یا </a:t>
            </a:r>
            <a:r>
              <a:rPr lang="prs-AF" sz="2400" dirty="0"/>
              <a:t>صحی</a:t>
            </a:r>
            <a:r>
              <a:rPr lang="fa" sz="2400" dirty="0"/>
              <a:t> داوطلب(های) منتخب </a:t>
            </a:r>
            <a:r>
              <a:rPr lang="prs-AF" sz="2400" dirty="0"/>
              <a:t>بخاطری</a:t>
            </a:r>
            <a:endParaRPr lang="fa" sz="2400" dirty="0"/>
          </a:p>
          <a:p>
            <a:pPr marL="0" indent="0" algn="r" rtl="1">
              <a:buNone/>
            </a:pPr>
            <a:r>
              <a:rPr lang="fa" sz="2400" dirty="0"/>
              <a:t>انجام می شود تا از آمادگی جسمانی وی برای این کار اطمینان حاصل شود.</a:t>
            </a:r>
          </a:p>
          <a:p>
            <a:pPr marL="0" indent="0" algn="r" rtl="1">
              <a:buNone/>
            </a:pPr>
            <a:endParaRPr lang="en-US" sz="8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dirty="0"/>
              <a:t>مرحله 6: </a:t>
            </a:r>
            <a:r>
              <a:rPr lang="fa" sz="2400" b="1" dirty="0"/>
              <a:t>پیشنهاد </a:t>
            </a:r>
            <a:r>
              <a:rPr lang="prs-AF" sz="2400" b="1" dirty="0"/>
              <a:t>شغلی</a:t>
            </a:r>
            <a:r>
              <a:rPr lang="fa" sz="2400" b="1" dirty="0"/>
              <a:t> و قرارداد استخدام</a:t>
            </a:r>
          </a:p>
          <a:p>
            <a:pPr marL="0" indent="0" algn="r" rtl="1">
              <a:buNone/>
            </a:pPr>
            <a:r>
              <a:rPr lang="fa" sz="2400" dirty="0"/>
              <a:t>- در صورت انتخاب </a:t>
            </a:r>
            <a:r>
              <a:rPr lang="prs-AF" sz="2400" dirty="0"/>
              <a:t>کاندید</a:t>
            </a:r>
            <a:r>
              <a:rPr lang="fa" sz="2400" dirty="0"/>
              <a:t>، پیشنهاد </a:t>
            </a:r>
            <a:r>
              <a:rPr lang="prs-AF" sz="2400" dirty="0"/>
              <a:t>شغل</a:t>
            </a:r>
            <a:r>
              <a:rPr lang="fa" sz="2400" dirty="0"/>
              <a:t> و سپس قرارداد</a:t>
            </a:r>
          </a:p>
          <a:p>
            <a:pPr marL="0" indent="0" algn="r" rtl="1">
              <a:buNone/>
            </a:pPr>
            <a:r>
              <a:rPr lang="fa" sz="2400" dirty="0"/>
              <a:t>اشتغال به او تعمیم داده می شود.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47DCC3-179C-DE45-840F-44FB71CF6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r" rtl="1"/>
            <a:r>
              <a:rPr lang="fa-IR" sz="3500" dirty="0"/>
              <a:t>مراحل</a:t>
            </a:r>
            <a:r>
              <a:rPr lang="fa" sz="3500" dirty="0"/>
              <a:t> انتخاب</a:t>
            </a:r>
          </a:p>
        </p:txBody>
      </p:sp>
    </p:spTree>
    <p:extLst>
      <p:ext uri="{BB962C8B-B14F-4D97-AF65-F5344CB8AC3E}">
        <p14:creationId xmlns:p14="http://schemas.microsoft.com/office/powerpoint/2010/main" val="1162223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3500" dirty="0"/>
              <a:t>ابزار انتخاب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32648" cy="5105400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" dirty="0"/>
              <a:t>فرم های درخواست</a:t>
            </a:r>
          </a:p>
          <a:p>
            <a:pPr algn="r" rtl="1">
              <a:lnSpc>
                <a:spcPct val="150000"/>
              </a:lnSpc>
            </a:pPr>
            <a:r>
              <a:rPr lang="prs-AF" dirty="0"/>
              <a:t>خلص سوانح</a:t>
            </a:r>
            <a:r>
              <a:rPr lang="fa" dirty="0"/>
              <a:t> / </a:t>
            </a:r>
            <a:r>
              <a:rPr lang="prs-AF" dirty="0"/>
              <a:t>سوابق شغلی</a:t>
            </a:r>
            <a:endParaRPr lang="fa" dirty="0"/>
          </a:p>
          <a:p>
            <a:pPr algn="r" rtl="1">
              <a:lnSpc>
                <a:spcPct val="150000"/>
              </a:lnSpc>
            </a:pPr>
            <a:r>
              <a:rPr lang="prs-AF" dirty="0"/>
              <a:t>ارزیابی ها/آزمون ها</a:t>
            </a:r>
            <a:endParaRPr lang="fa" dirty="0"/>
          </a:p>
          <a:p>
            <a:pPr algn="r" rtl="1">
              <a:lnSpc>
                <a:spcPct val="150000"/>
              </a:lnSpc>
            </a:pPr>
            <a:r>
              <a:rPr lang="fa" dirty="0"/>
              <a:t>مصاحبه ها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بررسی های مرجع</a:t>
            </a:r>
          </a:p>
          <a:p>
            <a:pPr algn="r" rtl="1">
              <a:lnSpc>
                <a:spcPct val="150000"/>
              </a:lnSpc>
            </a:pPr>
            <a:r>
              <a:rPr lang="fa" dirty="0"/>
              <a:t>بررسی </a:t>
            </a:r>
            <a:r>
              <a:rPr lang="prs-AF" dirty="0"/>
              <a:t>سوابق</a:t>
            </a:r>
            <a:endParaRPr lang="fa" dirty="0"/>
          </a:p>
          <a:p>
            <a:pPr algn="r" rtl="1">
              <a:lnSpc>
                <a:spcPct val="150000"/>
              </a:lnSpc>
            </a:pPr>
            <a:r>
              <a:rPr lang="fa" dirty="0"/>
              <a:t>نمونه کارها</a:t>
            </a:r>
            <a:r>
              <a:rPr lang="prs-AF" dirty="0"/>
              <a:t>/پرتفولیوها</a:t>
            </a:r>
            <a:endParaRPr lang="fa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26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908</TotalTime>
  <Words>836</Words>
  <Application>Microsoft Office PowerPoint</Application>
  <PresentationFormat>On-screen Show (4:3)</PresentationFormat>
  <Paragraphs>131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 Nazanin</vt:lpstr>
      <vt:lpstr>Tw Cen MT</vt:lpstr>
      <vt:lpstr>Wingdings</vt:lpstr>
      <vt:lpstr>Wingdings 2</vt:lpstr>
      <vt:lpstr>Median</vt:lpstr>
      <vt:lpstr>PowerPoint Presentation</vt:lpstr>
      <vt:lpstr>انتخاب</vt:lpstr>
      <vt:lpstr>انتخاب</vt:lpstr>
      <vt:lpstr>اهمیت انتخاب</vt:lpstr>
      <vt:lpstr>عوامل محیطی موثر بر انتخاب</vt:lpstr>
      <vt:lpstr>مراحل انتخاب</vt:lpstr>
      <vt:lpstr>مراحل انتخاب</vt:lpstr>
      <vt:lpstr>مراحل انتخاب</vt:lpstr>
      <vt:lpstr>ابزار انتخاب</vt:lpstr>
      <vt:lpstr>مصاحبه</vt:lpstr>
      <vt:lpstr>اهمیت مصاحبه</vt:lpstr>
      <vt:lpstr>انواع مصاحبه</vt:lpstr>
      <vt:lpstr>انواع مصاحبه</vt:lpstr>
      <vt:lpstr>انواع مصاحبه</vt:lpstr>
      <vt:lpstr>انواع مصاحبه</vt:lpstr>
      <vt:lpstr>انواع مصاحبه</vt:lpstr>
      <vt:lpstr>انواع مصاحبه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selection Process in India</dc:title>
  <dc:creator>V J</dc:creator>
  <cp:lastModifiedBy>Ahmad Nabi Ahmadzai</cp:lastModifiedBy>
  <cp:revision>56</cp:revision>
  <dcterms:created xsi:type="dcterms:W3CDTF">2006-08-16T00:00:00Z</dcterms:created>
  <dcterms:modified xsi:type="dcterms:W3CDTF">2024-07-06T19:02:00Z</dcterms:modified>
</cp:coreProperties>
</file>